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16" r:id="rId2"/>
  </p:sldMasterIdLst>
  <p:notesMasterIdLst>
    <p:notesMasterId r:id="rId18"/>
  </p:notesMasterIdLst>
  <p:handoutMasterIdLst>
    <p:handoutMasterId r:id="rId19"/>
  </p:handoutMasterIdLst>
  <p:sldIdLst>
    <p:sldId id="256" r:id="rId3"/>
    <p:sldId id="400" r:id="rId4"/>
    <p:sldId id="771" r:id="rId5"/>
    <p:sldId id="921" r:id="rId6"/>
    <p:sldId id="926" r:id="rId7"/>
    <p:sldId id="710" r:id="rId8"/>
    <p:sldId id="898" r:id="rId9"/>
    <p:sldId id="787" r:id="rId10"/>
    <p:sldId id="664" r:id="rId11"/>
    <p:sldId id="791" r:id="rId12"/>
    <p:sldId id="899" r:id="rId13"/>
    <p:sldId id="697" r:id="rId14"/>
    <p:sldId id="923" r:id="rId15"/>
    <p:sldId id="924" r:id="rId16"/>
    <p:sldId id="925" r:id="rId17"/>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069">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3" autoAdjust="0"/>
    <p:restoredTop sz="88776" autoAdjust="0"/>
  </p:normalViewPr>
  <p:slideViewPr>
    <p:cSldViewPr>
      <p:cViewPr varScale="1">
        <p:scale>
          <a:sx n="63" d="100"/>
          <a:sy n="63" d="100"/>
        </p:scale>
        <p:origin x="1332" y="40"/>
      </p:cViewPr>
      <p:guideLst>
        <p:guide orient="horz" pos="2069"/>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ing\OneDrive\&#12489;&#12461;&#12517;&#12513;&#12531;&#12488;\R3&#31278;&#39006;&#21029;&#37329;&#34701;&#21830;&#21697;&#20445;&#26377;&#389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r>
              <a:rPr lang="en-US" altLang="ja-JP" sz="2000" dirty="0"/>
              <a:t>1</a:t>
            </a:r>
            <a:r>
              <a:rPr lang="ja-JP" altLang="en-US" sz="2000" dirty="0"/>
              <a:t>世帯当たり金融商品保有額</a:t>
            </a:r>
            <a:r>
              <a:rPr lang="en-US" altLang="ja-JP" sz="2000" dirty="0"/>
              <a:t>1,563</a:t>
            </a:r>
            <a:r>
              <a:rPr lang="ja-JP" altLang="en-US" sz="2000" dirty="0"/>
              <a:t>万円（令和３年）</a:t>
            </a:r>
            <a:endParaRPr lang="ja-JP" sz="2000" dirty="0"/>
          </a:p>
        </c:rich>
      </c:tx>
      <c:layout>
        <c:manualLayout>
          <c:xMode val="edge"/>
          <c:yMode val="edge"/>
          <c:x val="0.18886850215876394"/>
          <c:y val="3.1639527724500446E-2"/>
        </c:manualLayout>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099481467255616"/>
          <c:y val="0.26650526739167429"/>
          <c:w val="0.77271051644860189"/>
          <c:h val="0.6180039370078741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964-4160-A85F-96667FEB5E2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964-4160-A85F-96667FEB5E2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964-4160-A85F-96667FEB5E2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964-4160-A85F-96667FEB5E2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964-4160-A85F-96667FEB5E2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964-4160-A85F-96667FEB5E2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964-4160-A85F-96667FEB5E2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6964-4160-A85F-96667FEB5E2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6964-4160-A85F-96667FEB5E29}"/>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6964-4160-A85F-96667FEB5E29}"/>
              </c:ext>
            </c:extLst>
          </c:dPt>
          <c:dLbls>
            <c:dLbl>
              <c:idx val="0"/>
              <c:layout>
                <c:manualLayout>
                  <c:x val="1.1215053660314386E-2"/>
                  <c:y val="-1.0900275396609998E-2"/>
                </c:manualLayout>
              </c:layout>
              <c:tx>
                <c:rich>
                  <a:bodyPr rot="0" spcFirstLastPara="1" vertOverflow="ellipsis" vert="horz" wrap="square" lIns="38100" tIns="19050" rIns="38100" bIns="19050" anchor="ctr" anchorCtr="0">
                    <a:spAutoFit/>
                  </a:bodyPr>
                  <a:lstStyle/>
                  <a:p>
                    <a:pPr algn="ctr">
                      <a:defRPr sz="1400" b="1" i="0" u="none" strike="noStrike" kern="1200" spc="0" baseline="0">
                        <a:solidFill>
                          <a:schemeClr val="accent1"/>
                        </a:solidFill>
                        <a:latin typeface="+mn-lt"/>
                        <a:ea typeface="+mn-ea"/>
                        <a:cs typeface="+mn-cs"/>
                      </a:defRPr>
                    </a:pPr>
                    <a:fld id="{B2B0DF00-0D99-42B9-9184-7B3D6EA62318}" type="CATEGORYNAME">
                      <a:rPr lang="ja-JP" altLang="en-US" sz="1800">
                        <a:solidFill>
                          <a:srgbClr val="FF0000"/>
                        </a:solidFill>
                      </a:rPr>
                      <a:pPr algn="ctr">
                        <a:defRPr sz="1400"/>
                      </a:pPr>
                      <a:t>[分類名]</a:t>
                    </a:fld>
                    <a:r>
                      <a:rPr lang="ja-JP" altLang="en-US" sz="1800" dirty="0">
                        <a:solidFill>
                          <a:srgbClr val="FF0000"/>
                        </a:solidFill>
                      </a:rPr>
                      <a:t> </a:t>
                    </a:r>
                    <a:fld id="{2333E321-948F-436B-9A62-811256718B23}" type="PERCENTAGE">
                      <a:rPr lang="en-US" altLang="ja-JP" sz="1800" baseline="0">
                        <a:solidFill>
                          <a:srgbClr val="FF0000"/>
                        </a:solidFill>
                      </a:rPr>
                      <a:pPr algn="ctr">
                        <a:defRPr sz="1400"/>
                      </a:pPr>
                      <a:t>[パーセンテージ]</a:t>
                    </a:fld>
                    <a:endParaRPr lang="ja-JP" altLang="en-US" sz="180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64-4160-A85F-96667FEB5E29}"/>
                </c:ext>
              </c:extLst>
            </c:dLbl>
            <c:dLbl>
              <c:idx val="1"/>
              <c:layout>
                <c:manualLayout>
                  <c:x val="0.26923977338198579"/>
                  <c:y val="2.9258078987670747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686405B7-32B5-4487-B170-E843AF9DCD87}" type="CATEGORYNAME">
                      <a:rPr lang="ja-JP" altLang="en-US" sz="1800">
                        <a:solidFill>
                          <a:srgbClr val="FF0000"/>
                        </a:solidFill>
                      </a:rPr>
                      <a:pPr>
                        <a:defRPr sz="1400">
                          <a:solidFill>
                            <a:schemeClr val="accent1"/>
                          </a:solidFill>
                        </a:defRPr>
                      </a:pPr>
                      <a:t>[分類名]</a:t>
                    </a:fld>
                    <a:r>
                      <a:rPr lang="ja-JP" altLang="en-US" sz="1800" dirty="0">
                        <a:solidFill>
                          <a:srgbClr val="FF0000"/>
                        </a:solidFill>
                      </a:rPr>
                      <a:t> </a:t>
                    </a:r>
                    <a:fld id="{43FD1E78-B328-4683-ACCF-E4EA908CE732}" type="PERCENTAGE">
                      <a:rPr lang="en-US" altLang="ja-JP" sz="1800" baseline="0">
                        <a:solidFill>
                          <a:srgbClr val="FF0000"/>
                        </a:solidFill>
                      </a:rPr>
                      <a:pPr>
                        <a:defRPr sz="1400">
                          <a:solidFill>
                            <a:schemeClr val="accent1"/>
                          </a:solidFill>
                        </a:defRPr>
                      </a:pPr>
                      <a:t>[パーセンテージ]</a:t>
                    </a:fld>
                    <a:endParaRPr lang="ja-JP" altLang="en-US" sz="180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560494454322243"/>
                      <c:h val="6.4076811827093044E-2"/>
                    </c:manualLayout>
                  </c15:layout>
                  <c15:dlblFieldTable/>
                  <c15:showDataLabelsRange val="0"/>
                </c:ext>
                <c:ext xmlns:c16="http://schemas.microsoft.com/office/drawing/2014/chart" uri="{C3380CC4-5D6E-409C-BE32-E72D297353CC}">
                  <c16:uniqueId val="{00000003-6964-4160-A85F-96667FEB5E29}"/>
                </c:ext>
              </c:extLst>
            </c:dLbl>
            <c:dLbl>
              <c:idx val="2"/>
              <c:layout>
                <c:manualLayout>
                  <c:x val="-3.4805890227576977E-2"/>
                  <c:y val="3.4632034632034556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0E5C92A0-5FBB-4037-B346-8E076CDE015E}" type="CATEGORYNAME">
                      <a:rPr lang="ja-JP" altLang="en-US" sz="1800">
                        <a:solidFill>
                          <a:srgbClr val="FF0000"/>
                        </a:solidFill>
                      </a:rPr>
                      <a:pPr>
                        <a:defRPr sz="1400">
                          <a:solidFill>
                            <a:schemeClr val="accent1"/>
                          </a:solidFill>
                        </a:defRPr>
                      </a:pPr>
                      <a:t>[分類名]</a:t>
                    </a:fld>
                    <a:r>
                      <a:rPr lang="ja-JP" altLang="en-US" sz="1800" baseline="0" dirty="0">
                        <a:solidFill>
                          <a:srgbClr val="FF0000"/>
                        </a:solidFill>
                      </a:rPr>
                      <a:t>
</a:t>
                    </a:r>
                    <a:fld id="{B3EFF6A7-1B56-45D2-9B04-47DDE3F2D520}" type="PERCENTAGE">
                      <a:rPr lang="en-US" altLang="ja-JP" sz="1800" baseline="0">
                        <a:solidFill>
                          <a:srgbClr val="FF0000"/>
                        </a:solidFill>
                      </a:rPr>
                      <a:pPr>
                        <a:defRPr sz="1400">
                          <a:solidFill>
                            <a:schemeClr val="accent1"/>
                          </a:solidFill>
                        </a:defRPr>
                      </a:pPr>
                      <a:t>[パーセンテージ]</a:t>
                    </a:fld>
                    <a:endParaRPr lang="ja-JP" altLang="en-US" sz="1800" baseline="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64-4160-A85F-96667FEB5E29}"/>
                </c:ext>
              </c:extLst>
            </c:dLbl>
            <c:dLbl>
              <c:idx val="3"/>
              <c:layout>
                <c:manualLayout>
                  <c:x val="-4.0160642570281124E-2"/>
                  <c:y val="6.493506493506492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BE26AEAE-CF3F-42ED-9E79-6E7A5126D24F}" type="CATEGORYNAME">
                      <a:rPr lang="ja-JP" altLang="en-US" sz="1400"/>
                      <a:pPr>
                        <a:defRPr sz="1400">
                          <a:solidFill>
                            <a:schemeClr val="accent1"/>
                          </a:solidFill>
                        </a:defRPr>
                      </a:pPr>
                      <a:t>[分類名]</a:t>
                    </a:fld>
                    <a:r>
                      <a:rPr lang="ja-JP" altLang="en-US" sz="1400"/>
                      <a:t> </a:t>
                    </a:r>
                    <a:fld id="{CD37DA8A-A070-44F4-A894-EAA5E4C6C53C}"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64-4160-A85F-96667FEB5E29}"/>
                </c:ext>
              </c:extLst>
            </c:dLbl>
            <c:dLbl>
              <c:idx val="4"/>
              <c:layout>
                <c:manualLayout>
                  <c:x val="-6.5727794987867696E-2"/>
                  <c:y val="6.657693650362669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F7DD0A4B-A127-42D6-AB53-A98843316DCA}" type="CATEGORYNAME">
                      <a:rPr lang="zh-TW" altLang="en-US" sz="1400"/>
                      <a:pPr>
                        <a:defRPr sz="1400">
                          <a:solidFill>
                            <a:schemeClr val="accent1"/>
                          </a:solidFill>
                        </a:defRPr>
                      </a:pPr>
                      <a:t>[分類名]</a:t>
                    </a:fld>
                    <a:r>
                      <a:rPr lang="zh-TW" altLang="en-US" sz="1400"/>
                      <a:t> </a:t>
                    </a:r>
                    <a:fld id="{C013CE55-914B-43B0-936E-5CB99BD820A0}" type="PERCENTAGE">
                      <a:rPr lang="en-US" altLang="zh-TW" sz="1400" baseline="0"/>
                      <a:pPr>
                        <a:defRPr sz="1400">
                          <a:solidFill>
                            <a:schemeClr val="accent1"/>
                          </a:solidFill>
                        </a:defRPr>
                      </a:pPr>
                      <a:t>[パーセンテージ]</a:t>
                    </a:fld>
                    <a:endParaRPr lang="zh-TW"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964-4160-A85F-96667FEB5E29}"/>
                </c:ext>
              </c:extLst>
            </c:dLbl>
            <c:dLbl>
              <c:idx val="5"/>
              <c:layout>
                <c:manualLayout>
                  <c:x val="-0.11723172240497955"/>
                  <c:y val="3.6768550482913775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29EB5385-5F58-46B1-B074-A5B181D5C2B3}" type="CATEGORYNAME">
                      <a:rPr lang="ja-JP" altLang="en-US" sz="1400"/>
                      <a:pPr>
                        <a:defRPr sz="1400">
                          <a:solidFill>
                            <a:schemeClr val="accent1"/>
                          </a:solidFill>
                        </a:defRPr>
                      </a:pPr>
                      <a:t>[分類名]</a:t>
                    </a:fld>
                    <a:r>
                      <a:rPr lang="ja-JP" altLang="en-US" sz="1400"/>
                      <a:t> </a:t>
                    </a:r>
                    <a:fld id="{B4E4A432-F4B4-4521-9213-9A29B683F357}"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964-4160-A85F-96667FEB5E29}"/>
                </c:ext>
              </c:extLst>
            </c:dLbl>
            <c:dLbl>
              <c:idx val="6"/>
              <c:layout>
                <c:manualLayout>
                  <c:x val="2.7744156828143135E-3"/>
                  <c:y val="1.9312090299057446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ACCC4661-DADF-45CB-8E35-1347B8D73CE2}" type="CATEGORYNAME">
                      <a:rPr lang="ja-JP" altLang="en-US" sz="1400"/>
                      <a:pPr>
                        <a:defRPr sz="1400">
                          <a:solidFill>
                            <a:schemeClr val="accent1"/>
                          </a:solidFill>
                        </a:defRPr>
                      </a:pPr>
                      <a:t>[分類名]</a:t>
                    </a:fld>
                    <a:fld id="{97966DC5-4513-47FA-8C7B-AD5C35B72311}" type="PERCENTAGE">
                      <a:rPr lang="en-US" altLang="ja-JP" sz="1400" baseline="0"/>
                      <a:pPr>
                        <a:defRPr sz="1400">
                          <a:solidFill>
                            <a:schemeClr val="accent1"/>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7204301075268819"/>
                      <c:h val="0.10065306122448979"/>
                    </c:manualLayout>
                  </c15:layout>
                  <c15:dlblFieldTable/>
                  <c15:showDataLabelsRange val="0"/>
                </c:ext>
                <c:ext xmlns:c16="http://schemas.microsoft.com/office/drawing/2014/chart" uri="{C3380CC4-5D6E-409C-BE32-E72D297353CC}">
                  <c16:uniqueId val="{0000000D-6964-4160-A85F-96667FEB5E29}"/>
                </c:ext>
              </c:extLst>
            </c:dLbl>
            <c:dLbl>
              <c:idx val="7"/>
              <c:layout>
                <c:manualLayout>
                  <c:x val="-3.7827872322411311E-2"/>
                  <c:y val="-5.3526916278322352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A9640497-D3D3-4CF2-9FF8-3DD59AEB273C}" type="CATEGORYNAME">
                      <a:rPr lang="ja-JP" altLang="en-US" sz="1400"/>
                      <a:pPr>
                        <a:defRPr sz="1400">
                          <a:solidFill>
                            <a:schemeClr val="accent1"/>
                          </a:solidFill>
                        </a:defRPr>
                      </a:pPr>
                      <a:t>[分類名]</a:t>
                    </a:fld>
                    <a:r>
                      <a:rPr lang="ja-JP" altLang="en-US" sz="1400"/>
                      <a:t> </a:t>
                    </a:r>
                    <a:fld id="{11128DF1-50DD-4F7E-8812-2979B26A1017}"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118279569892472"/>
                      <c:h val="0.10881632653061224"/>
                    </c:manualLayout>
                  </c15:layout>
                  <c15:dlblFieldTable/>
                  <c15:showDataLabelsRange val="0"/>
                </c:ext>
                <c:ext xmlns:c16="http://schemas.microsoft.com/office/drawing/2014/chart" uri="{C3380CC4-5D6E-409C-BE32-E72D297353CC}">
                  <c16:uniqueId val="{0000000F-6964-4160-A85F-96667FEB5E29}"/>
                </c:ext>
              </c:extLst>
            </c:dLbl>
            <c:dLbl>
              <c:idx val="8"/>
              <c:layout>
                <c:manualLayout>
                  <c:x val="6.9611780455153857E-2"/>
                  <c:y val="-7.359307359307359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48387813-7EA9-4655-A42F-02FA92691648}" type="CATEGORYNAME">
                      <a:rPr lang="ja-JP" altLang="en-US" sz="1400"/>
                      <a:pPr>
                        <a:defRPr sz="1400">
                          <a:solidFill>
                            <a:schemeClr val="accent1"/>
                          </a:solidFill>
                        </a:defRPr>
                      </a:pPr>
                      <a:t>[分類名]</a:t>
                    </a:fld>
                    <a:r>
                      <a:rPr lang="ja-JP" altLang="en-US" sz="1400"/>
                      <a:t> </a:t>
                    </a:r>
                    <a:fld id="{929DDDBB-5A4A-408D-B9A4-F6AD2AA25214}"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964-4160-A85F-96667FEB5E29}"/>
                </c:ext>
              </c:extLst>
            </c:dLbl>
            <c:dLbl>
              <c:idx val="9"/>
              <c:layout>
                <c:manualLayout>
                  <c:x val="0.23244363029529957"/>
                  <c:y val="-2.0450913463403282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4BAB214D-2D2F-4583-9CFE-83FA17108F4F}" type="CATEGORYNAME">
                      <a:rPr lang="ja-JP" altLang="en-US" sz="1400"/>
                      <a:pPr>
                        <a:defRPr sz="1400">
                          <a:solidFill>
                            <a:schemeClr val="accent1"/>
                          </a:solidFill>
                        </a:defRPr>
                      </a:pPr>
                      <a:t>[分類名]</a:t>
                    </a:fld>
                    <a:r>
                      <a:rPr lang="ja-JP" altLang="en-US" sz="1400"/>
                      <a:t> </a:t>
                    </a:r>
                    <a:fld id="{80AD4E06-376C-4056-9811-672AEE501E52}"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49009398018796"/>
                      <c:h val="8.039273662220793E-2"/>
                    </c:manualLayout>
                  </c15:layout>
                  <c15:dlblFieldTable/>
                  <c15:showDataLabelsRange val="0"/>
                </c:ext>
                <c:ext xmlns:c16="http://schemas.microsoft.com/office/drawing/2014/chart" uri="{C3380CC4-5D6E-409C-BE32-E72D297353CC}">
                  <c16:uniqueId val="{00000013-6964-4160-A85F-96667FEB5E2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データ!$A$2:$A$11</c:f>
              <c:strCache>
                <c:ptCount val="10"/>
                <c:pt idx="0">
                  <c:v>預貯金</c:v>
                </c:pt>
                <c:pt idx="1">
                  <c:v>株式</c:v>
                </c:pt>
                <c:pt idx="2">
                  <c:v>生命保険</c:v>
                </c:pt>
                <c:pt idx="3">
                  <c:v>投資信託</c:v>
                </c:pt>
                <c:pt idx="4">
                  <c:v>個人年金保険</c:v>
                </c:pt>
                <c:pt idx="5">
                  <c:v>債券</c:v>
                </c:pt>
                <c:pt idx="6">
                  <c:v>損害保険</c:v>
                </c:pt>
                <c:pt idx="7">
                  <c:v>その他金融商品</c:v>
                </c:pt>
                <c:pt idx="8">
                  <c:v>財形貯蓄</c:v>
                </c:pt>
                <c:pt idx="9">
                  <c:v>金銭信託</c:v>
                </c:pt>
              </c:strCache>
            </c:strRef>
          </c:cat>
          <c:val>
            <c:numRef>
              <c:f>データ!$B$2:$B$11</c:f>
              <c:numCache>
                <c:formatCode>General</c:formatCode>
                <c:ptCount val="10"/>
                <c:pt idx="0">
                  <c:v>670</c:v>
                </c:pt>
                <c:pt idx="1">
                  <c:v>296</c:v>
                </c:pt>
                <c:pt idx="2">
                  <c:v>193</c:v>
                </c:pt>
                <c:pt idx="3">
                  <c:v>140</c:v>
                </c:pt>
                <c:pt idx="4">
                  <c:v>84</c:v>
                </c:pt>
                <c:pt idx="5">
                  <c:v>70</c:v>
                </c:pt>
                <c:pt idx="6">
                  <c:v>32</c:v>
                </c:pt>
                <c:pt idx="7">
                  <c:v>32</c:v>
                </c:pt>
                <c:pt idx="8">
                  <c:v>29</c:v>
                </c:pt>
                <c:pt idx="9">
                  <c:v>16</c:v>
                </c:pt>
              </c:numCache>
            </c:numRef>
          </c:val>
          <c:extLst>
            <c:ext xmlns:c16="http://schemas.microsoft.com/office/drawing/2014/chart" uri="{C3380CC4-5D6E-409C-BE32-E72D297353CC}">
              <c16:uniqueId val="{00000014-6964-4160-A85F-96667FEB5E29}"/>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6964-4160-A85F-96667FEB5E2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6964-4160-A85F-96667FEB5E2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6964-4160-A85F-96667FEB5E2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6964-4160-A85F-96667FEB5E2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E-6964-4160-A85F-96667FEB5E2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0-6964-4160-A85F-96667FEB5E2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2-6964-4160-A85F-96667FEB5E2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4-6964-4160-A85F-96667FEB5E2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6-6964-4160-A85F-96667FEB5E29}"/>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8-6964-4160-A85F-96667FEB5E2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6-6964-4160-A85F-96667FEB5E2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8-6964-4160-A85F-96667FEB5E29}"/>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A-6964-4160-A85F-96667FEB5E29}"/>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C-6964-4160-A85F-96667FEB5E29}"/>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E-6964-4160-A85F-96667FEB5E29}"/>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0-6964-4160-A85F-96667FEB5E2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2-6964-4160-A85F-96667FEB5E29}"/>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4-6964-4160-A85F-96667FEB5E2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6-6964-4160-A85F-96667FEB5E2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8-6964-4160-A85F-96667FEB5E2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データ!$A$2:$A$11</c:f>
              <c:strCache>
                <c:ptCount val="10"/>
                <c:pt idx="0">
                  <c:v>預貯金</c:v>
                </c:pt>
                <c:pt idx="1">
                  <c:v>株式</c:v>
                </c:pt>
                <c:pt idx="2">
                  <c:v>生命保険</c:v>
                </c:pt>
                <c:pt idx="3">
                  <c:v>投資信託</c:v>
                </c:pt>
                <c:pt idx="4">
                  <c:v>個人年金保険</c:v>
                </c:pt>
                <c:pt idx="5">
                  <c:v>債券</c:v>
                </c:pt>
                <c:pt idx="6">
                  <c:v>損害保険</c:v>
                </c:pt>
                <c:pt idx="7">
                  <c:v>その他金融商品</c:v>
                </c:pt>
                <c:pt idx="8">
                  <c:v>財形貯蓄</c:v>
                </c:pt>
                <c:pt idx="9">
                  <c:v>金銭信託</c:v>
                </c:pt>
              </c:strCache>
            </c:strRef>
          </c:cat>
          <c:val>
            <c:numRef>
              <c:f>データ!$C$2:$C$11</c:f>
              <c:numCache>
                <c:formatCode>0.0%</c:formatCode>
                <c:ptCount val="10"/>
                <c:pt idx="0">
                  <c:v>0.42866282789507359</c:v>
                </c:pt>
                <c:pt idx="1">
                  <c:v>0.18937939859245043</c:v>
                </c:pt>
                <c:pt idx="2">
                  <c:v>0.12348048624440179</c:v>
                </c:pt>
                <c:pt idx="3">
                  <c:v>8.9571337172104928E-2</c:v>
                </c:pt>
                <c:pt idx="4">
                  <c:v>5.3742802303262956E-2</c:v>
                </c:pt>
                <c:pt idx="5">
                  <c:v>4.4785668586052464E-2</c:v>
                </c:pt>
                <c:pt idx="6">
                  <c:v>2.0473448496481125E-2</c:v>
                </c:pt>
                <c:pt idx="7">
                  <c:v>2.0473448496481125E-2</c:v>
                </c:pt>
                <c:pt idx="8">
                  <c:v>1.8554062699936022E-2</c:v>
                </c:pt>
                <c:pt idx="9">
                  <c:v>1.0236724248240563E-2</c:v>
                </c:pt>
              </c:numCache>
            </c:numRef>
          </c:val>
          <c:extLst>
            <c:ext xmlns:c16="http://schemas.microsoft.com/office/drawing/2014/chart" uri="{C3380CC4-5D6E-409C-BE32-E72D297353CC}">
              <c16:uniqueId val="{00000029-6964-4160-A85F-96667FEB5E2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81172908208959E-2"/>
          <c:y val="3.8004753178579355E-2"/>
          <c:w val="0.67363648021634326"/>
          <c:h val="0.92399049364284125"/>
        </c:manualLayout>
      </c:layout>
      <c:barChart>
        <c:barDir val="bar"/>
        <c:grouping val="percentStacked"/>
        <c:varyColors val="0"/>
        <c:ser>
          <c:idx val="0"/>
          <c:order val="0"/>
          <c:tx>
            <c:strRef>
              <c:f>Sheet1!$B$1</c:f>
              <c:strCache>
                <c:ptCount val="1"/>
                <c:pt idx="0">
                  <c:v>現金・預金</c:v>
                </c:pt>
              </c:strCache>
            </c:strRef>
          </c:tx>
          <c:spPr>
            <a:solidFill>
              <a:schemeClr val="accent1"/>
            </a:solidFill>
            <a:ln>
              <a:noFill/>
            </a:ln>
            <a:effectLst/>
          </c:spPr>
          <c:invertIfNegative val="0"/>
          <c:dLbls>
            <c:dLbl>
              <c:idx val="0"/>
              <c:tx>
                <c:rich>
                  <a:bodyPr/>
                  <a:lstStyle/>
                  <a:p>
                    <a:fld id="{97F0288D-B040-4D49-8038-3D5CC28E471F}"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D7-4915-95C2-FB2BE6289FB5}"/>
                </c:ext>
              </c:extLst>
            </c:dLbl>
            <c:dLbl>
              <c:idx val="1"/>
              <c:tx>
                <c:rich>
                  <a:bodyPr/>
                  <a:lstStyle/>
                  <a:p>
                    <a:fld id="{80E2BE1A-800C-403C-9C53-25B1AE060C29}"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D7-4915-95C2-FB2BE6289FB5}"/>
                </c:ext>
              </c:extLst>
            </c:dLbl>
            <c:dLbl>
              <c:idx val="2"/>
              <c:tx>
                <c:rich>
                  <a:bodyPr/>
                  <a:lstStyle/>
                  <a:p>
                    <a:fld id="{BF1399B4-1AC4-4B04-A940-B6B6B167BC0D}"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D7-4915-95C2-FB2BE6289FB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Sheet1!$B$2:$B$4</c:f>
              <c:numCache>
                <c:formatCode>General</c:formatCode>
                <c:ptCount val="3"/>
                <c:pt idx="0">
                  <c:v>34.5</c:v>
                </c:pt>
                <c:pt idx="1">
                  <c:v>13.7</c:v>
                </c:pt>
                <c:pt idx="2">
                  <c:v>54.3</c:v>
                </c:pt>
              </c:numCache>
            </c:numRef>
          </c:val>
          <c:extLst>
            <c:ext xmlns:c16="http://schemas.microsoft.com/office/drawing/2014/chart" uri="{C3380CC4-5D6E-409C-BE32-E72D297353CC}">
              <c16:uniqueId val="{00000000-F0D7-4915-95C2-FB2BE6289FB5}"/>
            </c:ext>
          </c:extLst>
        </c:ser>
        <c:ser>
          <c:idx val="1"/>
          <c:order val="1"/>
          <c:tx>
            <c:strRef>
              <c:f>Sheet1!$C$1</c:f>
              <c:strCache>
                <c:ptCount val="1"/>
                <c:pt idx="0">
                  <c:v>債券</c:v>
                </c:pt>
              </c:strCache>
            </c:strRef>
          </c:tx>
          <c:spPr>
            <a:solidFill>
              <a:schemeClr val="accent2"/>
            </a:solidFill>
            <a:ln>
              <a:noFill/>
            </a:ln>
            <a:effectLst/>
          </c:spPr>
          <c:invertIfNegative val="0"/>
          <c:cat>
            <c:strRef>
              <c:f>Sheet1!$A$2:$A$4</c:f>
              <c:strCache>
                <c:ptCount val="3"/>
                <c:pt idx="0">
                  <c:v>ユーロ</c:v>
                </c:pt>
                <c:pt idx="1">
                  <c:v>米国</c:v>
                </c:pt>
                <c:pt idx="2">
                  <c:v>日本</c:v>
                </c:pt>
              </c:strCache>
            </c:strRef>
          </c:cat>
          <c:val>
            <c:numRef>
              <c:f>Sheet1!$C$2:$C$4</c:f>
              <c:numCache>
                <c:formatCode>General</c:formatCode>
                <c:ptCount val="3"/>
                <c:pt idx="0">
                  <c:v>1.6</c:v>
                </c:pt>
                <c:pt idx="1">
                  <c:v>2.6</c:v>
                </c:pt>
                <c:pt idx="2">
                  <c:v>1.3</c:v>
                </c:pt>
              </c:numCache>
            </c:numRef>
          </c:val>
          <c:extLst>
            <c:ext xmlns:c16="http://schemas.microsoft.com/office/drawing/2014/chart" uri="{C3380CC4-5D6E-409C-BE32-E72D297353CC}">
              <c16:uniqueId val="{00000001-F0D7-4915-95C2-FB2BE6289FB5}"/>
            </c:ext>
          </c:extLst>
        </c:ser>
        <c:ser>
          <c:idx val="2"/>
          <c:order val="2"/>
          <c:tx>
            <c:strRef>
              <c:f>Sheet1!$D$1</c:f>
              <c:strCache>
                <c:ptCount val="1"/>
                <c:pt idx="0">
                  <c:v>投資信託</c:v>
                </c:pt>
              </c:strCache>
            </c:strRef>
          </c:tx>
          <c:spPr>
            <a:solidFill>
              <a:schemeClr val="accent3"/>
            </a:solidFill>
            <a:ln>
              <a:noFill/>
            </a:ln>
            <a:effectLst/>
          </c:spPr>
          <c:invertIfNegative val="0"/>
          <c:cat>
            <c:strRef>
              <c:f>Sheet1!$A$2:$A$4</c:f>
              <c:strCache>
                <c:ptCount val="3"/>
                <c:pt idx="0">
                  <c:v>ユーロ</c:v>
                </c:pt>
                <c:pt idx="1">
                  <c:v>米国</c:v>
                </c:pt>
                <c:pt idx="2">
                  <c:v>日本</c:v>
                </c:pt>
              </c:strCache>
            </c:strRef>
          </c:cat>
          <c:val>
            <c:numRef>
              <c:f>Sheet1!$D$2:$D$4</c:f>
              <c:numCache>
                <c:formatCode>General</c:formatCode>
                <c:ptCount val="3"/>
                <c:pt idx="0">
                  <c:v>10.4</c:v>
                </c:pt>
                <c:pt idx="1">
                  <c:v>12.6</c:v>
                </c:pt>
                <c:pt idx="2">
                  <c:v>4.5</c:v>
                </c:pt>
              </c:numCache>
            </c:numRef>
          </c:val>
          <c:extLst>
            <c:ext xmlns:c16="http://schemas.microsoft.com/office/drawing/2014/chart" uri="{C3380CC4-5D6E-409C-BE32-E72D297353CC}">
              <c16:uniqueId val="{00000002-F0D7-4915-95C2-FB2BE6289FB5}"/>
            </c:ext>
          </c:extLst>
        </c:ser>
        <c:ser>
          <c:idx val="3"/>
          <c:order val="3"/>
          <c:tx>
            <c:strRef>
              <c:f>Sheet1!$E$1</c:f>
              <c:strCache>
                <c:ptCount val="1"/>
                <c:pt idx="0">
                  <c:v>株式等</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Sheet1!$E$2:$E$4</c:f>
              <c:numCache>
                <c:formatCode>General</c:formatCode>
                <c:ptCount val="3"/>
                <c:pt idx="0">
                  <c:v>19.5</c:v>
                </c:pt>
                <c:pt idx="1">
                  <c:v>39.799999999999997</c:v>
                </c:pt>
                <c:pt idx="2">
                  <c:v>10.199999999999999</c:v>
                </c:pt>
              </c:numCache>
            </c:numRef>
          </c:val>
          <c:extLst>
            <c:ext xmlns:c16="http://schemas.microsoft.com/office/drawing/2014/chart" uri="{C3380CC4-5D6E-409C-BE32-E72D297353CC}">
              <c16:uniqueId val="{00000003-F0D7-4915-95C2-FB2BE6289FB5}"/>
            </c:ext>
          </c:extLst>
        </c:ser>
        <c:ser>
          <c:idx val="4"/>
          <c:order val="4"/>
          <c:tx>
            <c:strRef>
              <c:f>Sheet1!$F$1</c:f>
              <c:strCache>
                <c:ptCount val="1"/>
                <c:pt idx="0">
                  <c:v>保険・年金</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Sheet1!$F$2:$F$4</c:f>
              <c:numCache>
                <c:formatCode>General</c:formatCode>
                <c:ptCount val="3"/>
                <c:pt idx="0">
                  <c:v>31.9</c:v>
                </c:pt>
                <c:pt idx="1">
                  <c:v>28.6</c:v>
                </c:pt>
                <c:pt idx="2">
                  <c:v>26.9</c:v>
                </c:pt>
              </c:numCache>
            </c:numRef>
          </c:val>
          <c:extLst>
            <c:ext xmlns:c16="http://schemas.microsoft.com/office/drawing/2014/chart" uri="{C3380CC4-5D6E-409C-BE32-E72D297353CC}">
              <c16:uniqueId val="{00000004-F0D7-4915-95C2-FB2BE6289FB5}"/>
            </c:ext>
          </c:extLst>
        </c:ser>
        <c:ser>
          <c:idx val="5"/>
          <c:order val="5"/>
          <c:tx>
            <c:strRef>
              <c:f>Sheet1!$G$1</c:f>
              <c:strCache>
                <c:ptCount val="1"/>
                <c:pt idx="0">
                  <c:v>その他</c:v>
                </c:pt>
              </c:strCache>
            </c:strRef>
          </c:tx>
          <c:spPr>
            <a:solidFill>
              <a:schemeClr val="accent6"/>
            </a:solidFill>
            <a:ln>
              <a:noFill/>
            </a:ln>
            <a:effectLst/>
          </c:spPr>
          <c:invertIfNegative val="0"/>
          <c:cat>
            <c:strRef>
              <c:f>Sheet1!$A$2:$A$4</c:f>
              <c:strCache>
                <c:ptCount val="3"/>
                <c:pt idx="0">
                  <c:v>ユーロ</c:v>
                </c:pt>
                <c:pt idx="1">
                  <c:v>米国</c:v>
                </c:pt>
                <c:pt idx="2">
                  <c:v>日本</c:v>
                </c:pt>
              </c:strCache>
            </c:strRef>
          </c:cat>
          <c:val>
            <c:numRef>
              <c:f>Sheet1!$G$2:$G$4</c:f>
              <c:numCache>
                <c:formatCode>General</c:formatCode>
                <c:ptCount val="3"/>
                <c:pt idx="0">
                  <c:v>2.1</c:v>
                </c:pt>
                <c:pt idx="1">
                  <c:v>2.8</c:v>
                </c:pt>
                <c:pt idx="2">
                  <c:v>2.8</c:v>
                </c:pt>
              </c:numCache>
            </c:numRef>
          </c:val>
          <c:extLst>
            <c:ext xmlns:c16="http://schemas.microsoft.com/office/drawing/2014/chart" uri="{C3380CC4-5D6E-409C-BE32-E72D297353CC}">
              <c16:uniqueId val="{00000005-F0D7-4915-95C2-FB2BE6289FB5}"/>
            </c:ext>
          </c:extLst>
        </c:ser>
        <c:dLbls>
          <c:showLegendKey val="0"/>
          <c:showVal val="0"/>
          <c:showCatName val="0"/>
          <c:showSerName val="0"/>
          <c:showPercent val="0"/>
          <c:showBubbleSize val="0"/>
        </c:dLbls>
        <c:gapWidth val="150"/>
        <c:overlap val="100"/>
        <c:axId val="1425552352"/>
        <c:axId val="1425533632"/>
      </c:barChart>
      <c:catAx>
        <c:axId val="1425552352"/>
        <c:scaling>
          <c:orientation val="minMax"/>
        </c:scaling>
        <c:delete val="1"/>
        <c:axPos val="l"/>
        <c:numFmt formatCode="General" sourceLinked="1"/>
        <c:majorTickMark val="none"/>
        <c:minorTickMark val="none"/>
        <c:tickLblPos val="nextTo"/>
        <c:crossAx val="1425533632"/>
        <c:crosses val="autoZero"/>
        <c:auto val="1"/>
        <c:lblAlgn val="ctr"/>
        <c:lblOffset val="100"/>
        <c:noMultiLvlLbl val="0"/>
      </c:catAx>
      <c:valAx>
        <c:axId val="1425533632"/>
        <c:scaling>
          <c:orientation val="minMax"/>
        </c:scaling>
        <c:delete val="1"/>
        <c:axPos val="b"/>
        <c:numFmt formatCode="0%" sourceLinked="1"/>
        <c:majorTickMark val="none"/>
        <c:minorTickMark val="none"/>
        <c:tickLblPos val="nextTo"/>
        <c:crossAx val="142555235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4"/>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5"/>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69300335347387387"/>
          <c:y val="0.1092111402741324"/>
          <c:w val="0.30699664652612613"/>
          <c:h val="0.783568095654709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5" y="5"/>
            <a:ext cx="3100044" cy="54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t" anchorCtr="0" compatLnSpc="1">
            <a:prstTxWarp prst="textNoShape">
              <a:avLst/>
            </a:prstTxWarp>
          </a:bodyPr>
          <a:lstStyle>
            <a:lvl1pPr>
              <a:defRPr sz="1200" smtClean="0"/>
            </a:lvl1pPr>
          </a:lstStyle>
          <a:p>
            <a:pPr>
              <a:defRPr/>
            </a:pPr>
            <a:endParaRPr lang="en-US" altLang="ja-JP"/>
          </a:p>
        </p:txBody>
      </p:sp>
      <p:sp>
        <p:nvSpPr>
          <p:cNvPr id="29699" name="Rectangle 3"/>
          <p:cNvSpPr>
            <a:spLocks noGrp="1" noChangeArrowheads="1"/>
          </p:cNvSpPr>
          <p:nvPr>
            <p:ph type="dt" sz="quarter" idx="1"/>
          </p:nvPr>
        </p:nvSpPr>
        <p:spPr bwMode="auto">
          <a:xfrm>
            <a:off x="4053910" y="5"/>
            <a:ext cx="3020555" cy="54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t" anchorCtr="0" compatLnSpc="1">
            <a:prstTxWarp prst="textNoShape">
              <a:avLst/>
            </a:prstTxWarp>
          </a:bodyPr>
          <a:lstStyle>
            <a:lvl1pPr algn="r">
              <a:defRPr sz="1200" smtClean="0"/>
            </a:lvl1pPr>
          </a:lstStyle>
          <a:p>
            <a:pPr>
              <a:defRPr/>
            </a:pPr>
            <a:endParaRPr lang="en-US" altLang="ja-JP"/>
          </a:p>
        </p:txBody>
      </p:sp>
      <p:sp>
        <p:nvSpPr>
          <p:cNvPr id="29700" name="Rectangle 4"/>
          <p:cNvSpPr>
            <a:spLocks noGrp="1" noChangeArrowheads="1"/>
          </p:cNvSpPr>
          <p:nvPr>
            <p:ph type="ftr" sz="quarter" idx="2"/>
          </p:nvPr>
        </p:nvSpPr>
        <p:spPr bwMode="auto">
          <a:xfrm>
            <a:off x="5" y="9729505"/>
            <a:ext cx="3100044" cy="4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b" anchorCtr="0" compatLnSpc="1">
            <a:prstTxWarp prst="textNoShape">
              <a:avLst/>
            </a:prstTxWarp>
          </a:bodyPr>
          <a:lstStyle>
            <a:lvl1pPr>
              <a:defRPr sz="1200" smtClean="0"/>
            </a:lvl1pPr>
          </a:lstStyle>
          <a:p>
            <a:pPr>
              <a:defRPr/>
            </a:pPr>
            <a:endParaRPr lang="en-US" altLang="ja-JP"/>
          </a:p>
        </p:txBody>
      </p:sp>
      <p:sp>
        <p:nvSpPr>
          <p:cNvPr id="29701" name="Rectangle 5"/>
          <p:cNvSpPr>
            <a:spLocks noGrp="1" noChangeArrowheads="1"/>
          </p:cNvSpPr>
          <p:nvPr>
            <p:ph type="sldNum" sz="quarter" idx="3"/>
          </p:nvPr>
        </p:nvSpPr>
        <p:spPr bwMode="auto">
          <a:xfrm>
            <a:off x="4053910" y="9729505"/>
            <a:ext cx="3020555" cy="4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b" anchorCtr="0" compatLnSpc="1">
            <a:prstTxWarp prst="textNoShape">
              <a:avLst/>
            </a:prstTxWarp>
          </a:bodyPr>
          <a:lstStyle>
            <a:lvl1pPr algn="r">
              <a:defRPr sz="1200" smtClean="0"/>
            </a:lvl1pPr>
          </a:lstStyle>
          <a:p>
            <a:pPr>
              <a:defRPr/>
            </a:pPr>
            <a:fld id="{870CCC35-768C-40CC-91A1-6E4EECD44C2C}" type="slidenum">
              <a:rPr lang="en-US" altLang="ja-JP"/>
              <a:pPr>
                <a:defRPr/>
              </a:pPr>
              <a:t>‹#›</a:t>
            </a:fld>
            <a:endParaRPr lang="en-US" altLang="ja-JP"/>
          </a:p>
        </p:txBody>
      </p:sp>
    </p:spTree>
    <p:extLst>
      <p:ext uri="{BB962C8B-B14F-4D97-AF65-F5344CB8AC3E}">
        <p14:creationId xmlns:p14="http://schemas.microsoft.com/office/powerpoint/2010/main" val="349729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6" y="1"/>
            <a:ext cx="3076858" cy="5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t" anchorCtr="0" compatLnSpc="1">
            <a:prstTxWarp prst="textNoShape">
              <a:avLst/>
            </a:prstTxWarp>
          </a:bodyPr>
          <a:lstStyle>
            <a:lvl1pPr>
              <a:defRPr sz="1200" smtClean="0"/>
            </a:lvl1pPr>
          </a:lstStyle>
          <a:p>
            <a:pPr>
              <a:defRPr/>
            </a:pPr>
            <a:endParaRPr lang="en-US" altLang="ja-JP"/>
          </a:p>
        </p:txBody>
      </p:sp>
      <p:sp>
        <p:nvSpPr>
          <p:cNvPr id="12291" name="Rectangle 3"/>
          <p:cNvSpPr>
            <a:spLocks noGrp="1" noChangeArrowheads="1"/>
          </p:cNvSpPr>
          <p:nvPr>
            <p:ph type="dt" idx="1"/>
          </p:nvPr>
        </p:nvSpPr>
        <p:spPr bwMode="auto">
          <a:xfrm>
            <a:off x="4020789" y="1"/>
            <a:ext cx="3076858" cy="5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t" anchorCtr="0" compatLnSpc="1">
            <a:prstTxWarp prst="textNoShape">
              <a:avLst/>
            </a:prstTxWarp>
          </a:bodyPr>
          <a:lstStyle>
            <a:lvl1pPr algn="r">
              <a:defRPr sz="1200" smtClean="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93775" y="768350"/>
            <a:ext cx="5113338"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10432" y="4861488"/>
            <a:ext cx="5678446" cy="46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294" name="Rectangle 6"/>
          <p:cNvSpPr>
            <a:spLocks noGrp="1" noChangeArrowheads="1"/>
          </p:cNvSpPr>
          <p:nvPr>
            <p:ph type="ftr" sz="quarter" idx="4"/>
          </p:nvPr>
        </p:nvSpPr>
        <p:spPr bwMode="auto">
          <a:xfrm>
            <a:off x="6" y="9721336"/>
            <a:ext cx="3076858" cy="51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b" anchorCtr="0" compatLnSpc="1">
            <a:prstTxWarp prst="textNoShape">
              <a:avLst/>
            </a:prstTxWarp>
          </a:bodyPr>
          <a:lstStyle>
            <a:lvl1pPr>
              <a:defRPr sz="1200" smtClean="0"/>
            </a:lvl1pPr>
          </a:lstStyle>
          <a:p>
            <a:pPr>
              <a:defRPr/>
            </a:pPr>
            <a:endParaRPr lang="en-US" altLang="ja-JP"/>
          </a:p>
        </p:txBody>
      </p:sp>
      <p:sp>
        <p:nvSpPr>
          <p:cNvPr id="12295" name="Rectangle 7"/>
          <p:cNvSpPr>
            <a:spLocks noGrp="1" noChangeArrowheads="1"/>
          </p:cNvSpPr>
          <p:nvPr>
            <p:ph type="sldNum" sz="quarter" idx="5"/>
          </p:nvPr>
        </p:nvSpPr>
        <p:spPr bwMode="auto">
          <a:xfrm>
            <a:off x="4020789" y="9721336"/>
            <a:ext cx="3076858" cy="51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96" tIns="47297" rIns="94596" bIns="47297" numCol="1" anchor="b" anchorCtr="0" compatLnSpc="1">
            <a:prstTxWarp prst="textNoShape">
              <a:avLst/>
            </a:prstTxWarp>
          </a:bodyPr>
          <a:lstStyle>
            <a:lvl1pPr algn="r">
              <a:defRPr sz="1200" smtClean="0"/>
            </a:lvl1pPr>
          </a:lstStyle>
          <a:p>
            <a:pPr>
              <a:defRPr/>
            </a:pPr>
            <a:fld id="{637026A1-3EE5-4743-BF28-8A8742EFE72E}" type="slidenum">
              <a:rPr lang="en-US" altLang="ja-JP"/>
              <a:pPr>
                <a:defRPr/>
              </a:pPr>
              <a:t>‹#›</a:t>
            </a:fld>
            <a:endParaRPr lang="en-US" altLang="ja-JP"/>
          </a:p>
        </p:txBody>
      </p:sp>
    </p:spTree>
    <p:extLst>
      <p:ext uri="{BB962C8B-B14F-4D97-AF65-F5344CB8AC3E}">
        <p14:creationId xmlns:p14="http://schemas.microsoft.com/office/powerpoint/2010/main" val="239526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500">
                <a:solidFill>
                  <a:schemeClr val="tx1"/>
                </a:solidFill>
                <a:latin typeface="Arial" charset="0"/>
                <a:ea typeface="ＭＳ Ｐゴシック" pitchFamily="50" charset="-128"/>
              </a:defRPr>
            </a:lvl1pPr>
            <a:lvl2pPr marL="768601" indent="-295617" eaLnBrk="0" hangingPunct="0">
              <a:defRPr kumimoji="1" sz="2500">
                <a:solidFill>
                  <a:schemeClr val="tx1"/>
                </a:solidFill>
                <a:latin typeface="Arial" charset="0"/>
                <a:ea typeface="ＭＳ Ｐゴシック" pitchFamily="50" charset="-128"/>
              </a:defRPr>
            </a:lvl2pPr>
            <a:lvl3pPr marL="1182464" indent="-236493" eaLnBrk="0" hangingPunct="0">
              <a:defRPr kumimoji="1" sz="2500">
                <a:solidFill>
                  <a:schemeClr val="tx1"/>
                </a:solidFill>
                <a:latin typeface="Arial" charset="0"/>
                <a:ea typeface="ＭＳ Ｐゴシック" pitchFamily="50" charset="-128"/>
              </a:defRPr>
            </a:lvl3pPr>
            <a:lvl4pPr marL="1655448" indent="-236493" eaLnBrk="0" hangingPunct="0">
              <a:defRPr kumimoji="1" sz="2500">
                <a:solidFill>
                  <a:schemeClr val="tx1"/>
                </a:solidFill>
                <a:latin typeface="Arial" charset="0"/>
                <a:ea typeface="ＭＳ Ｐゴシック" pitchFamily="50" charset="-128"/>
              </a:defRPr>
            </a:lvl4pPr>
            <a:lvl5pPr marL="2128433" indent="-236493" eaLnBrk="0" hangingPunct="0">
              <a:defRPr kumimoji="1" sz="2500">
                <a:solidFill>
                  <a:schemeClr val="tx1"/>
                </a:solidFill>
                <a:latin typeface="Arial" charset="0"/>
                <a:ea typeface="ＭＳ Ｐゴシック" pitchFamily="50" charset="-128"/>
              </a:defRPr>
            </a:lvl5pPr>
            <a:lvl6pPr marL="2601418" indent="-236493" eaLnBrk="0" fontAlgn="base" hangingPunct="0">
              <a:spcBef>
                <a:spcPct val="0"/>
              </a:spcBef>
              <a:spcAft>
                <a:spcPct val="0"/>
              </a:spcAft>
              <a:defRPr kumimoji="1" sz="2500">
                <a:solidFill>
                  <a:schemeClr val="tx1"/>
                </a:solidFill>
                <a:latin typeface="Arial" charset="0"/>
                <a:ea typeface="ＭＳ Ｐゴシック" pitchFamily="50" charset="-128"/>
              </a:defRPr>
            </a:lvl6pPr>
            <a:lvl7pPr marL="3074401" indent="-236493" eaLnBrk="0" fontAlgn="base" hangingPunct="0">
              <a:spcBef>
                <a:spcPct val="0"/>
              </a:spcBef>
              <a:spcAft>
                <a:spcPct val="0"/>
              </a:spcAft>
              <a:defRPr kumimoji="1" sz="2500">
                <a:solidFill>
                  <a:schemeClr val="tx1"/>
                </a:solidFill>
                <a:latin typeface="Arial" charset="0"/>
                <a:ea typeface="ＭＳ Ｐゴシック" pitchFamily="50" charset="-128"/>
              </a:defRPr>
            </a:lvl7pPr>
            <a:lvl8pPr marL="3547387" indent="-236493" eaLnBrk="0" fontAlgn="base" hangingPunct="0">
              <a:spcBef>
                <a:spcPct val="0"/>
              </a:spcBef>
              <a:spcAft>
                <a:spcPct val="0"/>
              </a:spcAft>
              <a:defRPr kumimoji="1" sz="2500">
                <a:solidFill>
                  <a:schemeClr val="tx1"/>
                </a:solidFill>
                <a:latin typeface="Arial" charset="0"/>
                <a:ea typeface="ＭＳ Ｐゴシック" pitchFamily="50" charset="-128"/>
              </a:defRPr>
            </a:lvl8pPr>
            <a:lvl9pPr marL="4020375" indent="-236493" eaLnBrk="0" fontAlgn="base" hangingPunct="0">
              <a:spcBef>
                <a:spcPct val="0"/>
              </a:spcBef>
              <a:spcAft>
                <a:spcPct val="0"/>
              </a:spcAft>
              <a:defRPr kumimoji="1" sz="2500">
                <a:solidFill>
                  <a:schemeClr val="tx1"/>
                </a:solidFill>
                <a:latin typeface="Arial" charset="0"/>
                <a:ea typeface="ＭＳ Ｐゴシック" pitchFamily="50" charset="-128"/>
              </a:defRPr>
            </a:lvl9pPr>
          </a:lstStyle>
          <a:p>
            <a:pPr eaLnBrk="1" hangingPunct="1"/>
            <a:fld id="{94ADD473-7597-4839-8919-F08CD85C0C99}" type="slidenum">
              <a:rPr lang="en-US" altLang="ja-JP" sz="1200"/>
              <a:pPr eaLnBrk="1" hangingPunct="1"/>
              <a:t>1</a:t>
            </a:fld>
            <a:endParaRPr lang="en-US" altLang="ja-JP" sz="1200"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15522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7888" indent="-303034"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134" indent="-242426"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6990" indent="-242426"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1845" indent="-242426"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6699"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155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6408"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126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10</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07653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7888" indent="-303034"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134" indent="-242426"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6990" indent="-242426"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1845" indent="-242426"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6699"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155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6408"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126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11</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50566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984" y="9494657"/>
            <a:ext cx="2973149" cy="500226"/>
          </a:xfrm>
          <a:prstGeom prst="rect">
            <a:avLst/>
          </a:prstGeom>
          <a:noFill/>
          <a:ln w="9525">
            <a:noFill/>
            <a:miter lim="800000"/>
            <a:headEnd/>
            <a:tailEnd/>
          </a:ln>
        </p:spPr>
        <p:txBody>
          <a:bodyPr lIns="93266" tIns="46634" rIns="93266" bIns="46634" anchor="b"/>
          <a:lstStyle/>
          <a:p>
            <a:pPr algn="r"/>
            <a:fld id="{EF9653FE-EA3C-47B2-83B3-404D19E28A48}" type="slidenum">
              <a:rPr lang="en-US" altLang="ja-JP" sz="1200"/>
              <a:pPr algn="r"/>
              <a:t>12</a:t>
            </a:fld>
            <a:endParaRPr lang="en-US" altLang="ja-JP" sz="1200"/>
          </a:p>
        </p:txBody>
      </p:sp>
      <p:sp>
        <p:nvSpPr>
          <p:cNvPr id="19459" name="Rectangle 2"/>
          <p:cNvSpPr>
            <a:spLocks noGrp="1" noRot="1" noChangeAspect="1" noChangeArrowheads="1" noTextEdit="1"/>
          </p:cNvSpPr>
          <p:nvPr>
            <p:ph type="sldImg"/>
          </p:nvPr>
        </p:nvSpPr>
        <p:spPr>
          <a:xfrm>
            <a:off x="933450" y="749300"/>
            <a:ext cx="4997450" cy="3748088"/>
          </a:xfrm>
          <a:ln/>
        </p:spPr>
      </p:sp>
      <p:sp>
        <p:nvSpPr>
          <p:cNvPr id="19460"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192275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19924" y="9208948"/>
            <a:ext cx="2846830" cy="485173"/>
          </a:xfrm>
          <a:prstGeom prst="rect">
            <a:avLst/>
          </a:prstGeom>
          <a:noFill/>
          <a:ln w="9525">
            <a:noFill/>
            <a:miter lim="800000"/>
            <a:headEnd/>
            <a:tailEnd/>
          </a:ln>
        </p:spPr>
        <p:txBody>
          <a:bodyPr lIns="89990" tIns="44996" rIns="89990" bIns="44996" anchor="b"/>
          <a:lstStyle/>
          <a:p>
            <a:pPr algn="r"/>
            <a:fld id="{EF9653FE-EA3C-47B2-83B3-404D19E28A48}" type="slidenum">
              <a:rPr lang="en-US" altLang="ja-JP" sz="1200"/>
              <a:pPr algn="r"/>
              <a:t>13</a:t>
            </a:fld>
            <a:endParaRPr lang="en-US" altLang="ja-JP" sz="1200"/>
          </a:p>
        </p:txBody>
      </p:sp>
      <p:sp>
        <p:nvSpPr>
          <p:cNvPr id="19459" name="Rectangle 2"/>
          <p:cNvSpPr>
            <a:spLocks noGrp="1" noRot="1" noChangeAspect="1" noChangeArrowheads="1" noTextEdit="1"/>
          </p:cNvSpPr>
          <p:nvPr>
            <p:ph type="sldImg"/>
          </p:nvPr>
        </p:nvSpPr>
        <p:spPr>
          <a:xfrm>
            <a:off x="863600" y="727075"/>
            <a:ext cx="4845050" cy="3635375"/>
          </a:xfrm>
          <a:ln/>
        </p:spPr>
      </p:sp>
      <p:sp>
        <p:nvSpPr>
          <p:cNvPr id="1946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345166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19924" y="9208948"/>
            <a:ext cx="2846830" cy="485173"/>
          </a:xfrm>
          <a:prstGeom prst="rect">
            <a:avLst/>
          </a:prstGeom>
          <a:noFill/>
          <a:ln w="9525">
            <a:noFill/>
            <a:miter lim="800000"/>
            <a:headEnd/>
            <a:tailEnd/>
          </a:ln>
        </p:spPr>
        <p:txBody>
          <a:bodyPr lIns="89990" tIns="44996" rIns="89990" bIns="44996" anchor="b"/>
          <a:lstStyle/>
          <a:p>
            <a:pPr algn="r"/>
            <a:fld id="{EF9653FE-EA3C-47B2-83B3-404D19E28A48}" type="slidenum">
              <a:rPr lang="en-US" altLang="ja-JP" sz="1200"/>
              <a:pPr algn="r"/>
              <a:t>14</a:t>
            </a:fld>
            <a:endParaRPr lang="en-US" altLang="ja-JP" sz="1200"/>
          </a:p>
        </p:txBody>
      </p:sp>
      <p:sp>
        <p:nvSpPr>
          <p:cNvPr id="19459" name="Rectangle 2"/>
          <p:cNvSpPr>
            <a:spLocks noGrp="1" noRot="1" noChangeAspect="1" noChangeArrowheads="1" noTextEdit="1"/>
          </p:cNvSpPr>
          <p:nvPr>
            <p:ph type="sldImg"/>
          </p:nvPr>
        </p:nvSpPr>
        <p:spPr>
          <a:xfrm>
            <a:off x="863600" y="727075"/>
            <a:ext cx="4845050" cy="3635375"/>
          </a:xfrm>
          <a:ln/>
        </p:spPr>
      </p:sp>
      <p:sp>
        <p:nvSpPr>
          <p:cNvPr id="19460" name="Rectangle 3"/>
          <p:cNvSpPr>
            <a:spLocks noGrp="1" noChangeArrowheads="1"/>
          </p:cNvSpPr>
          <p:nvPr>
            <p:ph type="body" idx="1"/>
          </p:nvPr>
        </p:nvSpPr>
        <p:spPr>
          <a:noFill/>
          <a:ln/>
        </p:spPr>
        <p:txBody>
          <a:bodyPr/>
          <a:lstStyle/>
          <a:p>
            <a:pPr defTabSz="882142" eaLnBrk="1" hangingPunct="1">
              <a:defRPr/>
            </a:pPr>
            <a:r>
              <a:rPr lang="ja-JP" altLang="en-US" dirty="0"/>
              <a:t>三菱地所グループ・三井不動産グループ・東急リバブル・前田建設 など他多数</a:t>
            </a:r>
            <a:endParaRPr lang="en-US" altLang="ja-JP" dirty="0"/>
          </a:p>
          <a:p>
            <a:pPr eaLnBrk="1" hangingPunct="1"/>
            <a:endParaRPr lang="ja-JP" altLang="ja-JP" dirty="0"/>
          </a:p>
        </p:txBody>
      </p:sp>
    </p:spTree>
    <p:extLst>
      <p:ext uri="{BB962C8B-B14F-4D97-AF65-F5344CB8AC3E}">
        <p14:creationId xmlns:p14="http://schemas.microsoft.com/office/powerpoint/2010/main" val="254164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19924" y="9208948"/>
            <a:ext cx="2846830" cy="485173"/>
          </a:xfrm>
          <a:prstGeom prst="rect">
            <a:avLst/>
          </a:prstGeom>
          <a:noFill/>
          <a:ln w="9525">
            <a:noFill/>
            <a:miter lim="800000"/>
            <a:headEnd/>
            <a:tailEnd/>
          </a:ln>
        </p:spPr>
        <p:txBody>
          <a:bodyPr lIns="89990" tIns="44996" rIns="89990" bIns="44996" anchor="b"/>
          <a:lstStyle/>
          <a:p>
            <a:pPr algn="r"/>
            <a:fld id="{EF9653FE-EA3C-47B2-83B3-404D19E28A48}" type="slidenum">
              <a:rPr lang="en-US" altLang="ja-JP" sz="1200"/>
              <a:pPr algn="r"/>
              <a:t>15</a:t>
            </a:fld>
            <a:endParaRPr lang="en-US" altLang="ja-JP" sz="1200"/>
          </a:p>
        </p:txBody>
      </p:sp>
      <p:sp>
        <p:nvSpPr>
          <p:cNvPr id="19459" name="Rectangle 2"/>
          <p:cNvSpPr>
            <a:spLocks noGrp="1" noRot="1" noChangeAspect="1" noChangeArrowheads="1" noTextEdit="1"/>
          </p:cNvSpPr>
          <p:nvPr>
            <p:ph type="sldImg"/>
          </p:nvPr>
        </p:nvSpPr>
        <p:spPr>
          <a:xfrm>
            <a:off x="863600" y="727075"/>
            <a:ext cx="4845050" cy="3635375"/>
          </a:xfrm>
          <a:ln/>
        </p:spPr>
      </p:sp>
      <p:sp>
        <p:nvSpPr>
          <p:cNvPr id="19460" name="Rectangle 3"/>
          <p:cNvSpPr>
            <a:spLocks noGrp="1" noChangeArrowheads="1"/>
          </p:cNvSpPr>
          <p:nvPr>
            <p:ph type="body" idx="1"/>
          </p:nvPr>
        </p:nvSpPr>
        <p:spPr>
          <a:noFill/>
          <a:ln/>
        </p:spPr>
        <p:txBody>
          <a:bodyPr/>
          <a:lstStyle/>
          <a:p>
            <a:pPr defTabSz="882142" eaLnBrk="1" hangingPunct="1">
              <a:defRPr/>
            </a:pPr>
            <a:r>
              <a:rPr lang="ja-JP" altLang="en-US" dirty="0"/>
              <a:t>三菱地所グループ・三井不動産グループ・東急リバブル・前田建設 など他多数</a:t>
            </a:r>
            <a:endParaRPr lang="en-US" altLang="ja-JP" dirty="0"/>
          </a:p>
          <a:p>
            <a:pPr eaLnBrk="1" hangingPunct="1"/>
            <a:endParaRPr lang="ja-JP" altLang="ja-JP" dirty="0"/>
          </a:p>
        </p:txBody>
      </p:sp>
    </p:spTree>
    <p:extLst>
      <p:ext uri="{BB962C8B-B14F-4D97-AF65-F5344CB8AC3E}">
        <p14:creationId xmlns:p14="http://schemas.microsoft.com/office/powerpoint/2010/main" val="416404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37026A1-3EE5-4743-BF28-8A8742EFE72E}" type="slidenum">
              <a:rPr lang="en-US" altLang="ja-JP" smtClean="0"/>
              <a:pPr>
                <a:defRPr/>
              </a:pPr>
              <a:t>2</a:t>
            </a:fld>
            <a:endParaRPr lang="en-US" altLang="ja-JP" dirty="0"/>
          </a:p>
        </p:txBody>
      </p:sp>
    </p:spTree>
    <p:extLst>
      <p:ext uri="{BB962C8B-B14F-4D97-AF65-F5344CB8AC3E}">
        <p14:creationId xmlns:p14="http://schemas.microsoft.com/office/powerpoint/2010/main" val="255073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8388" y="790575"/>
            <a:ext cx="5278437" cy="3959225"/>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pPr defTabSz="465578">
              <a:defRPr/>
            </a:pPr>
            <a:fld id="{4BC5A9BC-D121-4196-9488-FCAA61F42545}" type="slidenum">
              <a:rPr lang="en-US" altLang="ja-JP"/>
              <a:pPr defTabSz="465578">
                <a:defRPr/>
              </a:pPr>
              <a:t>3</a:t>
            </a:fld>
            <a:endParaRPr lang="en-US" altLang="ja-JP" dirty="0"/>
          </a:p>
        </p:txBody>
      </p:sp>
    </p:spTree>
    <p:extLst>
      <p:ext uri="{BB962C8B-B14F-4D97-AF65-F5344CB8AC3E}">
        <p14:creationId xmlns:p14="http://schemas.microsoft.com/office/powerpoint/2010/main" val="282886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4</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生命保険：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17.6</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23.2</a:t>
            </a:r>
            <a:r>
              <a:rPr lang="ja-JP" altLang="en-US" dirty="0">
                <a:latin typeface="Arial" panose="020B0604020202020204" pitchFamily="34" charset="0"/>
              </a:rPr>
              <a:t>％</a:t>
            </a: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Arial" panose="020B0604020202020204" pitchFamily="34" charset="0"/>
              </a:rPr>
              <a:t>生命保険：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2.0</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3.1</a:t>
            </a:r>
            <a:r>
              <a:rPr lang="ja-JP" altLang="en-US" dirty="0">
                <a:latin typeface="Arial" panose="020B0604020202020204" pitchFamily="34" charset="0"/>
              </a:rPr>
              <a:t>％</a:t>
            </a: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Arial" panose="020B0604020202020204" pitchFamily="34" charset="0"/>
              </a:rPr>
              <a:t>年金保険：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5.7</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7.2</a:t>
            </a:r>
            <a:r>
              <a:rPr lang="ja-JP" altLang="en-US" dirty="0">
                <a:latin typeface="Arial" panose="020B0604020202020204" pitchFamily="34" charset="0"/>
              </a:rPr>
              <a:t>％</a:t>
            </a:r>
            <a:endParaRPr lang="ja-JP" altLang="ja-JP"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ja-JP" altLang="ja-JP" dirty="0">
              <a:latin typeface="Arial" panose="020B0604020202020204" pitchFamily="34" charset="0"/>
            </a:endParaRPr>
          </a:p>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87841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19E0AB-C6E3-46C4-8B56-09E02C4075FC}" type="slidenum">
              <a:rPr kumimoji="1" lang="en-US" altLang="ja-JP" sz="12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8795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800">
                <a:solidFill>
                  <a:srgbClr val="3333CC"/>
                </a:solidFill>
                <a:latin typeface="Arial" panose="020B0604020202020204" pitchFamily="34" charset="0"/>
                <a:ea typeface="ＭＳ Ｐゴシック" panose="020B0600070205080204" pitchFamily="50" charset="-128"/>
              </a:defRPr>
            </a:lvl1pPr>
            <a:lvl2pPr marL="816887" indent="-314188" eaLnBrk="0" hangingPunct="0">
              <a:defRPr kumimoji="1" sz="1800">
                <a:solidFill>
                  <a:srgbClr val="3333CC"/>
                </a:solidFill>
                <a:latin typeface="Arial" panose="020B0604020202020204" pitchFamily="34" charset="0"/>
                <a:ea typeface="ＭＳ Ｐゴシック" panose="020B0600070205080204" pitchFamily="50" charset="-128"/>
              </a:defRPr>
            </a:lvl2pPr>
            <a:lvl3pPr marL="1256749" indent="-251350" eaLnBrk="0" hangingPunct="0">
              <a:defRPr kumimoji="1" sz="1800">
                <a:solidFill>
                  <a:srgbClr val="3333CC"/>
                </a:solidFill>
                <a:latin typeface="Arial" panose="020B0604020202020204" pitchFamily="34" charset="0"/>
                <a:ea typeface="ＭＳ Ｐゴシック" panose="020B0600070205080204" pitchFamily="50" charset="-128"/>
              </a:defRPr>
            </a:lvl3pPr>
            <a:lvl4pPr marL="1759451" indent="-251350" eaLnBrk="0" hangingPunct="0">
              <a:defRPr kumimoji="1" sz="1800">
                <a:solidFill>
                  <a:srgbClr val="3333CC"/>
                </a:solidFill>
                <a:latin typeface="Arial" panose="020B0604020202020204" pitchFamily="34" charset="0"/>
                <a:ea typeface="ＭＳ Ｐゴシック" panose="020B0600070205080204" pitchFamily="50" charset="-128"/>
              </a:defRPr>
            </a:lvl4pPr>
            <a:lvl5pPr marL="2262151" indent="-251350" eaLnBrk="0" hangingPunct="0">
              <a:defRPr kumimoji="1" sz="1800">
                <a:solidFill>
                  <a:srgbClr val="3333CC"/>
                </a:solidFill>
                <a:latin typeface="Arial" panose="020B0604020202020204" pitchFamily="34" charset="0"/>
                <a:ea typeface="ＭＳ Ｐゴシック" panose="020B0600070205080204" pitchFamily="50" charset="-128"/>
              </a:defRPr>
            </a:lvl5pPr>
            <a:lvl6pPr marL="2764851" indent="-251350" eaLnBrk="0" fontAlgn="base" hangingPunct="0">
              <a:spcBef>
                <a:spcPct val="0"/>
              </a:spcBef>
              <a:spcAft>
                <a:spcPct val="0"/>
              </a:spcAft>
              <a:defRPr kumimoji="1" sz="1800">
                <a:solidFill>
                  <a:srgbClr val="3333CC"/>
                </a:solidFill>
                <a:latin typeface="Arial" panose="020B0604020202020204" pitchFamily="34" charset="0"/>
                <a:ea typeface="ＭＳ Ｐゴシック" panose="020B0600070205080204" pitchFamily="50" charset="-128"/>
              </a:defRPr>
            </a:lvl6pPr>
            <a:lvl7pPr marL="3267551" indent="-251350" eaLnBrk="0" fontAlgn="base" hangingPunct="0">
              <a:spcBef>
                <a:spcPct val="0"/>
              </a:spcBef>
              <a:spcAft>
                <a:spcPct val="0"/>
              </a:spcAft>
              <a:defRPr kumimoji="1" sz="1800">
                <a:solidFill>
                  <a:srgbClr val="3333CC"/>
                </a:solidFill>
                <a:latin typeface="Arial" panose="020B0604020202020204" pitchFamily="34" charset="0"/>
                <a:ea typeface="ＭＳ Ｐゴシック" panose="020B0600070205080204" pitchFamily="50" charset="-128"/>
              </a:defRPr>
            </a:lvl7pPr>
            <a:lvl8pPr marL="3770252" indent="-251350" eaLnBrk="0" fontAlgn="base" hangingPunct="0">
              <a:spcBef>
                <a:spcPct val="0"/>
              </a:spcBef>
              <a:spcAft>
                <a:spcPct val="0"/>
              </a:spcAft>
              <a:defRPr kumimoji="1" sz="1800">
                <a:solidFill>
                  <a:srgbClr val="3333CC"/>
                </a:solidFill>
                <a:latin typeface="Arial" panose="020B0604020202020204" pitchFamily="34" charset="0"/>
                <a:ea typeface="ＭＳ Ｐゴシック" panose="020B0600070205080204" pitchFamily="50" charset="-128"/>
              </a:defRPr>
            </a:lvl8pPr>
            <a:lvl9pPr marL="4272952" indent="-251350" eaLnBrk="0" fontAlgn="base" hangingPunct="0">
              <a:spcBef>
                <a:spcPct val="0"/>
              </a:spcBef>
              <a:spcAft>
                <a:spcPct val="0"/>
              </a:spcAft>
              <a:defRPr kumimoji="1" sz="18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6</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ロビンフットというアプリで資産形成をする</a:t>
            </a:r>
            <a:r>
              <a:rPr lang="en-US" altLang="ja-JP" dirty="0">
                <a:latin typeface="Arial" panose="020B0604020202020204" pitchFamily="34" charset="0"/>
              </a:rPr>
              <a:t>10</a:t>
            </a:r>
            <a:r>
              <a:rPr lang="ja-JP" altLang="en-US" dirty="0">
                <a:latin typeface="Arial" panose="020B0604020202020204" pitchFamily="34" charset="0"/>
              </a:rPr>
              <a:t>代</a:t>
            </a:r>
            <a:r>
              <a:rPr lang="en-US" altLang="ja-JP" dirty="0">
                <a:latin typeface="Arial" panose="020B0604020202020204" pitchFamily="34" charset="0"/>
              </a:rPr>
              <a:t>20</a:t>
            </a:r>
            <a:r>
              <a:rPr lang="ja-JP" altLang="en-US" dirty="0">
                <a:latin typeface="Arial" panose="020B0604020202020204" pitchFamily="34" charset="0"/>
              </a:rPr>
              <a:t>代が増加、ロビンフッダーと呼ばれる</a:t>
            </a:r>
            <a:endParaRPr lang="en-US" altLang="ja-JP" dirty="0">
              <a:latin typeface="Arial" panose="020B0604020202020204" pitchFamily="34" charset="0"/>
            </a:endParaRPr>
          </a:p>
          <a:p>
            <a:pPr eaLnBrk="1" hangingPunct="1"/>
            <a:r>
              <a:rPr lang="ja-JP" altLang="en-US" dirty="0">
                <a:latin typeface="Arial" panose="020B0604020202020204" pitchFamily="34" charset="0"/>
              </a:rPr>
              <a:t>投資のリスクを考えず自分のリスク許容度以上の投資をしている人も少なくない</a:t>
            </a:r>
            <a:endParaRPr lang="ja-JP" altLang="ja-JP" dirty="0">
              <a:latin typeface="Arial" panose="020B0604020202020204" pitchFamily="34" charset="0"/>
            </a:endParaRPr>
          </a:p>
        </p:txBody>
      </p:sp>
    </p:spTree>
    <p:extLst>
      <p:ext uri="{BB962C8B-B14F-4D97-AF65-F5344CB8AC3E}">
        <p14:creationId xmlns:p14="http://schemas.microsoft.com/office/powerpoint/2010/main" val="276856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68388" y="790575"/>
            <a:ext cx="5278437" cy="3959225"/>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pPr defTabSz="465578">
              <a:defRPr/>
            </a:pPr>
            <a:fld id="{4BC5A9BC-D121-4196-9488-FCAA61F42545}" type="slidenum">
              <a:rPr lang="en-US" altLang="ja-JP"/>
              <a:pPr defTabSz="465578">
                <a:defRPr/>
              </a:pPr>
              <a:t>7</a:t>
            </a:fld>
            <a:endParaRPr lang="en-US" altLang="ja-JP" dirty="0"/>
          </a:p>
        </p:txBody>
      </p:sp>
    </p:spTree>
    <p:extLst>
      <p:ext uri="{BB962C8B-B14F-4D97-AF65-F5344CB8AC3E}">
        <p14:creationId xmlns:p14="http://schemas.microsoft.com/office/powerpoint/2010/main" val="125623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7888" indent="-303034"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134" indent="-242426"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6990" indent="-242426"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1845" indent="-242426"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6699"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155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6408"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126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8</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34758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7888" indent="-303034"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134" indent="-242426"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6990" indent="-242426"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1845" indent="-242426"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6699"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155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6408"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1262" indent="-242426"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9</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936677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grpSp>
        <p:nvGrpSpPr>
          <p:cNvPr id="6" name="グループ化 5"/>
          <p:cNvGrpSpPr/>
          <p:nvPr userDrawn="1"/>
        </p:nvGrpSpPr>
        <p:grpSpPr>
          <a:xfrm>
            <a:off x="4489" y="6492875"/>
            <a:ext cx="9139511" cy="320501"/>
            <a:chOff x="4489" y="6492875"/>
            <a:chExt cx="9139511" cy="320501"/>
          </a:xfrm>
        </p:grpSpPr>
        <p:sp>
          <p:nvSpPr>
            <p:cNvPr id="10" name="フッター プレースホルダー 2"/>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11" name="直線コネクタ 10"/>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5" name="図 4">
            <a:extLst>
              <a:ext uri="{FF2B5EF4-FFF2-40B4-BE49-F238E27FC236}">
                <a16:creationId xmlns:a16="http://schemas.microsoft.com/office/drawing/2014/main" id="{CC04EE8B-E020-4AB7-9DE0-12A793EE9B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spTree>
    <p:extLst>
      <p:ext uri="{BB962C8B-B14F-4D97-AF65-F5344CB8AC3E}">
        <p14:creationId xmlns:p14="http://schemas.microsoft.com/office/powerpoint/2010/main" val="29459726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DDF039-AC53-4C87-911D-1B01CC3B35F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F1F745-7057-4D0D-BD76-FABD6373C45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DD5CC33-BB9D-4041-B0DD-89CA9ED8A8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73721A-CA14-40E7-8FB3-1C66B4F8B82D}"/>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44695143-CBD4-429E-A9E5-03E55D892D4A}"/>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CF568AE1-10BF-450F-A8BF-15FCAF02F139}"/>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84772379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6384F-41A2-485D-9B20-F768CB8711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A19FD0-AA05-429C-9199-2400E68407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2E5635-E8BD-4DF1-AF3A-806F96EA6AB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C140A51D-7D86-47C1-B1D7-382396E59F73}"/>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1A267F66-2D22-457B-909B-7B73D504AF2D}"/>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39564614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87371A5-4A49-4AF3-B449-495F2A58A6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0A9C3A-CFCA-4ACB-BA5C-DEDA950C20A1}"/>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106F3F-F39F-4DA3-B29B-A96310B26E10}"/>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2F52C9C1-5A25-4A8A-B2AE-51B9D9E271EC}"/>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2D857C7A-6B75-4122-BC66-F4B4D700B0BB}"/>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24730109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grpSp>
        <p:nvGrpSpPr>
          <p:cNvPr id="6" name="グループ化 5"/>
          <p:cNvGrpSpPr/>
          <p:nvPr userDrawn="1"/>
        </p:nvGrpSpPr>
        <p:grpSpPr>
          <a:xfrm>
            <a:off x="4489" y="6492875"/>
            <a:ext cx="9139511" cy="320501"/>
            <a:chOff x="4489" y="6492875"/>
            <a:chExt cx="9139511" cy="320501"/>
          </a:xfrm>
        </p:grpSpPr>
        <p:sp>
          <p:nvSpPr>
            <p:cNvPr id="10" name="フッター プレースホルダー 2"/>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11" name="直線コネクタ 10"/>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5" name="図 4">
            <a:extLst>
              <a:ext uri="{FF2B5EF4-FFF2-40B4-BE49-F238E27FC236}">
                <a16:creationId xmlns:a16="http://schemas.microsoft.com/office/drawing/2014/main" id="{CC04EE8B-E020-4AB7-9DE0-12A793EE9B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042364D2-473F-4DE7-B1BC-418DA5EF5B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0492" y="1"/>
            <a:ext cx="700020" cy="700020"/>
          </a:xfrm>
          <a:prstGeom prst="rect">
            <a:avLst/>
          </a:prstGeom>
        </p:spPr>
      </p:pic>
    </p:spTree>
    <p:extLst>
      <p:ext uri="{BB962C8B-B14F-4D97-AF65-F5344CB8AC3E}">
        <p14:creationId xmlns:p14="http://schemas.microsoft.com/office/powerpoint/2010/main" val="39361841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3DA44-C705-44D4-9D2E-72C27A0FC4A7}"/>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3F3A21-F432-4643-A192-93EEE84239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4C2888-3002-4A7E-A49B-742017511901}"/>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7BD276DA-0A76-432C-A378-C940C3AAB924}"/>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05D912C4-7FBB-4174-816B-1A2E9F71F5CD}"/>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39427928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4DAE39-30F6-4E3E-9C6B-7256C01D631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7AEBDA-332D-4E4D-B0B3-A378499F2B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4F4B0-3B77-4642-82F8-B22EB2EC17F3}"/>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149A0763-9D1A-48FE-8214-49A003537E8C}"/>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353B16F5-04F1-4E98-B567-DFCCDA115177}"/>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5373408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F47E7-D827-421B-A1A2-F55296539AD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E36070-FE9E-49C5-B36E-44C6942AC3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F6F0508-8F29-4F46-94B1-FD8C79C4DE58}"/>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95C2CFDC-0F13-495A-B4B7-5C48F8DA37BA}"/>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9514C389-4454-443F-B668-50B17705E2AA}"/>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35065280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BD1F0-1E4A-497A-AE30-3581D88EFE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59F7B4-49AD-4EDE-A294-D9F87882BBE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62F79DC-446F-480C-BD03-433F73140133}"/>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B2EEE0B-5FAA-4BA4-BE10-D0D112C4F378}"/>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F1BEB07A-F9B3-4736-9B1C-6497B0C1DA58}"/>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2272222E-3A9F-471B-9341-1F9F9DA3D362}"/>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164962980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2D70FD-078C-4EC4-805F-5F50A464F27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2F8820-8880-4B08-8C0D-9CAF25AE3D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D77313F-EE1A-424C-8DCA-4B0C442BB50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F89836-0845-46C6-AC81-032DDEDE784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4C86D55-FB7F-4D6C-9A45-EDEFEBB3143D}"/>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740B085-B157-491D-822D-99FA4C0345EA}"/>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70CCAFED-76FF-4436-9AE1-8D98ECB7DEA7}"/>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9" name="スライド番号プレースホルダー 8">
            <a:extLst>
              <a:ext uri="{FF2B5EF4-FFF2-40B4-BE49-F238E27FC236}">
                <a16:creationId xmlns:a16="http://schemas.microsoft.com/office/drawing/2014/main" id="{E12C5D35-F13A-4518-8B6F-0A282B2A61FC}"/>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193378613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02226-F5F0-483E-8A6F-6EF60B9C300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197C85-F608-41E5-B83A-1F876191C737}"/>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E4285A2C-E781-442C-A4D2-F6212FDC88FB}"/>
              </a:ext>
            </a:extLst>
          </p:cNvPr>
          <p:cNvSpPr>
            <a:spLocks noGrp="1"/>
          </p:cNvSpPr>
          <p:nvPr>
            <p:ph type="ftr" sz="quarter" idx="11"/>
          </p:nvPr>
        </p:nvSpPr>
        <p:spPr/>
        <p:txBody>
          <a:bodyPr/>
          <a:lstStyle/>
          <a:p>
            <a:pPr>
              <a:defRPr/>
            </a:pPr>
            <a:r>
              <a:rPr lang="en-US" altLang="ja-JP"/>
              <a:t>Copyright © 2014 Athlead Corporation All Rights Reserved.</a:t>
            </a:r>
            <a:endParaRPr lang="en-US" altLang="ja-JP" dirty="0"/>
          </a:p>
        </p:txBody>
      </p:sp>
      <p:sp>
        <p:nvSpPr>
          <p:cNvPr id="5" name="スライド番号プレースホルダー 4">
            <a:extLst>
              <a:ext uri="{FF2B5EF4-FFF2-40B4-BE49-F238E27FC236}">
                <a16:creationId xmlns:a16="http://schemas.microsoft.com/office/drawing/2014/main" id="{C7F1CC41-2EA8-4F8A-BDF8-CFF6FB9D4106}"/>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88997688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67C503-B841-4AFE-BFD2-A1698137079B}"/>
              </a:ext>
            </a:extLst>
          </p:cNvPr>
          <p:cNvSpPr>
            <a:spLocks noGrp="1"/>
          </p:cNvSpPr>
          <p:nvPr>
            <p:ph type="dt" sz="half" idx="10"/>
          </p:nvPr>
        </p:nvSpPr>
        <p:spPr/>
        <p:txBody>
          <a:bodyPr/>
          <a:lstStyle/>
          <a:p>
            <a:fld id="{F46615BD-1EF3-4BD0-9B8C-EDDBA2A63F11}" type="datetimeFigureOut">
              <a:rPr kumimoji="1" lang="ja-JP" altLang="en-US" smtClean="0"/>
              <a:t>2022/9/30</a:t>
            </a:fld>
            <a:endParaRPr kumimoji="1" lang="ja-JP" altLang="en-US"/>
          </a:p>
        </p:txBody>
      </p:sp>
      <p:sp>
        <p:nvSpPr>
          <p:cNvPr id="3" name="フッター プレースホルダー 2">
            <a:extLst>
              <a:ext uri="{FF2B5EF4-FFF2-40B4-BE49-F238E27FC236}">
                <a16:creationId xmlns:a16="http://schemas.microsoft.com/office/drawing/2014/main" id="{C253FAF3-8893-40EE-B013-436B2B20CC4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8C197B1-1420-4A95-96AE-0693736C848A}"/>
              </a:ext>
            </a:extLst>
          </p:cNvPr>
          <p:cNvSpPr>
            <a:spLocks noGrp="1"/>
          </p:cNvSpPr>
          <p:nvPr>
            <p:ph type="sldNum" sz="quarter" idx="12"/>
          </p:nvPr>
        </p:nvSpPr>
        <p:spPr/>
        <p:txBody>
          <a:bodyPr/>
          <a:lstStyle/>
          <a:p>
            <a:fld id="{CCA3E0C9-8CE9-4448-B805-F03E07B89C1D}" type="slidenum">
              <a:rPr kumimoji="1" lang="ja-JP" altLang="en-US" smtClean="0"/>
              <a:t>‹#›</a:t>
            </a:fld>
            <a:endParaRPr kumimoji="1" lang="ja-JP" altLang="en-US"/>
          </a:p>
        </p:txBody>
      </p:sp>
      <p:grpSp>
        <p:nvGrpSpPr>
          <p:cNvPr id="5" name="グループ化 4">
            <a:extLst>
              <a:ext uri="{FF2B5EF4-FFF2-40B4-BE49-F238E27FC236}">
                <a16:creationId xmlns:a16="http://schemas.microsoft.com/office/drawing/2014/main" id="{655E2765-F683-44F4-AC87-2C164C3EA508}"/>
              </a:ext>
            </a:extLst>
          </p:cNvPr>
          <p:cNvGrpSpPr/>
          <p:nvPr userDrawn="1"/>
        </p:nvGrpSpPr>
        <p:grpSpPr>
          <a:xfrm>
            <a:off x="4489" y="6492875"/>
            <a:ext cx="9139511" cy="320501"/>
            <a:chOff x="4489" y="6492875"/>
            <a:chExt cx="9139511" cy="320501"/>
          </a:xfrm>
        </p:grpSpPr>
        <p:sp>
          <p:nvSpPr>
            <p:cNvPr id="6" name="フッター プレースホルダー 2">
              <a:extLst>
                <a:ext uri="{FF2B5EF4-FFF2-40B4-BE49-F238E27FC236}">
                  <a16:creationId xmlns:a16="http://schemas.microsoft.com/office/drawing/2014/main" id="{6065ED32-0BBC-45FC-A8CC-EBCC7568531D}"/>
                </a:ext>
              </a:extLst>
            </p:cNvPr>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7" name="直線コネクタ 6">
              <a:extLst>
                <a:ext uri="{FF2B5EF4-FFF2-40B4-BE49-F238E27FC236}">
                  <a16:creationId xmlns:a16="http://schemas.microsoft.com/office/drawing/2014/main" id="{DE4F604B-92E8-49F8-B2F4-D2EBA7FBADFC}"/>
                </a:ext>
              </a:extLst>
            </p:cNvPr>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429D3FE7-8CA0-4B2B-AF0C-BD3F7EA40B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spTree>
    <p:extLst>
      <p:ext uri="{BB962C8B-B14F-4D97-AF65-F5344CB8AC3E}">
        <p14:creationId xmlns:p14="http://schemas.microsoft.com/office/powerpoint/2010/main" val="340343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40531-F951-4A43-AC47-2E84645CF95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BA302-C608-4432-AB16-86104AECCA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B38C97E-15E6-4A88-B887-9999F91BC3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EF7F7D-FA2C-4573-B759-F25F208F2F26}"/>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7D33ADDD-7333-465A-9497-226B09F3B4DB}"/>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CF7B39A5-C7C4-465B-A79A-09C5AECB470B}"/>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2882559683"/>
      </p:ext>
    </p:extLst>
  </p:cSld>
  <p:clrMapOvr>
    <a:masterClrMapping/>
  </p:clrMapOvr>
  <p:hf sldNum="0"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FB39285-E490-4C34-9A42-E617D8E69703}" type="slidenum">
              <a:rPr lang="en-US" altLang="ja-JP"/>
              <a:pPr>
                <a:defRPr/>
              </a:pPr>
              <a:t>‹#›</a:t>
            </a:fld>
            <a:endParaRPr lang="en-US" altLang="ja-JP"/>
          </a:p>
        </p:txBody>
      </p:sp>
      <p:sp>
        <p:nvSpPr>
          <p:cNvPr id="1031" name="Rectangle 8"/>
          <p:cNvSpPr>
            <a:spLocks noChangeArrowheads="1"/>
          </p:cNvSpPr>
          <p:nvPr userDrawn="1"/>
        </p:nvSpPr>
        <p:spPr bwMode="auto">
          <a:xfrm>
            <a:off x="0" y="6553200"/>
            <a:ext cx="9144000" cy="304800"/>
          </a:xfrm>
          <a:prstGeom prst="rect">
            <a:avLst/>
          </a:prstGeom>
          <a:solidFill>
            <a:srgbClr val="E6E6E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715" r:id="rId1"/>
  </p:sldLayoutIdLst>
  <p:hf sldNum="0" hd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29D0DA6-3EA9-4C04-8D4C-07992F294A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8324C3-01E2-4824-825F-0593C8C25A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0E990798-75D6-4F05-B30D-AB43867F49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E6EFDC3-08F8-4169-9842-92E79FD3F9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85510674-E64C-42A7-8B44-7FE1C7A6F3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FB39285-E490-4C34-9A42-E617D8E69703}" type="slidenum">
              <a:rPr lang="en-US" altLang="ja-JP" smtClean="0"/>
              <a:pPr>
                <a:defRPr/>
              </a:pPr>
              <a:t>‹#›</a:t>
            </a:fld>
            <a:endParaRPr lang="en-US" altLang="ja-JP"/>
          </a:p>
        </p:txBody>
      </p:sp>
      <p:pic>
        <p:nvPicPr>
          <p:cNvPr id="8" name="図 7" descr="時計 が含まれている画像&#10;&#10;自動的に生成された説明">
            <a:extLst>
              <a:ext uri="{FF2B5EF4-FFF2-40B4-BE49-F238E27FC236}">
                <a16:creationId xmlns:a16="http://schemas.microsoft.com/office/drawing/2014/main" id="{69B3DC11-D978-41FB-B584-D7199F5CCD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80492" y="1"/>
            <a:ext cx="700020" cy="700020"/>
          </a:xfrm>
          <a:prstGeom prst="rect">
            <a:avLst/>
          </a:prstGeom>
        </p:spPr>
      </p:pic>
    </p:spTree>
    <p:extLst>
      <p:ext uri="{BB962C8B-B14F-4D97-AF65-F5344CB8AC3E}">
        <p14:creationId xmlns:p14="http://schemas.microsoft.com/office/powerpoint/2010/main" val="543281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スライド番号プレースホルダ 5"/>
          <p:cNvSpPr txBox="1">
            <a:spLocks/>
          </p:cNvSpPr>
          <p:nvPr/>
        </p:nvSpPr>
        <p:spPr bwMode="auto">
          <a:xfrm>
            <a:off x="-323850" y="6310313"/>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endParaRPr lang="ja-JP" altLang="en-US" dirty="0"/>
          </a:p>
        </p:txBody>
      </p:sp>
      <p:cxnSp>
        <p:nvCxnSpPr>
          <p:cNvPr id="6" name="直線コネクタ 5"/>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CA7297D8-AC95-4B79-AF9F-884A138EA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329" y="4190653"/>
            <a:ext cx="2249474" cy="2253741"/>
          </a:xfrm>
          <a:prstGeom prst="rect">
            <a:avLst/>
          </a:prstGeom>
        </p:spPr>
      </p:pic>
      <p:sp>
        <p:nvSpPr>
          <p:cNvPr id="11" name="Rectangle 3">
            <a:extLst>
              <a:ext uri="{FF2B5EF4-FFF2-40B4-BE49-F238E27FC236}">
                <a16:creationId xmlns:a16="http://schemas.microsoft.com/office/drawing/2014/main" id="{DA59EE9C-9C8E-4A65-8FB4-68F75715787C}"/>
              </a:ext>
            </a:extLst>
          </p:cNvPr>
          <p:cNvSpPr txBox="1">
            <a:spLocks noChangeArrowheads="1"/>
          </p:cNvSpPr>
          <p:nvPr/>
        </p:nvSpPr>
        <p:spPr bwMode="auto">
          <a:xfrm>
            <a:off x="-252536" y="908720"/>
            <a:ext cx="9722238" cy="3995446"/>
          </a:xfrm>
          <a:prstGeom prst="rect">
            <a:avLst/>
          </a:prstGeom>
          <a:noFill/>
          <a:ln w="9525">
            <a:noFill/>
            <a:miter lim="800000"/>
            <a:headEnd/>
            <a:tailEnd/>
          </a:ln>
          <a:effectLst>
            <a:glow rad="63500">
              <a:schemeClr val="accent1">
                <a:satMod val="175000"/>
                <a:alpha val="40000"/>
              </a:schemeClr>
            </a:glow>
            <a:outerShdw dist="35921" dir="2700000" algn="ctr" rotWithShape="0">
              <a:schemeClr val="accent1"/>
            </a:outerShdw>
          </a:effectLst>
        </p:spPr>
        <p:txBody>
          <a:bodyPr anchor="ctr">
            <a:normAutofit fontScale="6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20000"/>
              </a:spcBef>
              <a:buClr>
                <a:schemeClr val="accent1"/>
              </a:buClr>
              <a:buSzPct val="65000"/>
              <a:defRPr/>
            </a:pPr>
            <a:r>
              <a:rPr lang="ja-JP" altLang="en-US" sz="9800" spc="50" dirty="0">
                <a:ln w="11430"/>
                <a:solidFill>
                  <a:schemeClr val="tx2">
                    <a:lumMod val="60000"/>
                    <a:lumOff val="40000"/>
                  </a:schemeClr>
                </a:solidFill>
                <a:effectLst>
                  <a:outerShdw blurRad="76200" dist="50800" dir="5400000" algn="tl" rotWithShape="0">
                    <a:srgbClr val="000000">
                      <a:alpha val="65000"/>
                    </a:srgbClr>
                  </a:outerShdw>
                </a:effectLst>
              </a:rPr>
              <a:t>社会人のための金融教育</a:t>
            </a:r>
            <a:endParaRPr lang="en-US" altLang="ja-JP" sz="9800" spc="50" dirty="0">
              <a:ln w="11430"/>
              <a:solidFill>
                <a:schemeClr val="tx2">
                  <a:lumMod val="60000"/>
                  <a:lumOff val="40000"/>
                </a:schemeClr>
              </a:solidFill>
              <a:effectLst>
                <a:outerShdw blurRad="76200" dist="50800" dir="5400000" algn="tl" rotWithShape="0">
                  <a:srgbClr val="000000">
                    <a:alpha val="65000"/>
                  </a:srgbClr>
                </a:outerShdw>
              </a:effectLst>
            </a:endParaRPr>
          </a:p>
          <a:p>
            <a:pPr algn="ctr">
              <a:spcBef>
                <a:spcPct val="20000"/>
              </a:spcBef>
              <a:buClr>
                <a:schemeClr val="accent1"/>
              </a:buClr>
              <a:buSzPct val="65000"/>
              <a:defRPr/>
            </a:pPr>
            <a:endParaRPr lang="en-US" altLang="ja-JP" sz="7600" spc="50" dirty="0">
              <a:ln w="11430"/>
              <a:solidFill>
                <a:schemeClr val="tx2">
                  <a:lumMod val="60000"/>
                  <a:lumOff val="40000"/>
                </a:schemeClr>
              </a:solidFill>
              <a:effectLst>
                <a:outerShdw blurRad="76200" dist="50800" dir="5400000" algn="tl" rotWithShape="0">
                  <a:srgbClr val="000000">
                    <a:alpha val="65000"/>
                  </a:srgbClr>
                </a:outerShdw>
              </a:effectLst>
            </a:endParaRPr>
          </a:p>
          <a:p>
            <a:pPr algn="ctr">
              <a:spcBef>
                <a:spcPct val="20000"/>
              </a:spcBef>
              <a:buClr>
                <a:schemeClr val="accent1"/>
              </a:buClr>
              <a:buSzPct val="65000"/>
              <a:defRPr/>
            </a:pPr>
            <a:r>
              <a:rPr lang="ja-JP" altLang="en-US" sz="6400" spc="50" dirty="0">
                <a:ln w="11430"/>
                <a:solidFill>
                  <a:schemeClr val="tx2">
                    <a:lumMod val="60000"/>
                    <a:lumOff val="40000"/>
                  </a:schemeClr>
                </a:solidFill>
                <a:effectLst>
                  <a:outerShdw blurRad="76200" dist="50800" dir="5400000" algn="tl" rotWithShape="0">
                    <a:srgbClr val="000000">
                      <a:alpha val="65000"/>
                    </a:srgbClr>
                  </a:outerShdw>
                </a:effectLst>
              </a:rPr>
              <a:t>～金融リテラシーを向上させることで</a:t>
            </a:r>
            <a:endParaRPr lang="en-US" altLang="ja-JP" sz="6400" spc="50" dirty="0">
              <a:ln w="11430"/>
              <a:solidFill>
                <a:schemeClr val="tx2">
                  <a:lumMod val="60000"/>
                  <a:lumOff val="40000"/>
                </a:schemeClr>
              </a:solidFill>
              <a:effectLst>
                <a:outerShdw blurRad="76200" dist="50800" dir="5400000" algn="tl" rotWithShape="0">
                  <a:srgbClr val="000000">
                    <a:alpha val="65000"/>
                  </a:srgbClr>
                </a:outerShdw>
              </a:effectLst>
            </a:endParaRPr>
          </a:p>
          <a:p>
            <a:pPr algn="ctr">
              <a:spcBef>
                <a:spcPct val="20000"/>
              </a:spcBef>
              <a:buClr>
                <a:schemeClr val="accent1"/>
              </a:buClr>
              <a:buSzPct val="65000"/>
              <a:defRPr/>
            </a:pPr>
            <a:r>
              <a:rPr lang="ja-JP" altLang="en-US" sz="6400" spc="50" dirty="0">
                <a:ln w="11430"/>
                <a:solidFill>
                  <a:schemeClr val="tx2">
                    <a:lumMod val="60000"/>
                    <a:lumOff val="40000"/>
                  </a:schemeClr>
                </a:solidFill>
                <a:effectLst>
                  <a:outerShdw blurRad="76200" dist="50800" dir="5400000" algn="tl" rotWithShape="0">
                    <a:srgbClr val="000000">
                      <a:alpha val="65000"/>
                    </a:srgbClr>
                  </a:outerShdw>
                </a:effectLst>
              </a:rPr>
              <a:t>就労不安の解消、人生を豊かに～</a:t>
            </a:r>
            <a:endParaRPr lang="en-US" altLang="ja-JP" sz="6400" b="1" spc="50" dirty="0">
              <a:ln w="11430"/>
              <a:latin typeface="HG丸ｺﾞｼｯｸM-PRO" pitchFamily="50" charset="-128"/>
              <a:ea typeface="HG丸ｺﾞｼｯｸM-PRO" pitchFamily="50" charset="-128"/>
            </a:endParaRPr>
          </a:p>
          <a:p>
            <a:pPr algn="ctr">
              <a:spcBef>
                <a:spcPct val="20000"/>
              </a:spcBef>
              <a:buClr>
                <a:schemeClr val="accent1"/>
              </a:buClr>
              <a:buSzPct val="65000"/>
              <a:defRPr/>
            </a:pPr>
            <a:r>
              <a:rPr lang="ja-JP" altLang="en-US" sz="3200" spc="50" dirty="0">
                <a:ln w="11430"/>
                <a:solidFill>
                  <a:schemeClr val="tx2">
                    <a:lumMod val="60000"/>
                    <a:lumOff val="40000"/>
                  </a:schemeClr>
                </a:solidFill>
                <a:effectLst>
                  <a:outerShdw blurRad="76200" dist="50800" dir="5400000" algn="tl" rotWithShape="0">
                    <a:srgbClr val="000000">
                      <a:alpha val="65000"/>
                    </a:srgbClr>
                  </a:outerShdw>
                </a:effectLst>
              </a:rPr>
              <a:t>　</a:t>
            </a:r>
            <a:endParaRPr lang="en-US" altLang="ja-JP" sz="3200" b="1" spc="50" dirty="0">
              <a:ln w="11430"/>
              <a:solidFill>
                <a:schemeClr val="tx2">
                  <a:lumMod val="60000"/>
                  <a:lumOff val="40000"/>
                </a:schemeClr>
              </a:solidFill>
              <a:effectLst>
                <a:outerShdw blurRad="76200" dist="50800" dir="5400000" algn="tl" rotWithShape="0">
                  <a:srgbClr val="000000">
                    <a:alpha val="65000"/>
                  </a:srgbClr>
                </a:outerShdw>
              </a:effectLst>
              <a:latin typeface="HG丸ｺﾞｼｯｸM-PRO" pitchFamily="50" charset="-128"/>
              <a:ea typeface="HG丸ｺﾞｼｯｸM-PRO" pitchFamily="50" charset="-128"/>
            </a:endParaRPr>
          </a:p>
        </p:txBody>
      </p:sp>
      <p:pic>
        <p:nvPicPr>
          <p:cNvPr id="7" name="図 6">
            <a:extLst>
              <a:ext uri="{FF2B5EF4-FFF2-40B4-BE49-F238E27FC236}">
                <a16:creationId xmlns:a16="http://schemas.microsoft.com/office/drawing/2014/main" id="{D4264DD6-1C6C-4731-B03A-B7933CAD5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936" y="26392"/>
            <a:ext cx="2494819" cy="66630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771CC590-C613-46D8-907F-EE0C84E9B05F}"/>
              </a:ext>
            </a:extLst>
          </p:cNvPr>
          <p:cNvSpPr/>
          <p:nvPr/>
        </p:nvSpPr>
        <p:spPr>
          <a:xfrm>
            <a:off x="222448" y="3861048"/>
            <a:ext cx="8742040"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600" b="1" spc="50" dirty="0">
                <a:ln w="11430"/>
                <a:solidFill>
                  <a:schemeClr val="bg1"/>
                </a:solidFill>
                <a:effectLst>
                  <a:outerShdw blurRad="76200" dist="50800" dir="5400000" algn="tl" rotWithShape="0">
                    <a:srgbClr val="000000">
                      <a:alpha val="65000"/>
                    </a:srgbClr>
                  </a:outerShdw>
                </a:effectLst>
              </a:rPr>
              <a:t>無理のない長期投資で資産形成できる</a:t>
            </a:r>
            <a:endParaRPr lang="en-US" altLang="ja-JP" sz="3600" b="1" spc="50" dirty="0">
              <a:ln w="11430"/>
              <a:solidFill>
                <a:schemeClr val="bg1"/>
              </a:solidFill>
              <a:effectLst>
                <a:outerShdw blurRad="76200" dist="50800" dir="5400000" algn="tl" rotWithShape="0">
                  <a:srgbClr val="000000">
                    <a:alpha val="65000"/>
                  </a:srgbClr>
                </a:outerShdw>
              </a:effectLst>
            </a:endParaRPr>
          </a:p>
        </p:txBody>
      </p:sp>
      <p:sp>
        <p:nvSpPr>
          <p:cNvPr id="10" name="テキスト ボックス 9">
            <a:extLst>
              <a:ext uri="{FF2B5EF4-FFF2-40B4-BE49-F238E27FC236}">
                <a16:creationId xmlns:a16="http://schemas.microsoft.com/office/drawing/2014/main" id="{1658DEFA-E797-4EFF-AD8C-6237F6061D25}"/>
              </a:ext>
            </a:extLst>
          </p:cNvPr>
          <p:cNvSpPr txBox="1"/>
          <p:nvPr/>
        </p:nvSpPr>
        <p:spPr>
          <a:xfrm>
            <a:off x="107504" y="900009"/>
            <a:ext cx="9029804" cy="584775"/>
          </a:xfrm>
          <a:prstGeom prst="rect">
            <a:avLst/>
          </a:prstGeom>
          <a:noFill/>
        </p:spPr>
        <p:txBody>
          <a:bodyPr wrap="square" rtlCol="0">
            <a:spAutoFit/>
          </a:bodyPr>
          <a:lstStyle/>
          <a:p>
            <a:pPr algn="ctr"/>
            <a:r>
              <a:rPr lang="ja-JP" altLang="en-US" sz="3200" dirty="0"/>
              <a:t>早いころから正しい金融教育を受けることで・・・</a:t>
            </a:r>
            <a:endParaRPr lang="en-US" altLang="ja-JP" sz="3200" dirty="0"/>
          </a:p>
        </p:txBody>
      </p:sp>
      <p:sp>
        <p:nvSpPr>
          <p:cNvPr id="12" name="矢印: 下 11">
            <a:extLst>
              <a:ext uri="{FF2B5EF4-FFF2-40B4-BE49-F238E27FC236}">
                <a16:creationId xmlns:a16="http://schemas.microsoft.com/office/drawing/2014/main" id="{DA2350EB-3934-49F4-9992-B709D77C9032}"/>
              </a:ext>
            </a:extLst>
          </p:cNvPr>
          <p:cNvSpPr/>
          <p:nvPr/>
        </p:nvSpPr>
        <p:spPr>
          <a:xfrm>
            <a:off x="4345242" y="1702364"/>
            <a:ext cx="453516" cy="646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0C2DAAB6-3A08-4F1C-89BE-551A74354B5B}"/>
              </a:ext>
            </a:extLst>
          </p:cNvPr>
          <p:cNvSpPr/>
          <p:nvPr/>
        </p:nvSpPr>
        <p:spPr>
          <a:xfrm>
            <a:off x="222448" y="2544184"/>
            <a:ext cx="8742040"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600" b="1" spc="50" dirty="0">
                <a:ln w="11430"/>
                <a:solidFill>
                  <a:schemeClr val="bg1"/>
                </a:solidFill>
                <a:effectLst>
                  <a:outerShdw blurRad="76200" dist="50800" dir="5400000" algn="tl" rotWithShape="0">
                    <a:srgbClr val="000000">
                      <a:alpha val="65000"/>
                    </a:srgbClr>
                  </a:outerShdw>
                </a:effectLst>
              </a:rPr>
              <a:t>社員が安心して勤務先で長く働ける</a:t>
            </a:r>
            <a:endParaRPr lang="en-US" altLang="ja-JP" sz="3600" b="1" spc="50" dirty="0">
              <a:ln w="11430"/>
              <a:solidFill>
                <a:schemeClr val="bg1"/>
              </a:solidFill>
              <a:effectLst>
                <a:outerShdw blurRad="76200" dist="50800" dir="5400000" algn="tl" rotWithShape="0">
                  <a:srgbClr val="000000">
                    <a:alpha val="65000"/>
                  </a:srgbClr>
                </a:outerShdw>
              </a:effectLst>
            </a:endParaRPr>
          </a:p>
        </p:txBody>
      </p:sp>
      <p:sp>
        <p:nvSpPr>
          <p:cNvPr id="16" name="四角形: 角を丸くする 15">
            <a:extLst>
              <a:ext uri="{FF2B5EF4-FFF2-40B4-BE49-F238E27FC236}">
                <a16:creationId xmlns:a16="http://schemas.microsoft.com/office/drawing/2014/main" id="{E21589E4-6055-4F89-837F-25A7B8580154}"/>
              </a:ext>
            </a:extLst>
          </p:cNvPr>
          <p:cNvSpPr/>
          <p:nvPr/>
        </p:nvSpPr>
        <p:spPr>
          <a:xfrm>
            <a:off x="222448" y="5181026"/>
            <a:ext cx="8742040" cy="9122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600" b="1" spc="50" dirty="0">
                <a:ln w="11430"/>
                <a:solidFill>
                  <a:schemeClr val="bg1"/>
                </a:solidFill>
                <a:effectLst>
                  <a:outerShdw blurRad="76200" dist="50800" dir="5400000" algn="tl" rotWithShape="0">
                    <a:srgbClr val="000000">
                      <a:alpha val="65000"/>
                    </a:srgbClr>
                  </a:outerShdw>
                </a:effectLst>
              </a:rPr>
              <a:t>金融詐欺に騙されなくなる</a:t>
            </a:r>
            <a:endParaRPr lang="en-US" altLang="ja-JP" sz="3600" b="1" spc="50" dirty="0">
              <a:ln w="11430"/>
              <a:solidFill>
                <a:schemeClr val="bg1"/>
              </a:solidFill>
              <a:effectLst>
                <a:outerShdw blurRad="76200" dist="50800" dir="5400000" algn="tl" rotWithShape="0">
                  <a:srgbClr val="000000">
                    <a:alpha val="65000"/>
                  </a:srgbClr>
                </a:outerShdw>
              </a:effectLst>
            </a:endParaRPr>
          </a:p>
        </p:txBody>
      </p:sp>
      <p:sp>
        <p:nvSpPr>
          <p:cNvPr id="7" name="Rectangle 2">
            <a:extLst>
              <a:ext uri="{FF2B5EF4-FFF2-40B4-BE49-F238E27FC236}">
                <a16:creationId xmlns:a16="http://schemas.microsoft.com/office/drawing/2014/main" id="{78BC9822-D65E-467E-B639-F5228D454C1F}"/>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早く知れば知るほど人生に活かせる</a:t>
            </a:r>
          </a:p>
        </p:txBody>
      </p:sp>
      <p:cxnSp>
        <p:nvCxnSpPr>
          <p:cNvPr id="8" name="直線コネクタ 7">
            <a:extLst>
              <a:ext uri="{FF2B5EF4-FFF2-40B4-BE49-F238E27FC236}">
                <a16:creationId xmlns:a16="http://schemas.microsoft.com/office/drawing/2014/main" id="{B0B82BE7-C42B-44B3-8A65-6A5CA801C92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62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8BC9822-D65E-467E-B639-F5228D454C1F}"/>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メニュー</a:t>
            </a:r>
          </a:p>
        </p:txBody>
      </p:sp>
      <p:cxnSp>
        <p:nvCxnSpPr>
          <p:cNvPr id="8" name="直線コネクタ 7">
            <a:extLst>
              <a:ext uri="{FF2B5EF4-FFF2-40B4-BE49-F238E27FC236}">
                <a16:creationId xmlns:a16="http://schemas.microsoft.com/office/drawing/2014/main" id="{B0B82BE7-C42B-44B3-8A65-6A5CA801C92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3421D3C-FBF9-4E9C-9B31-DB4818B05944}"/>
              </a:ext>
            </a:extLst>
          </p:cNvPr>
          <p:cNvSpPr txBox="1"/>
          <p:nvPr/>
        </p:nvSpPr>
        <p:spPr>
          <a:xfrm>
            <a:off x="179512" y="1929021"/>
            <a:ext cx="6773008" cy="4524315"/>
          </a:xfrm>
          <a:prstGeom prst="rect">
            <a:avLst/>
          </a:prstGeom>
          <a:noFill/>
        </p:spPr>
        <p:txBody>
          <a:bodyPr wrap="none" rtlCol="0">
            <a:spAutoFit/>
          </a:bodyPr>
          <a:lstStyle/>
          <a:p>
            <a:r>
              <a:rPr kumimoji="1" lang="ja-JP" altLang="en-US" sz="3200" dirty="0"/>
              <a:t>・ゴールベースアプローチとは</a:t>
            </a:r>
          </a:p>
          <a:p>
            <a:endParaRPr kumimoji="1" lang="en-US" altLang="ja-JP" sz="3200" dirty="0"/>
          </a:p>
          <a:p>
            <a:r>
              <a:rPr kumimoji="1" lang="ja-JP" altLang="en-US" sz="3200" dirty="0"/>
              <a:t>・資産形成の正しい考え方</a:t>
            </a:r>
            <a:endParaRPr kumimoji="1" lang="en-US" altLang="ja-JP" sz="3200" dirty="0"/>
          </a:p>
          <a:p>
            <a:endParaRPr lang="en-US" altLang="ja-JP" sz="3200" dirty="0"/>
          </a:p>
          <a:p>
            <a:r>
              <a:rPr kumimoji="1" lang="ja-JP" altLang="en-US" sz="3200" dirty="0"/>
              <a:t>・将来困らないための資産形成の基礎</a:t>
            </a:r>
          </a:p>
          <a:p>
            <a:endParaRPr kumimoji="1" lang="en-US" altLang="ja-JP" sz="3200" dirty="0"/>
          </a:p>
          <a:p>
            <a:r>
              <a:rPr kumimoji="1" lang="ja-JP" altLang="en-US" sz="3200" dirty="0"/>
              <a:t>・税金の正しい知識</a:t>
            </a:r>
            <a:endParaRPr kumimoji="1" lang="en-US" altLang="ja-JP" sz="3200" dirty="0"/>
          </a:p>
          <a:p>
            <a:endParaRPr lang="en-US" altLang="ja-JP" sz="3200" dirty="0"/>
          </a:p>
          <a:p>
            <a:r>
              <a:rPr kumimoji="1" lang="ja-JP" altLang="en-US" sz="3200" dirty="0"/>
              <a:t>・退職金の正しい使い方　　等</a:t>
            </a:r>
          </a:p>
        </p:txBody>
      </p:sp>
      <p:sp>
        <p:nvSpPr>
          <p:cNvPr id="3" name="四角形: 角を丸くする 2">
            <a:extLst>
              <a:ext uri="{FF2B5EF4-FFF2-40B4-BE49-F238E27FC236}">
                <a16:creationId xmlns:a16="http://schemas.microsoft.com/office/drawing/2014/main" id="{C52226B3-0560-4F61-9130-918E939DF91B}"/>
              </a:ext>
            </a:extLst>
          </p:cNvPr>
          <p:cNvSpPr/>
          <p:nvPr/>
        </p:nvSpPr>
        <p:spPr>
          <a:xfrm>
            <a:off x="323528" y="980728"/>
            <a:ext cx="8424936" cy="86409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400" b="1" dirty="0"/>
              <a:t>提供できる</a:t>
            </a:r>
            <a:r>
              <a:rPr lang="ja-JP" altLang="en-US" sz="4400" b="1" dirty="0"/>
              <a:t>メニュー</a:t>
            </a:r>
            <a:endParaRPr kumimoji="1" lang="ja-JP" altLang="en-US" sz="4400" b="1" dirty="0"/>
          </a:p>
        </p:txBody>
      </p:sp>
    </p:spTree>
    <p:extLst>
      <p:ext uri="{BB962C8B-B14F-4D97-AF65-F5344CB8AC3E}">
        <p14:creationId xmlns:p14="http://schemas.microsoft.com/office/powerpoint/2010/main" val="39102768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50464" y="-162272"/>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投資診断協会の実績</a:t>
            </a:r>
          </a:p>
        </p:txBody>
      </p:sp>
      <p:sp>
        <p:nvSpPr>
          <p:cNvPr id="6" name="正方形/長方形 5">
            <a:extLst>
              <a:ext uri="{FF2B5EF4-FFF2-40B4-BE49-F238E27FC236}">
                <a16:creationId xmlns:a16="http://schemas.microsoft.com/office/drawing/2014/main" id="{583855F7-FEE7-47FC-A6C4-6AE458296BAC}"/>
              </a:ext>
            </a:extLst>
          </p:cNvPr>
          <p:cNvSpPr/>
          <p:nvPr/>
        </p:nvSpPr>
        <p:spPr>
          <a:xfrm>
            <a:off x="467544" y="1142015"/>
            <a:ext cx="8280920" cy="85496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2000" dirty="0"/>
              <a:t>主催 文部科学省　後援 消費者庁 自治体 教育委員会</a:t>
            </a:r>
            <a:endParaRPr lang="en-US" altLang="ja-JP" sz="2000" dirty="0"/>
          </a:p>
          <a:p>
            <a:pPr algn="ctr"/>
            <a:r>
              <a:rPr kumimoji="1" lang="ja-JP" altLang="en-US" sz="2000" dirty="0"/>
              <a:t>文部科学省からの出店依頼により「消費者教育フェスタ」への出展</a:t>
            </a:r>
            <a:endParaRPr kumimoji="1" lang="en-US" altLang="ja-JP" sz="2000" dirty="0"/>
          </a:p>
          <a:p>
            <a:pPr algn="ctr"/>
            <a:endParaRPr kumimoji="1" lang="ja-JP" altLang="en-US" sz="2000" dirty="0"/>
          </a:p>
        </p:txBody>
      </p:sp>
      <p:sp>
        <p:nvSpPr>
          <p:cNvPr id="3" name="四角形: 角を丸くする 2">
            <a:extLst>
              <a:ext uri="{FF2B5EF4-FFF2-40B4-BE49-F238E27FC236}">
                <a16:creationId xmlns:a16="http://schemas.microsoft.com/office/drawing/2014/main" id="{41434FDD-5695-4418-9B1B-993FF1B9B314}"/>
              </a:ext>
            </a:extLst>
          </p:cNvPr>
          <p:cNvSpPr/>
          <p:nvPr/>
        </p:nvSpPr>
        <p:spPr>
          <a:xfrm>
            <a:off x="88538" y="719095"/>
            <a:ext cx="5995630" cy="432048"/>
          </a:xfrm>
          <a:prstGeom prst="roundRect">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a:t>文部科学省や教育委員会との連携</a:t>
            </a:r>
          </a:p>
        </p:txBody>
      </p:sp>
      <p:pic>
        <p:nvPicPr>
          <p:cNvPr id="5" name="図 4">
            <a:extLst>
              <a:ext uri="{FF2B5EF4-FFF2-40B4-BE49-F238E27FC236}">
                <a16:creationId xmlns:a16="http://schemas.microsoft.com/office/drawing/2014/main" id="{D547E72C-DA3E-4C04-ABC7-89502BC74D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453" y="2045848"/>
            <a:ext cx="2904027" cy="3871161"/>
          </a:xfrm>
          <a:prstGeom prst="rect">
            <a:avLst/>
          </a:prstGeom>
        </p:spPr>
      </p:pic>
      <p:pic>
        <p:nvPicPr>
          <p:cNvPr id="12" name="図 11" descr="屋内, 天井, 民衆, テーブル が含まれている画像&#10;&#10;自動的に生成された説明">
            <a:extLst>
              <a:ext uri="{FF2B5EF4-FFF2-40B4-BE49-F238E27FC236}">
                <a16:creationId xmlns:a16="http://schemas.microsoft.com/office/drawing/2014/main" id="{9E10067D-8FA9-4AE3-BE29-2EC359248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078119"/>
            <a:ext cx="2904027" cy="3871161"/>
          </a:xfrm>
          <a:prstGeom prst="rect">
            <a:avLst/>
          </a:prstGeom>
        </p:spPr>
      </p:pic>
      <p:pic>
        <p:nvPicPr>
          <p:cNvPr id="14" name="図 13">
            <a:extLst>
              <a:ext uri="{FF2B5EF4-FFF2-40B4-BE49-F238E27FC236}">
                <a16:creationId xmlns:a16="http://schemas.microsoft.com/office/drawing/2014/main" id="{BE4556AE-7574-4416-82C2-20C4BDAD470E}"/>
              </a:ext>
            </a:extLst>
          </p:cNvPr>
          <p:cNvPicPr>
            <a:picLocks noChangeAspect="1"/>
          </p:cNvPicPr>
          <p:nvPr/>
        </p:nvPicPr>
        <p:blipFill>
          <a:blip r:embed="rId5"/>
          <a:stretch>
            <a:fillRect/>
          </a:stretch>
        </p:blipFill>
        <p:spPr>
          <a:xfrm>
            <a:off x="3180181" y="2072735"/>
            <a:ext cx="2738467" cy="3871161"/>
          </a:xfrm>
          <a:prstGeom prst="rect">
            <a:avLst/>
          </a:prstGeom>
        </p:spPr>
      </p:pic>
      <p:sp>
        <p:nvSpPr>
          <p:cNvPr id="9" name="四角形: 角を丸くする 8">
            <a:extLst>
              <a:ext uri="{FF2B5EF4-FFF2-40B4-BE49-F238E27FC236}">
                <a16:creationId xmlns:a16="http://schemas.microsoft.com/office/drawing/2014/main" id="{D829F829-AA46-4861-B49F-1B9C96704BBF}"/>
              </a:ext>
            </a:extLst>
          </p:cNvPr>
          <p:cNvSpPr/>
          <p:nvPr/>
        </p:nvSpPr>
        <p:spPr>
          <a:xfrm>
            <a:off x="179512" y="5927128"/>
            <a:ext cx="8742040" cy="4873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200" b="1" spc="50" dirty="0">
                <a:ln w="11430"/>
                <a:solidFill>
                  <a:schemeClr val="bg1"/>
                </a:solidFill>
                <a:effectLst>
                  <a:outerShdw blurRad="76200" dist="50800" dir="5400000" algn="tl" rotWithShape="0">
                    <a:srgbClr val="000000">
                      <a:alpha val="65000"/>
                    </a:srgbClr>
                  </a:outerShdw>
                </a:effectLst>
              </a:rPr>
              <a:t>学生・教師向けの金融講座の確立</a:t>
            </a:r>
            <a:endParaRPr lang="en-US" altLang="ja-JP" sz="3200" b="1" spc="50" dirty="0">
              <a:ln w="11430"/>
              <a:solidFill>
                <a:schemeClr val="bg1"/>
              </a:solidFill>
              <a:effectLst>
                <a:outerShdw blurRad="76200" dist="50800" dir="5400000" algn="tl" rotWithShape="0">
                  <a:srgbClr val="000000">
                    <a:alpha val="65000"/>
                  </a:srgbClr>
                </a:outerShdw>
              </a:effectLst>
            </a:endParaRPr>
          </a:p>
        </p:txBody>
      </p:sp>
      <p:cxnSp>
        <p:nvCxnSpPr>
          <p:cNvPr id="10" name="直線コネクタ 9">
            <a:extLst>
              <a:ext uri="{FF2B5EF4-FFF2-40B4-BE49-F238E27FC236}">
                <a16:creationId xmlns:a16="http://schemas.microsoft.com/office/drawing/2014/main" id="{B01D6FCE-9049-458C-B56B-2587A3E13498}"/>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50464" y="-243408"/>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教育機関での実績</a:t>
            </a:r>
          </a:p>
        </p:txBody>
      </p:sp>
      <p:sp>
        <p:nvSpPr>
          <p:cNvPr id="6" name="正方形/長方形 5">
            <a:extLst>
              <a:ext uri="{FF2B5EF4-FFF2-40B4-BE49-F238E27FC236}">
                <a16:creationId xmlns:a16="http://schemas.microsoft.com/office/drawing/2014/main" id="{583855F7-FEE7-47FC-A6C4-6AE458296BAC}"/>
              </a:ext>
            </a:extLst>
          </p:cNvPr>
          <p:cNvSpPr/>
          <p:nvPr/>
        </p:nvSpPr>
        <p:spPr>
          <a:xfrm>
            <a:off x="467544" y="1142015"/>
            <a:ext cx="8280920" cy="85496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2000" dirty="0"/>
              <a:t>国立中学校、道立高校、県立高校、私立高校、私立大学にて、</a:t>
            </a:r>
            <a:endParaRPr lang="en-US" altLang="ja-JP" sz="2000" dirty="0"/>
          </a:p>
          <a:p>
            <a:pPr algn="ctr"/>
            <a:r>
              <a:rPr kumimoji="1" lang="ja-JP" altLang="en-US" sz="2000" dirty="0"/>
              <a:t>金融教育の事業を担当。</a:t>
            </a:r>
            <a:r>
              <a:rPr kumimoji="1" lang="en-US" altLang="ja-JP" sz="2000" dirty="0"/>
              <a:t>2022</a:t>
            </a:r>
            <a:r>
              <a:rPr kumimoji="1" lang="ja-JP" altLang="en-US" sz="2000" dirty="0"/>
              <a:t>年度は通常授業でも授業担当予定。</a:t>
            </a:r>
          </a:p>
        </p:txBody>
      </p:sp>
      <p:sp>
        <p:nvSpPr>
          <p:cNvPr id="3" name="四角形: 角を丸くする 2">
            <a:extLst>
              <a:ext uri="{FF2B5EF4-FFF2-40B4-BE49-F238E27FC236}">
                <a16:creationId xmlns:a16="http://schemas.microsoft.com/office/drawing/2014/main" id="{41434FDD-5695-4418-9B1B-993FF1B9B314}"/>
              </a:ext>
            </a:extLst>
          </p:cNvPr>
          <p:cNvSpPr/>
          <p:nvPr/>
        </p:nvSpPr>
        <p:spPr>
          <a:xfrm>
            <a:off x="88538" y="719095"/>
            <a:ext cx="5995630" cy="432048"/>
          </a:xfrm>
          <a:prstGeom prst="roundRect">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a:t>中学・高校・大学において金融教育実施</a:t>
            </a:r>
          </a:p>
        </p:txBody>
      </p:sp>
      <p:pic>
        <p:nvPicPr>
          <p:cNvPr id="1026" name="Picture 2">
            <a:extLst>
              <a:ext uri="{FF2B5EF4-FFF2-40B4-BE49-F238E27FC236}">
                <a16:creationId xmlns:a16="http://schemas.microsoft.com/office/drawing/2014/main" id="{B60E5094-BC91-4408-97B5-00124635C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178960"/>
            <a:ext cx="4763219" cy="26820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91A230-3B6E-4DA6-81FF-5FBDAE729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6" y="2178960"/>
            <a:ext cx="4231542" cy="2812348"/>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708BD34B-57C0-4B0E-80EF-89D7365D0CF7}"/>
              </a:ext>
            </a:extLst>
          </p:cNvPr>
          <p:cNvSpPr/>
          <p:nvPr/>
        </p:nvSpPr>
        <p:spPr>
          <a:xfrm>
            <a:off x="250464" y="5445224"/>
            <a:ext cx="8714024" cy="8549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200" dirty="0"/>
              <a:t>授業導入から教職員マーケットの開拓へ</a:t>
            </a:r>
          </a:p>
        </p:txBody>
      </p:sp>
      <p:cxnSp>
        <p:nvCxnSpPr>
          <p:cNvPr id="8" name="直線コネクタ 7">
            <a:extLst>
              <a:ext uri="{FF2B5EF4-FFF2-40B4-BE49-F238E27FC236}">
                <a16:creationId xmlns:a16="http://schemas.microsoft.com/office/drawing/2014/main" id="{46814A67-CD4D-46B8-ABCC-1D85F28C17A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47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50464" y="-171400"/>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民間企業での資格導入実績</a:t>
            </a:r>
          </a:p>
        </p:txBody>
      </p:sp>
      <p:sp>
        <p:nvSpPr>
          <p:cNvPr id="6" name="正方形/長方形 5">
            <a:extLst>
              <a:ext uri="{FF2B5EF4-FFF2-40B4-BE49-F238E27FC236}">
                <a16:creationId xmlns:a16="http://schemas.microsoft.com/office/drawing/2014/main" id="{583855F7-FEE7-47FC-A6C4-6AE458296BAC}"/>
              </a:ext>
            </a:extLst>
          </p:cNvPr>
          <p:cNvSpPr/>
          <p:nvPr/>
        </p:nvSpPr>
        <p:spPr>
          <a:xfrm>
            <a:off x="467544" y="1187624"/>
            <a:ext cx="8280920" cy="109837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000" dirty="0"/>
              <a:t>三菱地所グループ、タカラレーベン東北</a:t>
            </a:r>
            <a:endParaRPr kumimoji="1" lang="en-US" altLang="ja-JP" sz="2000" dirty="0"/>
          </a:p>
          <a:p>
            <a:pPr algn="ctr"/>
            <a:r>
              <a:rPr lang="en-US" altLang="ja-JP" sz="2000" dirty="0"/>
              <a:t>SYLA</a:t>
            </a:r>
            <a:r>
              <a:rPr lang="ja-JP" altLang="en-US" sz="2000" dirty="0"/>
              <a:t>（楽天グループ）、木下不動産</a:t>
            </a:r>
            <a:endParaRPr lang="en-US" altLang="ja-JP" sz="2000" dirty="0"/>
          </a:p>
          <a:p>
            <a:pPr algn="ctr"/>
            <a:r>
              <a:rPr kumimoji="1" lang="ja-JP" altLang="en-US" sz="2000" dirty="0"/>
              <a:t>東急リバブル、関電グループ</a:t>
            </a:r>
            <a:endParaRPr kumimoji="1" lang="en-US" altLang="ja-JP" sz="2000" dirty="0"/>
          </a:p>
        </p:txBody>
      </p:sp>
      <p:sp>
        <p:nvSpPr>
          <p:cNvPr id="3" name="四角形: 角を丸くする 2">
            <a:extLst>
              <a:ext uri="{FF2B5EF4-FFF2-40B4-BE49-F238E27FC236}">
                <a16:creationId xmlns:a16="http://schemas.microsoft.com/office/drawing/2014/main" id="{41434FDD-5695-4418-9B1B-993FF1B9B314}"/>
              </a:ext>
            </a:extLst>
          </p:cNvPr>
          <p:cNvSpPr/>
          <p:nvPr/>
        </p:nvSpPr>
        <p:spPr>
          <a:xfrm>
            <a:off x="88538" y="764704"/>
            <a:ext cx="5995630" cy="432048"/>
          </a:xfrm>
          <a:prstGeom prst="roundRect">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dirty="0"/>
              <a:t>大手企業での社内推奨資格化</a:t>
            </a:r>
            <a:endParaRPr kumimoji="1" lang="ja-JP" altLang="en-US" dirty="0"/>
          </a:p>
        </p:txBody>
      </p:sp>
      <p:pic>
        <p:nvPicPr>
          <p:cNvPr id="7" name="図 6" descr="テーブル, 部屋, 図書館, コンピュータ が含まれている画像&#10;&#10;自動的に生成された説明">
            <a:extLst>
              <a:ext uri="{FF2B5EF4-FFF2-40B4-BE49-F238E27FC236}">
                <a16:creationId xmlns:a16="http://schemas.microsoft.com/office/drawing/2014/main" id="{82F1C082-8166-43C7-BF4F-705FA7910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515" y="2576777"/>
            <a:ext cx="3877949" cy="2907150"/>
          </a:xfrm>
          <a:prstGeom prst="rect">
            <a:avLst/>
          </a:prstGeom>
        </p:spPr>
      </p:pic>
      <p:pic>
        <p:nvPicPr>
          <p:cNvPr id="15" name="図 14" descr="天井, 屋内, キッチン, 人 が含まれている画像&#10;&#10;自動的に生成された説明">
            <a:extLst>
              <a:ext uri="{FF2B5EF4-FFF2-40B4-BE49-F238E27FC236}">
                <a16:creationId xmlns:a16="http://schemas.microsoft.com/office/drawing/2014/main" id="{52E6D9F2-B0D6-4E33-B531-2FB9A0FC69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576777"/>
            <a:ext cx="3877949" cy="2908460"/>
          </a:xfrm>
          <a:prstGeom prst="rect">
            <a:avLst/>
          </a:prstGeom>
        </p:spPr>
      </p:pic>
      <p:sp>
        <p:nvSpPr>
          <p:cNvPr id="9" name="四角形: 角を丸くする 8">
            <a:extLst>
              <a:ext uri="{FF2B5EF4-FFF2-40B4-BE49-F238E27FC236}">
                <a16:creationId xmlns:a16="http://schemas.microsoft.com/office/drawing/2014/main" id="{13FF51D7-FF6B-45CC-AF2A-98C24B3B7A54}"/>
              </a:ext>
            </a:extLst>
          </p:cNvPr>
          <p:cNvSpPr/>
          <p:nvPr/>
        </p:nvSpPr>
        <p:spPr>
          <a:xfrm>
            <a:off x="179512" y="5927128"/>
            <a:ext cx="8742040" cy="4873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200" b="1" spc="50" dirty="0">
                <a:ln w="11430"/>
                <a:solidFill>
                  <a:schemeClr val="bg1"/>
                </a:solidFill>
                <a:effectLst>
                  <a:outerShdw blurRad="76200" dist="50800" dir="5400000" algn="tl" rotWithShape="0">
                    <a:srgbClr val="000000">
                      <a:alpha val="65000"/>
                    </a:srgbClr>
                  </a:outerShdw>
                </a:effectLst>
              </a:rPr>
              <a:t>社員教育・自己啓発として資格導入</a:t>
            </a:r>
            <a:endParaRPr lang="en-US" altLang="ja-JP" sz="3200" b="1" spc="50" dirty="0">
              <a:ln w="11430"/>
              <a:solidFill>
                <a:schemeClr val="bg1"/>
              </a:solidFill>
              <a:effectLst>
                <a:outerShdw blurRad="76200" dist="50800" dir="5400000" algn="tl" rotWithShape="0">
                  <a:srgbClr val="000000">
                    <a:alpha val="65000"/>
                  </a:srgbClr>
                </a:outerShdw>
              </a:effectLst>
            </a:endParaRPr>
          </a:p>
        </p:txBody>
      </p:sp>
      <p:cxnSp>
        <p:nvCxnSpPr>
          <p:cNvPr id="8" name="直線コネクタ 7">
            <a:extLst>
              <a:ext uri="{FF2B5EF4-FFF2-40B4-BE49-F238E27FC236}">
                <a16:creationId xmlns:a16="http://schemas.microsoft.com/office/drawing/2014/main" id="{3D6C91F8-7EE9-48C1-9C6E-C1E8828335C7}"/>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2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50464" y="-171400"/>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民間企業でのマネティ導入実績</a:t>
            </a:r>
          </a:p>
        </p:txBody>
      </p:sp>
      <p:sp>
        <p:nvSpPr>
          <p:cNvPr id="6" name="正方形/長方形 5">
            <a:extLst>
              <a:ext uri="{FF2B5EF4-FFF2-40B4-BE49-F238E27FC236}">
                <a16:creationId xmlns:a16="http://schemas.microsoft.com/office/drawing/2014/main" id="{583855F7-FEE7-47FC-A6C4-6AE458296BAC}"/>
              </a:ext>
            </a:extLst>
          </p:cNvPr>
          <p:cNvSpPr/>
          <p:nvPr/>
        </p:nvSpPr>
        <p:spPr>
          <a:xfrm>
            <a:off x="467544" y="1187624"/>
            <a:ext cx="8280920" cy="109837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000" dirty="0"/>
              <a:t>関電グループ、</a:t>
            </a:r>
            <a:r>
              <a:rPr kumimoji="1" lang="en-US" altLang="ja-JP" sz="2000" dirty="0"/>
              <a:t>NTT</a:t>
            </a:r>
            <a:r>
              <a:rPr kumimoji="1" lang="ja-JP" altLang="en-US" sz="2000" dirty="0"/>
              <a:t>グループ</a:t>
            </a:r>
            <a:endParaRPr kumimoji="1" lang="en-US" altLang="ja-JP" sz="2000" dirty="0"/>
          </a:p>
          <a:p>
            <a:pPr algn="ctr"/>
            <a:r>
              <a:rPr lang="ja-JP" altLang="en-US" sz="2000" dirty="0"/>
              <a:t>前田建設、ヤマヒロ（ガソリンスタント販売店大手）</a:t>
            </a:r>
            <a:endParaRPr lang="en-US" altLang="ja-JP" sz="2000" dirty="0"/>
          </a:p>
          <a:p>
            <a:pPr algn="ctr"/>
            <a:r>
              <a:rPr kumimoji="1" lang="ja-JP" altLang="en-US" sz="2000" dirty="0"/>
              <a:t>ラーメン凪、神奈川ダイハツ販売等</a:t>
            </a:r>
            <a:endParaRPr kumimoji="1" lang="en-US" altLang="ja-JP" sz="2000" dirty="0"/>
          </a:p>
        </p:txBody>
      </p:sp>
      <p:sp>
        <p:nvSpPr>
          <p:cNvPr id="3" name="四角形: 角を丸くする 2">
            <a:extLst>
              <a:ext uri="{FF2B5EF4-FFF2-40B4-BE49-F238E27FC236}">
                <a16:creationId xmlns:a16="http://schemas.microsoft.com/office/drawing/2014/main" id="{41434FDD-5695-4418-9B1B-993FF1B9B314}"/>
              </a:ext>
            </a:extLst>
          </p:cNvPr>
          <p:cNvSpPr/>
          <p:nvPr/>
        </p:nvSpPr>
        <p:spPr>
          <a:xfrm>
            <a:off x="88538" y="764704"/>
            <a:ext cx="5995630" cy="432048"/>
          </a:xfrm>
          <a:prstGeom prst="roundRect">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dirty="0"/>
              <a:t>民間企業でのマネティ（金融教育）実績</a:t>
            </a:r>
            <a:endParaRPr kumimoji="1" lang="ja-JP" altLang="en-US" dirty="0"/>
          </a:p>
        </p:txBody>
      </p:sp>
      <p:pic>
        <p:nvPicPr>
          <p:cNvPr id="7" name="図 6" descr="テーブル, 部屋, 図書館, コンピュータ が含まれている画像&#10;&#10;自動的に生成された説明">
            <a:extLst>
              <a:ext uri="{FF2B5EF4-FFF2-40B4-BE49-F238E27FC236}">
                <a16:creationId xmlns:a16="http://schemas.microsoft.com/office/drawing/2014/main" id="{82F1C082-8166-43C7-BF4F-705FA7910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555" y="2576777"/>
            <a:ext cx="3877949" cy="2907150"/>
          </a:xfrm>
          <a:prstGeom prst="rect">
            <a:avLst/>
          </a:prstGeom>
        </p:spPr>
      </p:pic>
      <p:pic>
        <p:nvPicPr>
          <p:cNvPr id="15" name="図 14" descr="天井, 屋内, キッチン, 人 が含まれている画像&#10;&#10;自動的に生成された説明">
            <a:extLst>
              <a:ext uri="{FF2B5EF4-FFF2-40B4-BE49-F238E27FC236}">
                <a16:creationId xmlns:a16="http://schemas.microsoft.com/office/drawing/2014/main" id="{52E6D9F2-B0D6-4E33-B531-2FB9A0FC69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591415"/>
            <a:ext cx="3877949" cy="2908460"/>
          </a:xfrm>
          <a:prstGeom prst="rect">
            <a:avLst/>
          </a:prstGeom>
        </p:spPr>
      </p:pic>
      <p:pic>
        <p:nvPicPr>
          <p:cNvPr id="11" name="図 10">
            <a:extLst>
              <a:ext uri="{FF2B5EF4-FFF2-40B4-BE49-F238E27FC236}">
                <a16:creationId xmlns:a16="http://schemas.microsoft.com/office/drawing/2014/main" id="{4164406E-A288-474D-8245-ED4FEB2F4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6090" y="2234524"/>
            <a:ext cx="2706644" cy="2706644"/>
          </a:xfrm>
          <a:prstGeom prst="rect">
            <a:avLst/>
          </a:prstGeom>
        </p:spPr>
      </p:pic>
      <p:pic>
        <p:nvPicPr>
          <p:cNvPr id="10" name="図 9" descr="食器, プレート, カップ が含まれている画像&#10;&#10;自動的に生成された説明">
            <a:extLst>
              <a:ext uri="{FF2B5EF4-FFF2-40B4-BE49-F238E27FC236}">
                <a16:creationId xmlns:a16="http://schemas.microsoft.com/office/drawing/2014/main" id="{BEB4477A-263F-4078-A4A8-115A79FF4A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842" y="4839603"/>
            <a:ext cx="1901143" cy="965661"/>
          </a:xfrm>
          <a:prstGeom prst="rect">
            <a:avLst/>
          </a:prstGeom>
        </p:spPr>
      </p:pic>
      <p:sp>
        <p:nvSpPr>
          <p:cNvPr id="12" name="四角形: 角を丸くする 11">
            <a:extLst>
              <a:ext uri="{FF2B5EF4-FFF2-40B4-BE49-F238E27FC236}">
                <a16:creationId xmlns:a16="http://schemas.microsoft.com/office/drawing/2014/main" id="{91165D01-A71B-472D-B38D-54C50BB1C948}"/>
              </a:ext>
            </a:extLst>
          </p:cNvPr>
          <p:cNvSpPr/>
          <p:nvPr/>
        </p:nvSpPr>
        <p:spPr>
          <a:xfrm>
            <a:off x="78432" y="5805264"/>
            <a:ext cx="9030072" cy="55934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200" b="1" spc="50" dirty="0">
                <a:ln w="11430"/>
                <a:solidFill>
                  <a:schemeClr val="bg1"/>
                </a:solidFill>
                <a:effectLst>
                  <a:outerShdw blurRad="76200" dist="50800" dir="5400000" algn="tl" rotWithShape="0">
                    <a:srgbClr val="000000">
                      <a:alpha val="65000"/>
                    </a:srgbClr>
                  </a:outerShdw>
                </a:effectLst>
              </a:rPr>
              <a:t>就労不安解消・離職率ダウン・将来不安の解消</a:t>
            </a:r>
            <a:endParaRPr lang="en-US" altLang="ja-JP" sz="3200" b="1" spc="50" dirty="0">
              <a:ln w="11430"/>
              <a:solidFill>
                <a:schemeClr val="bg1"/>
              </a:solidFill>
              <a:effectLst>
                <a:outerShdw blurRad="76200" dist="50800" dir="5400000" algn="tl" rotWithShape="0">
                  <a:srgbClr val="000000">
                    <a:alpha val="65000"/>
                  </a:srgbClr>
                </a:outerShdw>
              </a:effectLst>
            </a:endParaRPr>
          </a:p>
        </p:txBody>
      </p:sp>
      <p:cxnSp>
        <p:nvCxnSpPr>
          <p:cNvPr id="13" name="直線コネクタ 12">
            <a:extLst>
              <a:ext uri="{FF2B5EF4-FFF2-40B4-BE49-F238E27FC236}">
                <a16:creationId xmlns:a16="http://schemas.microsoft.com/office/drawing/2014/main" id="{BFBBC52D-2EB8-4CF4-A6EA-6D36F626976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3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1588" y="476672"/>
            <a:ext cx="9169400" cy="0"/>
          </a:xfrm>
          <a:prstGeom prst="line">
            <a:avLst/>
          </a:prstGeom>
          <a:ln w="3175" cap="flat" cmpd="sng" algn="ctr">
            <a:solidFill>
              <a:schemeClr val="tx1"/>
            </a:solidFill>
            <a:prstDash val="solid"/>
            <a:round/>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テキスト ボックス 27"/>
          <p:cNvSpPr txBox="1">
            <a:spLocks noChangeArrowheads="1"/>
          </p:cNvSpPr>
          <p:nvPr/>
        </p:nvSpPr>
        <p:spPr bwMode="auto">
          <a:xfrm>
            <a:off x="37282" y="44624"/>
            <a:ext cx="9201150" cy="461962"/>
          </a:xfrm>
          <a:prstGeom prst="rect">
            <a:avLst/>
          </a:prstGeom>
          <a:noFill/>
          <a:ln w="9525">
            <a:noFill/>
            <a:miter lim="800000"/>
            <a:headEnd/>
            <a:tailEnd/>
          </a:ln>
        </p:spPr>
        <p:txBody>
          <a:bodyPr>
            <a:spAutoFit/>
          </a:bodyPr>
          <a:lstStyle/>
          <a:p>
            <a:r>
              <a:rPr lang="ja-JP" altLang="en-US" sz="2400" b="1" dirty="0"/>
              <a:t>  会社概要　</a:t>
            </a:r>
          </a:p>
        </p:txBody>
      </p:sp>
      <p:sp>
        <p:nvSpPr>
          <p:cNvPr id="2" name="テキスト ボックス 1"/>
          <p:cNvSpPr txBox="1"/>
          <p:nvPr/>
        </p:nvSpPr>
        <p:spPr>
          <a:xfrm>
            <a:off x="467544" y="836712"/>
            <a:ext cx="7992888" cy="5940088"/>
          </a:xfrm>
          <a:prstGeom prst="rect">
            <a:avLst/>
          </a:prstGeom>
          <a:noFill/>
        </p:spPr>
        <p:txBody>
          <a:bodyPr wrap="square" rtlCol="0">
            <a:spAutoFit/>
          </a:bodyPr>
          <a:lstStyle/>
          <a:p>
            <a:r>
              <a:rPr kumimoji="1" lang="ja-JP" altLang="en-US" sz="2000" dirty="0"/>
              <a:t>商　　号　　一般社団法人　</a:t>
            </a:r>
            <a:r>
              <a:rPr lang="ja-JP" altLang="en-US" sz="2000" dirty="0"/>
              <a:t>投資診断協会</a:t>
            </a:r>
            <a:endParaRPr lang="en-US" altLang="ja-JP" sz="2000" dirty="0"/>
          </a:p>
          <a:p>
            <a:endParaRPr lang="en-US" altLang="ja-JP" sz="2000" dirty="0"/>
          </a:p>
          <a:p>
            <a:r>
              <a:rPr lang="ja-JP" altLang="en-US" sz="2000" dirty="0"/>
              <a:t>所在地      東京都新宿区舟町</a:t>
            </a:r>
            <a:r>
              <a:rPr lang="en-US" altLang="ja-JP" sz="2000" dirty="0"/>
              <a:t>4-18</a:t>
            </a:r>
            <a:r>
              <a:rPr lang="ja-JP" altLang="en-US" sz="2000" dirty="0"/>
              <a:t>　四谷コアビル</a:t>
            </a:r>
            <a:r>
              <a:rPr lang="en-US" altLang="ja-JP" sz="2000" dirty="0"/>
              <a:t>3</a:t>
            </a:r>
            <a:r>
              <a:rPr lang="ja-JP" altLang="en-US" sz="2000" dirty="0"/>
              <a:t>階</a:t>
            </a:r>
            <a:endParaRPr lang="en-US" altLang="ja-JP" sz="2000" dirty="0"/>
          </a:p>
          <a:p>
            <a:endParaRPr lang="en-US" altLang="ja-JP" sz="2000" dirty="0"/>
          </a:p>
          <a:p>
            <a:r>
              <a:rPr lang="ja-JP" altLang="en-US" sz="2000" dirty="0"/>
              <a:t>設　　立　　 </a:t>
            </a:r>
            <a:r>
              <a:rPr lang="en-US" altLang="ja-JP" sz="2000" dirty="0"/>
              <a:t>2018</a:t>
            </a:r>
            <a:r>
              <a:rPr lang="ja-JP" altLang="en-US" sz="2000" dirty="0"/>
              <a:t>年</a:t>
            </a:r>
            <a:r>
              <a:rPr lang="en-US" altLang="ja-JP" sz="2000" dirty="0"/>
              <a:t>9</a:t>
            </a:r>
            <a:r>
              <a:rPr lang="ja-JP" altLang="en-US" sz="2000" dirty="0"/>
              <a:t>月</a:t>
            </a:r>
            <a:r>
              <a:rPr lang="en-US" altLang="ja-JP" sz="2000" dirty="0"/>
              <a:t>13</a:t>
            </a:r>
            <a:r>
              <a:rPr lang="ja-JP" altLang="en-US" sz="2000" dirty="0"/>
              <a:t>日</a:t>
            </a:r>
            <a:endParaRPr lang="en-US" altLang="ja-JP" sz="2000" dirty="0"/>
          </a:p>
          <a:p>
            <a:endParaRPr lang="en-US" altLang="ja-JP" sz="2000" dirty="0"/>
          </a:p>
          <a:p>
            <a:r>
              <a:rPr lang="ja-JP" altLang="en-US" sz="2000" dirty="0"/>
              <a:t>主要事業　</a:t>
            </a:r>
            <a:endParaRPr lang="en-US" altLang="ja-JP" sz="2000" dirty="0"/>
          </a:p>
          <a:p>
            <a:r>
              <a:rPr lang="ja-JP" altLang="en-US" sz="2000" dirty="0"/>
              <a:t>・投資に関する知識習得のための研修教育</a:t>
            </a:r>
          </a:p>
          <a:p>
            <a:r>
              <a:rPr lang="ja-JP" altLang="en-US" sz="2000" dirty="0"/>
              <a:t>・投資に関するコンサルティング業務</a:t>
            </a:r>
            <a:endParaRPr lang="en-US" altLang="ja-JP" sz="2000" dirty="0"/>
          </a:p>
          <a:p>
            <a:r>
              <a:rPr lang="ja-JP" altLang="en-US" sz="2000" dirty="0"/>
              <a:t>・投資診断検定試験の実施</a:t>
            </a:r>
            <a:endParaRPr lang="en-US" altLang="ja-JP" sz="2000" dirty="0"/>
          </a:p>
          <a:p>
            <a:r>
              <a:rPr lang="ja-JP" altLang="en-US" sz="2000" dirty="0"/>
              <a:t>・「投資診断士</a:t>
            </a:r>
            <a:r>
              <a:rPr lang="en-US" altLang="ja-JP" sz="2000" dirty="0"/>
              <a:t>®</a:t>
            </a:r>
            <a:r>
              <a:rPr lang="ja-JP" altLang="en-US" sz="2000" dirty="0"/>
              <a:t>」資格の付与</a:t>
            </a:r>
            <a:endParaRPr lang="en-US" altLang="ja-JP" dirty="0"/>
          </a:p>
          <a:p>
            <a:endParaRPr lang="en-US" altLang="ja-JP" sz="2000" dirty="0"/>
          </a:p>
          <a:p>
            <a:r>
              <a:rPr lang="ja-JP" altLang="en-US" sz="2000" dirty="0"/>
              <a:t>代表理事      髙松　伸吾</a:t>
            </a:r>
            <a:endParaRPr lang="en-US" altLang="ja-JP" sz="2000" dirty="0"/>
          </a:p>
          <a:p>
            <a:r>
              <a:rPr lang="ja-JP" altLang="en-US" sz="2000" dirty="0"/>
              <a:t>専務理事      幸坂　竜平</a:t>
            </a:r>
            <a:endParaRPr lang="en-US" altLang="ja-JP" sz="2000" dirty="0"/>
          </a:p>
          <a:p>
            <a:r>
              <a:rPr lang="ja-JP" altLang="en-US" sz="2000" dirty="0"/>
              <a:t>理事　　　　　 菊池　暁</a:t>
            </a:r>
            <a:endParaRPr lang="en-US" altLang="ja-JP" sz="2000" dirty="0"/>
          </a:p>
          <a:p>
            <a:r>
              <a:rPr lang="ja-JP" altLang="en-US" sz="2000" dirty="0"/>
              <a:t>理事　　　　　 三科　弘正</a:t>
            </a:r>
            <a:endParaRPr lang="en-US" altLang="ja-JP" sz="2000" dirty="0"/>
          </a:p>
          <a:p>
            <a:r>
              <a:rPr lang="ja-JP" altLang="en-US" sz="2000" dirty="0"/>
              <a:t>理事　　　　　 上田　斉　</a:t>
            </a:r>
            <a:endParaRPr lang="en-US" altLang="ja-JP" sz="2000" dirty="0"/>
          </a:p>
          <a:p>
            <a:r>
              <a:rPr lang="ja-JP" altLang="en-US" sz="2000" dirty="0"/>
              <a:t>顧問弁護士　森川　紀代</a:t>
            </a:r>
            <a:endParaRPr lang="en-US" altLang="ja-JP" sz="2000" dirty="0"/>
          </a:p>
          <a:p>
            <a:endParaRPr lang="en-US" altLang="ja-JP" sz="2000" dirty="0"/>
          </a:p>
        </p:txBody>
      </p:sp>
      <p:pic>
        <p:nvPicPr>
          <p:cNvPr id="6" name="図 5">
            <a:extLst>
              <a:ext uri="{FF2B5EF4-FFF2-40B4-BE49-F238E27FC236}">
                <a16:creationId xmlns:a16="http://schemas.microsoft.com/office/drawing/2014/main" id="{4918E106-95AD-474D-A6FA-ADF84196E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356992"/>
            <a:ext cx="2994049" cy="2999731"/>
          </a:xfrm>
          <a:prstGeom prst="rect">
            <a:avLst/>
          </a:prstGeom>
        </p:spPr>
      </p:pic>
    </p:spTree>
    <p:extLst>
      <p:ext uri="{BB962C8B-B14F-4D97-AF65-F5344CB8AC3E}">
        <p14:creationId xmlns:p14="http://schemas.microsoft.com/office/powerpoint/2010/main" val="72046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a:extLst>
              <a:ext uri="{FF2B5EF4-FFF2-40B4-BE49-F238E27FC236}">
                <a16:creationId xmlns:a16="http://schemas.microsoft.com/office/drawing/2014/main" id="{C9C53784-B478-4410-9FB6-40589AB36E94}"/>
              </a:ext>
            </a:extLst>
          </p:cNvPr>
          <p:cNvSpPr txBox="1">
            <a:spLocks noChangeArrowheads="1"/>
          </p:cNvSpPr>
          <p:nvPr/>
        </p:nvSpPr>
        <p:spPr>
          <a:xfrm>
            <a:off x="0" y="-171400"/>
            <a:ext cx="9036496"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社会人が知っておくべきこと</a:t>
            </a:r>
          </a:p>
        </p:txBody>
      </p:sp>
      <p:cxnSp>
        <p:nvCxnSpPr>
          <p:cNvPr id="63" name="直線コネクタ 62">
            <a:extLst>
              <a:ext uri="{FF2B5EF4-FFF2-40B4-BE49-F238E27FC236}">
                <a16:creationId xmlns:a16="http://schemas.microsoft.com/office/drawing/2014/main" id="{D8088C66-76BD-45C0-8EAF-A839E5BCA63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722369D-F0E6-42D6-935E-83176BC58E5B}"/>
              </a:ext>
            </a:extLst>
          </p:cNvPr>
          <p:cNvSpPr txBox="1"/>
          <p:nvPr/>
        </p:nvSpPr>
        <p:spPr>
          <a:xfrm>
            <a:off x="611560" y="1700808"/>
            <a:ext cx="7914332" cy="4247317"/>
          </a:xfrm>
          <a:prstGeom prst="rect">
            <a:avLst/>
          </a:prstGeom>
          <a:noFill/>
        </p:spPr>
        <p:txBody>
          <a:bodyPr wrap="square" rtlCol="0">
            <a:spAutoFit/>
          </a:bodyPr>
          <a:lstStyle/>
          <a:p>
            <a:pPr algn="ctr"/>
            <a:r>
              <a:rPr kumimoji="1" lang="ja-JP" altLang="en-US" sz="5400" b="1" dirty="0"/>
              <a:t>日本の将来</a:t>
            </a:r>
            <a:endParaRPr kumimoji="1" lang="en-US" altLang="ja-JP" sz="5400" b="1" dirty="0"/>
          </a:p>
          <a:p>
            <a:pPr algn="ctr"/>
            <a:endParaRPr lang="en-US" altLang="ja-JP" sz="5400" b="1" dirty="0"/>
          </a:p>
          <a:p>
            <a:pPr algn="ctr"/>
            <a:r>
              <a:rPr kumimoji="1" lang="ja-JP" altLang="en-US" sz="5400" b="1" dirty="0"/>
              <a:t>将来の</a:t>
            </a:r>
            <a:r>
              <a:rPr lang="ja-JP" altLang="en-US" sz="5400" b="1" dirty="0"/>
              <a:t>人生設計</a:t>
            </a:r>
            <a:endParaRPr kumimoji="1" lang="en-US" altLang="ja-JP" sz="5400" b="1" dirty="0"/>
          </a:p>
          <a:p>
            <a:pPr algn="ctr"/>
            <a:endParaRPr lang="en-US" altLang="ja-JP" sz="5400" b="1" dirty="0"/>
          </a:p>
          <a:p>
            <a:pPr algn="ctr"/>
            <a:r>
              <a:rPr kumimoji="1" lang="ja-JP" altLang="en-US" sz="5400" b="1" dirty="0"/>
              <a:t>資産形成の手段</a:t>
            </a:r>
          </a:p>
        </p:txBody>
      </p:sp>
    </p:spTree>
    <p:extLst>
      <p:ext uri="{BB962C8B-B14F-4D97-AF65-F5344CB8AC3E}">
        <p14:creationId xmlns:p14="http://schemas.microsoft.com/office/powerpoint/2010/main" val="241561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1"/>
          </a:xfrm>
          <a:ln>
            <a:miter lim="800000"/>
            <a:headEnd/>
            <a:tailEnd/>
          </a:ln>
        </p:spPr>
        <p:txBody>
          <a:bodyPr/>
          <a:lstStyle/>
          <a:p>
            <a:pPr eaLnBrk="1" hangingPunct="1">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日本人の</a:t>
            </a:r>
            <a:r>
              <a:rPr lang="en-US" altLang="ja-JP"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1</a:t>
            </a: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世帯当たり種類別金融商品保有額</a:t>
            </a:r>
          </a:p>
        </p:txBody>
      </p:sp>
      <p:sp>
        <p:nvSpPr>
          <p:cNvPr id="11" name="テキスト ボックス 10">
            <a:extLst>
              <a:ext uri="{FF2B5EF4-FFF2-40B4-BE49-F238E27FC236}">
                <a16:creationId xmlns:a16="http://schemas.microsoft.com/office/drawing/2014/main" id="{C64C0616-B597-4B40-8FC1-D6ABAFCA8ACF}"/>
              </a:ext>
            </a:extLst>
          </p:cNvPr>
          <p:cNvSpPr txBox="1"/>
          <p:nvPr/>
        </p:nvSpPr>
        <p:spPr>
          <a:xfrm>
            <a:off x="899592" y="5085184"/>
            <a:ext cx="8064896" cy="1200329"/>
          </a:xfrm>
          <a:prstGeom prst="rect">
            <a:avLst/>
          </a:prstGeom>
          <a:noFill/>
        </p:spPr>
        <p:txBody>
          <a:bodyPr wrap="square" rtlCol="0">
            <a:spAutoFit/>
          </a:bodyPr>
          <a:lstStyle/>
          <a:p>
            <a:r>
              <a:rPr lang="ja-JP" altLang="en-US" sz="1200" dirty="0"/>
              <a:t>資料：金融広報中央委員会「家計の金融行動に関する世論調査」</a:t>
            </a:r>
            <a:r>
              <a:rPr lang="en-US" altLang="ja-JP" sz="1200" dirty="0"/>
              <a:t>〔</a:t>
            </a:r>
            <a:r>
              <a:rPr lang="ja-JP" altLang="en-US" sz="1200" dirty="0"/>
              <a:t>二人以上世帯調査</a:t>
            </a:r>
            <a:r>
              <a:rPr lang="en-US" altLang="ja-JP" sz="1200" dirty="0"/>
              <a:t>〕</a:t>
            </a:r>
            <a:r>
              <a:rPr lang="ja-JP" altLang="en-US" sz="1200" dirty="0"/>
              <a:t>（</a:t>
            </a:r>
            <a:r>
              <a:rPr lang="en-US" altLang="ja-JP" sz="1200" dirty="0"/>
              <a:t>2021</a:t>
            </a:r>
            <a:r>
              <a:rPr lang="ja-JP" altLang="en-US" sz="1200" dirty="0"/>
              <a:t>年</a:t>
            </a:r>
            <a:r>
              <a:rPr lang="en-US" altLang="ja-JP" sz="1200" dirty="0"/>
              <a:t>/</a:t>
            </a:r>
            <a:r>
              <a:rPr lang="ja-JP" altLang="en-US" sz="1200" dirty="0"/>
              <a:t>令和</a:t>
            </a:r>
            <a:r>
              <a:rPr lang="en-US" altLang="ja-JP" sz="1200" dirty="0"/>
              <a:t>3</a:t>
            </a:r>
            <a:r>
              <a:rPr lang="ja-JP" altLang="en-US" sz="1200" dirty="0"/>
              <a:t>年）</a:t>
            </a:r>
            <a:endParaRPr lang="en-US" altLang="ja-JP" sz="1200" dirty="0"/>
          </a:p>
          <a:p>
            <a:r>
              <a:rPr lang="ja-JP" altLang="en-US" sz="1200" dirty="0"/>
              <a:t>（注）　</a:t>
            </a:r>
            <a:r>
              <a:rPr lang="en-US" altLang="ja-JP" sz="1200" dirty="0"/>
              <a:t>1.</a:t>
            </a:r>
            <a:r>
              <a:rPr lang="ja-JP" altLang="en-US" sz="1200" dirty="0"/>
              <a:t>金融資産非保有世帯を含むベース。</a:t>
            </a:r>
            <a:endParaRPr lang="en-US" altLang="ja-JP" sz="1200" dirty="0"/>
          </a:p>
          <a:p>
            <a:r>
              <a:rPr lang="ja-JP" altLang="en-US" sz="1200" dirty="0"/>
              <a:t>　　　　</a:t>
            </a:r>
            <a:r>
              <a:rPr lang="en-US" altLang="ja-JP" sz="1200" dirty="0"/>
              <a:t>2.</a:t>
            </a:r>
            <a:r>
              <a:rPr lang="ja-JP" altLang="en-US" sz="1200" dirty="0"/>
              <a:t>「生命保険」はこれまで払込んだ保険料の総額。ただし掛け捨ての保険、年金型商品は除く。</a:t>
            </a:r>
            <a:endParaRPr lang="en-US" altLang="ja-JP" sz="1200" dirty="0"/>
          </a:p>
          <a:p>
            <a:r>
              <a:rPr lang="ja-JP" altLang="en-US" sz="1200" dirty="0"/>
              <a:t>　　　　</a:t>
            </a:r>
            <a:r>
              <a:rPr lang="en-US" altLang="ja-JP" sz="1200" dirty="0"/>
              <a:t>3.</a:t>
            </a:r>
            <a:r>
              <a:rPr lang="ja-JP" altLang="en-US" sz="1200" dirty="0"/>
              <a:t>「個人年金保険」はこれまで積み立てた掛け金の総額。ただし公的年金の掛け金を除く。</a:t>
            </a:r>
            <a:endParaRPr lang="en-US" altLang="ja-JP" sz="1200" dirty="0"/>
          </a:p>
          <a:p>
            <a:r>
              <a:rPr lang="ja-JP" altLang="en-US" sz="1200" dirty="0"/>
              <a:t>　　　　</a:t>
            </a:r>
            <a:r>
              <a:rPr lang="en-US" altLang="ja-JP" sz="1200" dirty="0"/>
              <a:t>4.</a:t>
            </a:r>
            <a:r>
              <a:rPr lang="ja-JP" altLang="en-US" sz="1200" dirty="0"/>
              <a:t>「債権」「株式」「投資信託」は時価。「株式」には従業員持株制度による株式を含む。</a:t>
            </a:r>
            <a:endParaRPr lang="en-US" altLang="ja-JP" sz="1200" dirty="0"/>
          </a:p>
          <a:p>
            <a:r>
              <a:rPr lang="ja-JP" altLang="en-US" sz="1200" dirty="0"/>
              <a:t>　　　　</a:t>
            </a:r>
            <a:r>
              <a:rPr lang="en-US" altLang="ja-JP" sz="1200" dirty="0"/>
              <a:t>5.</a:t>
            </a:r>
            <a:r>
              <a:rPr lang="ja-JP" altLang="en-US" sz="1200" dirty="0"/>
              <a:t>「その他」は金貯蓄口座、オプション取引などの金融派生商品</a:t>
            </a:r>
            <a:endParaRPr lang="en-US" altLang="ja-JP" sz="1200" dirty="0"/>
          </a:p>
        </p:txBody>
      </p:sp>
      <p:cxnSp>
        <p:nvCxnSpPr>
          <p:cNvPr id="6" name="直線コネクタ 5">
            <a:extLst>
              <a:ext uri="{FF2B5EF4-FFF2-40B4-BE49-F238E27FC236}">
                <a16:creationId xmlns:a16="http://schemas.microsoft.com/office/drawing/2014/main" id="{90064917-926B-48AC-B1FA-2570424DA10C}"/>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8" name="グラフ 7">
            <a:extLst>
              <a:ext uri="{FF2B5EF4-FFF2-40B4-BE49-F238E27FC236}">
                <a16:creationId xmlns:a16="http://schemas.microsoft.com/office/drawing/2014/main" id="{6AB3C39D-F42F-4F7A-9C07-76ABAC9D188F}"/>
              </a:ext>
            </a:extLst>
          </p:cNvPr>
          <p:cNvGraphicFramePr>
            <a:graphicFrameLocks/>
          </p:cNvGraphicFramePr>
          <p:nvPr/>
        </p:nvGraphicFramePr>
        <p:xfrm>
          <a:off x="395536" y="854177"/>
          <a:ext cx="8352928" cy="4231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2530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78959" y="-154446"/>
            <a:ext cx="8597900" cy="1143001"/>
          </a:xfrm>
          <a:ln>
            <a:miter lim="800000"/>
            <a:headEnd/>
            <a:tailEnd/>
          </a:ln>
        </p:spPr>
        <p:txBody>
          <a:bodyPr>
            <a:normAutofit/>
          </a:bodyPr>
          <a:lstStyle/>
          <a:p>
            <a:pPr eaLnBrk="1" hangingPunct="1">
              <a:defRPr/>
            </a:pPr>
            <a:r>
              <a:rPr lang="ja-JP" altLang="en-US" sz="44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日本の現状</a:t>
            </a:r>
          </a:p>
        </p:txBody>
      </p:sp>
      <p:sp>
        <p:nvSpPr>
          <p:cNvPr id="6" name="正方形/長方形 5">
            <a:extLst>
              <a:ext uri="{FF2B5EF4-FFF2-40B4-BE49-F238E27FC236}">
                <a16:creationId xmlns:a16="http://schemas.microsoft.com/office/drawing/2014/main" id="{E373ADD0-11FB-49C8-B7DF-EDFD4F9B62F4}"/>
              </a:ext>
            </a:extLst>
          </p:cNvPr>
          <p:cNvSpPr/>
          <p:nvPr/>
        </p:nvSpPr>
        <p:spPr>
          <a:xfrm>
            <a:off x="2322080" y="5327882"/>
            <a:ext cx="667341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31</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日資金循環の日米欧比較　日本銀行調査統計局　家計の金融資産構成より引用　</a:t>
            </a:r>
          </a:p>
        </p:txBody>
      </p:sp>
      <p:sp>
        <p:nvSpPr>
          <p:cNvPr id="8" name="正方形/長方形 7">
            <a:extLst>
              <a:ext uri="{FF2B5EF4-FFF2-40B4-BE49-F238E27FC236}">
                <a16:creationId xmlns:a16="http://schemas.microsoft.com/office/drawing/2014/main" id="{AEBB9418-DC89-474F-9326-3F68E9A83A90}"/>
              </a:ext>
            </a:extLst>
          </p:cNvPr>
          <p:cNvSpPr/>
          <p:nvPr/>
        </p:nvSpPr>
        <p:spPr>
          <a:xfrm>
            <a:off x="1216379" y="1516091"/>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60E32FB3-FF8C-4E94-97F4-DF613FBF0FDE}"/>
              </a:ext>
            </a:extLst>
          </p:cNvPr>
          <p:cNvSpPr/>
          <p:nvPr/>
        </p:nvSpPr>
        <p:spPr>
          <a:xfrm>
            <a:off x="1216379" y="2803374"/>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8ADD0A6-A2A0-4E8A-9D5C-4A8EED17D850}"/>
              </a:ext>
            </a:extLst>
          </p:cNvPr>
          <p:cNvSpPr/>
          <p:nvPr/>
        </p:nvSpPr>
        <p:spPr>
          <a:xfrm>
            <a:off x="1115616" y="3843059"/>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5" name="直線コネクタ 14">
            <a:extLst>
              <a:ext uri="{FF2B5EF4-FFF2-40B4-BE49-F238E27FC236}">
                <a16:creationId xmlns:a16="http://schemas.microsoft.com/office/drawing/2014/main" id="{5BA54484-E409-4A0D-89D2-BC876C8BF95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グラフ 3">
            <a:extLst>
              <a:ext uri="{FF2B5EF4-FFF2-40B4-BE49-F238E27FC236}">
                <a16:creationId xmlns:a16="http://schemas.microsoft.com/office/drawing/2014/main" id="{E6765797-60B2-B71E-4343-21691B4670C1}"/>
              </a:ext>
            </a:extLst>
          </p:cNvPr>
          <p:cNvGraphicFramePr>
            <a:graphicFrameLocks/>
          </p:cNvGraphicFramePr>
          <p:nvPr/>
        </p:nvGraphicFramePr>
        <p:xfrm>
          <a:off x="1312115" y="1666053"/>
          <a:ext cx="7969558" cy="367585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297A7678-15CB-8404-528C-1D02FB0FF92C}"/>
              </a:ext>
            </a:extLst>
          </p:cNvPr>
          <p:cNvSpPr txBox="1"/>
          <p:nvPr/>
        </p:nvSpPr>
        <p:spPr>
          <a:xfrm>
            <a:off x="1285301" y="1253499"/>
            <a:ext cx="89959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日  本 </a:t>
            </a:r>
          </a:p>
        </p:txBody>
      </p:sp>
      <p:sp>
        <p:nvSpPr>
          <p:cNvPr id="18" name="テキスト ボックス 17">
            <a:extLst>
              <a:ext uri="{FF2B5EF4-FFF2-40B4-BE49-F238E27FC236}">
                <a16:creationId xmlns:a16="http://schemas.microsoft.com/office/drawing/2014/main" id="{ABB492B5-6F71-0D42-9AF7-90D971060A98}"/>
              </a:ext>
            </a:extLst>
          </p:cNvPr>
          <p:cNvSpPr txBox="1"/>
          <p:nvPr/>
        </p:nvSpPr>
        <p:spPr>
          <a:xfrm>
            <a:off x="165133" y="2803159"/>
            <a:ext cx="11088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アメリカ</a:t>
            </a:r>
          </a:p>
        </p:txBody>
      </p:sp>
      <p:sp>
        <p:nvSpPr>
          <p:cNvPr id="19" name="テキスト ボックス 18">
            <a:extLst>
              <a:ext uri="{FF2B5EF4-FFF2-40B4-BE49-F238E27FC236}">
                <a16:creationId xmlns:a16="http://schemas.microsoft.com/office/drawing/2014/main" id="{F365453B-3773-48A4-1A5B-5323CDD22ECB}"/>
              </a:ext>
            </a:extLst>
          </p:cNvPr>
          <p:cNvSpPr txBox="1"/>
          <p:nvPr/>
        </p:nvSpPr>
        <p:spPr>
          <a:xfrm>
            <a:off x="165134" y="3883329"/>
            <a:ext cx="1108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ユーロ</a:t>
            </a:r>
          </a:p>
        </p:txBody>
      </p:sp>
      <p:sp>
        <p:nvSpPr>
          <p:cNvPr id="20" name="テキスト ボックス 19">
            <a:extLst>
              <a:ext uri="{FF2B5EF4-FFF2-40B4-BE49-F238E27FC236}">
                <a16:creationId xmlns:a16="http://schemas.microsoft.com/office/drawing/2014/main" id="{5C8437E6-3BC3-EFF5-DF59-C0E366FF1E9A}"/>
              </a:ext>
            </a:extLst>
          </p:cNvPr>
          <p:cNvSpPr txBox="1"/>
          <p:nvPr/>
        </p:nvSpPr>
        <p:spPr>
          <a:xfrm>
            <a:off x="2589156" y="4983035"/>
            <a:ext cx="34572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金融資産合計に占める割合</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8592D6C9-C955-6567-8117-A072A111F40A}"/>
              </a:ext>
            </a:extLst>
          </p:cNvPr>
          <p:cNvSpPr txBox="1"/>
          <p:nvPr/>
        </p:nvSpPr>
        <p:spPr>
          <a:xfrm>
            <a:off x="132695" y="1563447"/>
            <a:ext cx="11665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1426357E-CBE0-3B73-0FA1-57BB811D636B}"/>
              </a:ext>
            </a:extLst>
          </p:cNvPr>
          <p:cNvSpPr txBox="1"/>
          <p:nvPr/>
        </p:nvSpPr>
        <p:spPr>
          <a:xfrm>
            <a:off x="396525" y="1942579"/>
            <a:ext cx="133857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日本</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アメリカ</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ユーロ</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EF24A77-3263-A7AD-A77A-6AEB2B59A890}"/>
              </a:ext>
            </a:extLst>
          </p:cNvPr>
          <p:cNvSpPr txBox="1"/>
          <p:nvPr/>
        </p:nvSpPr>
        <p:spPr>
          <a:xfrm>
            <a:off x="587192" y="2280449"/>
            <a:ext cx="1166504" cy="3565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814B7E46-E3AB-BBBD-A215-4D583462D53B}"/>
              </a:ext>
            </a:extLst>
          </p:cNvPr>
          <p:cNvSpPr txBox="1"/>
          <p:nvPr/>
        </p:nvSpPr>
        <p:spPr>
          <a:xfrm>
            <a:off x="412371" y="3398375"/>
            <a:ext cx="1166504" cy="3565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5742C38F-4DEC-94BD-8C1D-9DB31BCA10F8}"/>
              </a:ext>
            </a:extLst>
          </p:cNvPr>
          <p:cNvSpPr txBox="1"/>
          <p:nvPr/>
        </p:nvSpPr>
        <p:spPr>
          <a:xfrm>
            <a:off x="366402" y="4581766"/>
            <a:ext cx="1166504" cy="3565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62CA5EB4-62ED-DAAB-93A9-D4F4452CDAD4}"/>
              </a:ext>
            </a:extLst>
          </p:cNvPr>
          <p:cNvSpPr/>
          <p:nvPr/>
        </p:nvSpPr>
        <p:spPr>
          <a:xfrm>
            <a:off x="213440" y="5695518"/>
            <a:ext cx="8708050" cy="59595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金融資産</a:t>
            </a:r>
            <a:r>
              <a:rPr kumimoji="0" lang="en-US" altLang="ja-JP"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2000</a:t>
            </a:r>
            <a:r>
              <a:rPr kumimoji="0" lang="ja-JP" altLang="en-US"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兆円の内</a:t>
            </a:r>
            <a:r>
              <a:rPr kumimoji="0" lang="en-US" altLang="ja-JP"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1000</a:t>
            </a:r>
            <a:r>
              <a:rPr kumimoji="0" lang="ja-JP" altLang="en-US"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兆円が現預金</a:t>
            </a:r>
          </a:p>
        </p:txBody>
      </p:sp>
      <p:sp>
        <p:nvSpPr>
          <p:cNvPr id="17" name="テキスト ボックス 16">
            <a:extLst>
              <a:ext uri="{FF2B5EF4-FFF2-40B4-BE49-F238E27FC236}">
                <a16:creationId xmlns:a16="http://schemas.microsoft.com/office/drawing/2014/main" id="{17B4AF01-3423-96DF-68CB-218423FDB887}"/>
              </a:ext>
            </a:extLst>
          </p:cNvPr>
          <p:cNvSpPr txBox="1"/>
          <p:nvPr/>
        </p:nvSpPr>
        <p:spPr>
          <a:xfrm>
            <a:off x="294580" y="1052736"/>
            <a:ext cx="85979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日本人は現預金の保有比率が異常に高い</a:t>
            </a:r>
          </a:p>
        </p:txBody>
      </p:sp>
    </p:spTree>
    <p:extLst>
      <p:ext uri="{BB962C8B-B14F-4D97-AF65-F5344CB8AC3E}">
        <p14:creationId xmlns:p14="http://schemas.microsoft.com/office/powerpoint/2010/main" val="506386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AAE7CCE-812B-47D5-ACD1-47F651EBD8DB}"/>
              </a:ext>
            </a:extLst>
          </p:cNvPr>
          <p:cNvPicPr>
            <a:picLocks noChangeAspect="1"/>
          </p:cNvPicPr>
          <p:nvPr/>
        </p:nvPicPr>
        <p:blipFill>
          <a:blip r:embed="rId3"/>
          <a:stretch>
            <a:fillRect/>
          </a:stretch>
        </p:blipFill>
        <p:spPr>
          <a:xfrm>
            <a:off x="64041" y="1821605"/>
            <a:ext cx="9015917" cy="3494424"/>
          </a:xfrm>
          <a:prstGeom prst="rect">
            <a:avLst/>
          </a:prstGeom>
        </p:spPr>
      </p:pic>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50"/>
            <a:ext cx="8597900" cy="1143000"/>
          </a:xfrm>
          <a:ln>
            <a:miter lim="800000"/>
            <a:headEnd/>
            <a:tailEnd/>
          </a:ln>
        </p:spPr>
        <p:txBody>
          <a:bodyPr/>
          <a:lstStyle/>
          <a:p>
            <a:pPr algn="l"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日米の家計所得の推移</a:t>
            </a:r>
          </a:p>
        </p:txBody>
      </p:sp>
      <p:sp>
        <p:nvSpPr>
          <p:cNvPr id="8" name="四角形: 角を丸くする 7">
            <a:extLst>
              <a:ext uri="{FF2B5EF4-FFF2-40B4-BE49-F238E27FC236}">
                <a16:creationId xmlns:a16="http://schemas.microsoft.com/office/drawing/2014/main" id="{179403CA-4AAD-4869-905C-9624BC071B6C}"/>
              </a:ext>
            </a:extLst>
          </p:cNvPr>
          <p:cNvSpPr/>
          <p:nvPr/>
        </p:nvSpPr>
        <p:spPr>
          <a:xfrm>
            <a:off x="107504" y="908720"/>
            <a:ext cx="3985721" cy="58124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200" dirty="0"/>
              <a:t>ポイントは財産所得</a:t>
            </a:r>
          </a:p>
        </p:txBody>
      </p:sp>
      <p:sp>
        <p:nvSpPr>
          <p:cNvPr id="12" name="四角形: 角を丸くする 11">
            <a:extLst>
              <a:ext uri="{FF2B5EF4-FFF2-40B4-BE49-F238E27FC236}">
                <a16:creationId xmlns:a16="http://schemas.microsoft.com/office/drawing/2014/main" id="{DDE8FB71-E933-467A-8460-5EDEE356C90B}"/>
              </a:ext>
            </a:extLst>
          </p:cNvPr>
          <p:cNvSpPr/>
          <p:nvPr/>
        </p:nvSpPr>
        <p:spPr>
          <a:xfrm>
            <a:off x="251520" y="5440738"/>
            <a:ext cx="8742040" cy="8685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4000" b="1" spc="50" dirty="0">
                <a:ln w="11430"/>
                <a:solidFill>
                  <a:schemeClr val="bg1"/>
                </a:solidFill>
                <a:effectLst>
                  <a:outerShdw blurRad="76200" dist="50800" dir="5400000" algn="tl" rotWithShape="0">
                    <a:srgbClr val="000000">
                      <a:alpha val="65000"/>
                    </a:srgbClr>
                  </a:outerShdw>
                </a:effectLst>
              </a:rPr>
              <a:t>投資教育の確立・定着も要因</a:t>
            </a:r>
            <a:endParaRPr lang="en-US" altLang="ja-JP" sz="4000" b="1" spc="50" dirty="0">
              <a:ln w="11430"/>
              <a:solidFill>
                <a:schemeClr val="bg1"/>
              </a:solidFill>
              <a:effectLst>
                <a:outerShdw blurRad="76200" dist="50800" dir="5400000" algn="tl" rotWithShape="0">
                  <a:srgbClr val="000000">
                    <a:alpha val="65000"/>
                  </a:srgbClr>
                </a:outerShdw>
              </a:effectLst>
            </a:endParaRPr>
          </a:p>
        </p:txBody>
      </p:sp>
      <p:sp>
        <p:nvSpPr>
          <p:cNvPr id="11" name="テキスト ボックス 10">
            <a:extLst>
              <a:ext uri="{FF2B5EF4-FFF2-40B4-BE49-F238E27FC236}">
                <a16:creationId xmlns:a16="http://schemas.microsoft.com/office/drawing/2014/main" id="{2F79D53E-1D5B-45DC-B1E0-BC58B8C5BFDA}"/>
              </a:ext>
            </a:extLst>
          </p:cNvPr>
          <p:cNvSpPr txBox="1"/>
          <p:nvPr/>
        </p:nvSpPr>
        <p:spPr>
          <a:xfrm>
            <a:off x="1058969" y="1527175"/>
            <a:ext cx="6287299" cy="461665"/>
          </a:xfrm>
          <a:prstGeom prst="rect">
            <a:avLst/>
          </a:prstGeom>
          <a:noFill/>
        </p:spPr>
        <p:txBody>
          <a:bodyPr wrap="none" rtlCol="0">
            <a:spAutoFit/>
          </a:bodyPr>
          <a:lstStyle/>
          <a:p>
            <a:r>
              <a:rPr lang="ja-JP" altLang="en-US" dirty="0"/>
              <a:t>勤労所得と財産所得比率　米国３：１　日本８：１</a:t>
            </a:r>
            <a:endParaRPr lang="en-US" altLang="ja-JP" dirty="0"/>
          </a:p>
        </p:txBody>
      </p:sp>
      <p:sp>
        <p:nvSpPr>
          <p:cNvPr id="10" name="思考の吹き出し: 雲形 9">
            <a:extLst>
              <a:ext uri="{FF2B5EF4-FFF2-40B4-BE49-F238E27FC236}">
                <a16:creationId xmlns:a16="http://schemas.microsoft.com/office/drawing/2014/main" id="{45F5E5E8-1ACE-4882-9B64-F869380BF839}"/>
              </a:ext>
            </a:extLst>
          </p:cNvPr>
          <p:cNvSpPr/>
          <p:nvPr/>
        </p:nvSpPr>
        <p:spPr>
          <a:xfrm>
            <a:off x="755576" y="3335815"/>
            <a:ext cx="2520280" cy="1605353"/>
          </a:xfrm>
          <a:prstGeom prst="cloudCallout">
            <a:avLst>
              <a:gd name="adj1" fmla="val 61690"/>
              <a:gd name="adj2" fmla="val -720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アメリカの</a:t>
            </a:r>
            <a:endParaRPr lang="en-US" altLang="ja-JP" sz="1400" dirty="0">
              <a:solidFill>
                <a:schemeClr val="tx1"/>
              </a:solidFill>
            </a:endParaRPr>
          </a:p>
          <a:p>
            <a:pPr algn="ctr"/>
            <a:r>
              <a:rPr lang="ja-JP" altLang="en-US" sz="1400" dirty="0">
                <a:solidFill>
                  <a:schemeClr val="tx1"/>
                </a:solidFill>
              </a:rPr>
              <a:t>早期リタイア</a:t>
            </a:r>
            <a:endParaRPr lang="en-US" altLang="ja-JP" sz="1400" dirty="0">
              <a:solidFill>
                <a:schemeClr val="tx1"/>
              </a:solidFill>
            </a:endParaRPr>
          </a:p>
          <a:p>
            <a:pPr algn="ctr"/>
            <a:r>
              <a:rPr kumimoji="1" lang="ja-JP" altLang="en-US" sz="1400" dirty="0">
                <a:solidFill>
                  <a:schemeClr val="tx1"/>
                </a:solidFill>
              </a:rPr>
              <a:t>長期バケーション</a:t>
            </a:r>
            <a:endParaRPr kumimoji="1" lang="en-US" altLang="ja-JP" sz="1400" dirty="0">
              <a:solidFill>
                <a:schemeClr val="tx1"/>
              </a:solidFill>
            </a:endParaRPr>
          </a:p>
          <a:p>
            <a:pPr algn="ctr"/>
            <a:r>
              <a:rPr lang="ja-JP" altLang="en-US" sz="1400" dirty="0">
                <a:solidFill>
                  <a:schemeClr val="tx1"/>
                </a:solidFill>
              </a:rPr>
              <a:t>を可能にしている</a:t>
            </a:r>
            <a:endParaRPr kumimoji="1" lang="ja-JP" altLang="en-US" sz="1400" dirty="0">
              <a:solidFill>
                <a:schemeClr val="tx1"/>
              </a:solidFill>
            </a:endParaRPr>
          </a:p>
        </p:txBody>
      </p:sp>
      <p:cxnSp>
        <p:nvCxnSpPr>
          <p:cNvPr id="13" name="直線コネクタ 12">
            <a:extLst>
              <a:ext uri="{FF2B5EF4-FFF2-40B4-BE49-F238E27FC236}">
                <a16:creationId xmlns:a16="http://schemas.microsoft.com/office/drawing/2014/main" id="{1D590004-5A8D-41D3-A370-59C26313B761}"/>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0CDCAF4A-D107-4093-8C23-21D3AA6FD06E}"/>
              </a:ext>
            </a:extLst>
          </p:cNvPr>
          <p:cNvSpPr/>
          <p:nvPr/>
        </p:nvSpPr>
        <p:spPr>
          <a:xfrm>
            <a:off x="3803241" y="5157192"/>
            <a:ext cx="5233255" cy="276999"/>
          </a:xfrm>
          <a:prstGeom prst="rect">
            <a:avLst/>
          </a:prstGeom>
        </p:spPr>
        <p:txBody>
          <a:bodyPr wrap="square">
            <a:spAutoFit/>
          </a:bodyPr>
          <a:lstStyle/>
          <a:p>
            <a:r>
              <a:rPr lang="ja-JP" altLang="en-US" sz="1200" dirty="0">
                <a:latin typeface="+mn-ea"/>
              </a:rPr>
              <a:t>出典：金融庁「平成</a:t>
            </a:r>
            <a:r>
              <a:rPr lang="en-US" altLang="ja-JP" sz="1200" dirty="0">
                <a:latin typeface="+mn-ea"/>
              </a:rPr>
              <a:t>27</a:t>
            </a:r>
            <a:r>
              <a:rPr lang="ja-JP" altLang="en-US" sz="1200" dirty="0">
                <a:latin typeface="+mn-ea"/>
              </a:rPr>
              <a:t>年事務年度 金融レポート」平成</a:t>
            </a:r>
            <a:r>
              <a:rPr lang="en-US" altLang="ja-JP" sz="1200" dirty="0">
                <a:latin typeface="+mn-ea"/>
              </a:rPr>
              <a:t>28</a:t>
            </a:r>
            <a:r>
              <a:rPr lang="ja-JP" altLang="en-US" sz="1200" dirty="0">
                <a:latin typeface="+mn-ea"/>
              </a:rPr>
              <a:t>年</a:t>
            </a:r>
            <a:r>
              <a:rPr lang="en-US" altLang="ja-JP" sz="1200" dirty="0">
                <a:latin typeface="+mn-ea"/>
              </a:rPr>
              <a:t>9</a:t>
            </a:r>
            <a:r>
              <a:rPr lang="ja-JP" altLang="en-US" sz="1200" dirty="0">
                <a:latin typeface="+mn-ea"/>
              </a:rPr>
              <a:t>月</a:t>
            </a:r>
            <a:endParaRPr kumimoji="1" lang="ja-JP" altLang="en-US" sz="1200" dirty="0">
              <a:latin typeface="+mn-ea"/>
            </a:endParaRPr>
          </a:p>
        </p:txBody>
      </p:sp>
    </p:spTree>
    <p:extLst>
      <p:ext uri="{BB962C8B-B14F-4D97-AF65-F5344CB8AC3E}">
        <p14:creationId xmlns:p14="http://schemas.microsoft.com/office/powerpoint/2010/main" val="41104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a:extLst>
              <a:ext uri="{FF2B5EF4-FFF2-40B4-BE49-F238E27FC236}">
                <a16:creationId xmlns:a16="http://schemas.microsoft.com/office/drawing/2014/main" id="{C9C53784-B478-4410-9FB6-40589AB36E94}"/>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コロナ禍で投資をする人が増えた？</a:t>
            </a:r>
          </a:p>
        </p:txBody>
      </p:sp>
      <p:cxnSp>
        <p:nvCxnSpPr>
          <p:cNvPr id="63" name="直線コネクタ 62">
            <a:extLst>
              <a:ext uri="{FF2B5EF4-FFF2-40B4-BE49-F238E27FC236}">
                <a16:creationId xmlns:a16="http://schemas.microsoft.com/office/drawing/2014/main" id="{D8088C66-76BD-45C0-8EAF-A839E5BCA63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2B9CBB0-8325-48E5-8F60-5ED95EBD3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76" y="1284227"/>
            <a:ext cx="7621348" cy="339731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D722369D-F0E6-42D6-935E-83176BC58E5B}"/>
              </a:ext>
            </a:extLst>
          </p:cNvPr>
          <p:cNvSpPr txBox="1"/>
          <p:nvPr/>
        </p:nvSpPr>
        <p:spPr>
          <a:xfrm>
            <a:off x="611560" y="4797152"/>
            <a:ext cx="7914332" cy="707886"/>
          </a:xfrm>
          <a:prstGeom prst="rect">
            <a:avLst/>
          </a:prstGeom>
          <a:noFill/>
        </p:spPr>
        <p:txBody>
          <a:bodyPr wrap="square" rtlCol="0">
            <a:spAutoFit/>
          </a:bodyPr>
          <a:lstStyle/>
          <a:p>
            <a:pPr algn="ctr"/>
            <a:r>
              <a:rPr kumimoji="1" lang="ja-JP" altLang="en-US" sz="4000" b="1" dirty="0"/>
              <a:t>若年層・初心者の口座開設が増加</a:t>
            </a:r>
          </a:p>
        </p:txBody>
      </p:sp>
      <p:sp>
        <p:nvSpPr>
          <p:cNvPr id="14" name="テキスト ボックス 13">
            <a:extLst>
              <a:ext uri="{FF2B5EF4-FFF2-40B4-BE49-F238E27FC236}">
                <a16:creationId xmlns:a16="http://schemas.microsoft.com/office/drawing/2014/main" id="{11D38908-FA5B-4B82-8C90-A951935E450B}"/>
              </a:ext>
            </a:extLst>
          </p:cNvPr>
          <p:cNvSpPr txBox="1"/>
          <p:nvPr/>
        </p:nvSpPr>
        <p:spPr>
          <a:xfrm>
            <a:off x="611560" y="5529426"/>
            <a:ext cx="7914332" cy="707886"/>
          </a:xfrm>
          <a:prstGeom prst="rect">
            <a:avLst/>
          </a:prstGeom>
          <a:noFill/>
        </p:spPr>
        <p:txBody>
          <a:bodyPr wrap="square" rtlCol="0">
            <a:spAutoFit/>
          </a:bodyPr>
          <a:lstStyle/>
          <a:p>
            <a:pPr algn="ctr"/>
            <a:r>
              <a:rPr kumimoji="1" lang="ja-JP" altLang="en-US" sz="4000" b="1" dirty="0"/>
              <a:t>将来不安がきっかけ！</a:t>
            </a:r>
          </a:p>
        </p:txBody>
      </p:sp>
    </p:spTree>
    <p:extLst>
      <p:ext uri="{BB962C8B-B14F-4D97-AF65-F5344CB8AC3E}">
        <p14:creationId xmlns:p14="http://schemas.microsoft.com/office/powerpoint/2010/main" val="55110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251520" y="664373"/>
            <a:ext cx="4320480" cy="1142712"/>
          </a:xfrm>
          <a:ln>
            <a:miter lim="800000"/>
            <a:headEnd/>
            <a:tailEnd/>
          </a:ln>
        </p:spPr>
        <p:txBody>
          <a:bodyPr/>
          <a:lstStyle/>
          <a:p>
            <a:pPr eaLnBrk="1" hangingPunct="1">
              <a:defRPr/>
            </a:pPr>
            <a:r>
              <a:rPr lang="ja-JP" altLang="en-US" sz="20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コロナ禍における投資額の増減</a:t>
            </a:r>
          </a:p>
        </p:txBody>
      </p:sp>
      <p:sp>
        <p:nvSpPr>
          <p:cNvPr id="3" name="テキスト ボックス 2">
            <a:extLst>
              <a:ext uri="{FF2B5EF4-FFF2-40B4-BE49-F238E27FC236}">
                <a16:creationId xmlns:a16="http://schemas.microsoft.com/office/drawing/2014/main" id="{2549A3AF-F704-4427-B994-B208043A6C82}"/>
              </a:ext>
            </a:extLst>
          </p:cNvPr>
          <p:cNvSpPr txBox="1"/>
          <p:nvPr/>
        </p:nvSpPr>
        <p:spPr>
          <a:xfrm>
            <a:off x="755576" y="1469325"/>
            <a:ext cx="2952328" cy="307777"/>
          </a:xfrm>
          <a:prstGeom prst="rect">
            <a:avLst/>
          </a:prstGeom>
          <a:noFill/>
        </p:spPr>
        <p:txBody>
          <a:bodyPr wrap="square" rtlCol="0">
            <a:spAutoFit/>
          </a:bodyPr>
          <a:lstStyle/>
          <a:p>
            <a:r>
              <a:rPr kumimoji="1" lang="en-US" altLang="ja-JP" sz="1400" dirty="0"/>
              <a:t>2020</a:t>
            </a:r>
            <a:r>
              <a:rPr kumimoji="1" lang="ja-JP" altLang="en-US" sz="1400" dirty="0"/>
              <a:t>年</a:t>
            </a:r>
            <a:r>
              <a:rPr kumimoji="1" lang="en-US" altLang="ja-JP" sz="1400" dirty="0"/>
              <a:t>4</a:t>
            </a:r>
            <a:r>
              <a:rPr kumimoji="1" lang="ja-JP" altLang="en-US" sz="1400" dirty="0"/>
              <a:t>～</a:t>
            </a:r>
            <a:r>
              <a:rPr kumimoji="1" lang="en-US" altLang="ja-JP" sz="1400" dirty="0"/>
              <a:t>5</a:t>
            </a:r>
            <a:r>
              <a:rPr kumimoji="1" lang="ja-JP" altLang="en-US" sz="1400" dirty="0"/>
              <a:t>月の</a:t>
            </a:r>
            <a:r>
              <a:rPr kumimoji="1" lang="en-US" altLang="ja-JP" sz="1400" dirty="0"/>
              <a:t>2021</a:t>
            </a:r>
            <a:r>
              <a:rPr kumimoji="1" lang="ja-JP" altLang="en-US" sz="1400" dirty="0"/>
              <a:t>年</a:t>
            </a:r>
            <a:r>
              <a:rPr kumimoji="1" lang="en-US" altLang="ja-JP" sz="1400" dirty="0"/>
              <a:t>1</a:t>
            </a:r>
            <a:r>
              <a:rPr kumimoji="1" lang="ja-JP" altLang="en-US" sz="1400" dirty="0"/>
              <a:t>月の比較</a:t>
            </a:r>
          </a:p>
        </p:txBody>
      </p:sp>
      <p:pic>
        <p:nvPicPr>
          <p:cNvPr id="6" name="図 5">
            <a:extLst>
              <a:ext uri="{FF2B5EF4-FFF2-40B4-BE49-F238E27FC236}">
                <a16:creationId xmlns:a16="http://schemas.microsoft.com/office/drawing/2014/main" id="{07230121-9BCE-4010-8B27-526AC2C7E5CA}"/>
              </a:ext>
            </a:extLst>
          </p:cNvPr>
          <p:cNvPicPr>
            <a:picLocks noChangeAspect="1"/>
          </p:cNvPicPr>
          <p:nvPr/>
        </p:nvPicPr>
        <p:blipFill rotWithShape="1">
          <a:blip r:embed="rId3"/>
          <a:srcRect l="24240" t="45403" r="21785" b="4466"/>
          <a:stretch/>
        </p:blipFill>
        <p:spPr>
          <a:xfrm>
            <a:off x="28710" y="1716538"/>
            <a:ext cx="4766099" cy="3257440"/>
          </a:xfrm>
          <a:prstGeom prst="rect">
            <a:avLst/>
          </a:prstGeom>
        </p:spPr>
      </p:pic>
      <p:sp>
        <p:nvSpPr>
          <p:cNvPr id="5" name="テキスト ボックス 4">
            <a:extLst>
              <a:ext uri="{FF2B5EF4-FFF2-40B4-BE49-F238E27FC236}">
                <a16:creationId xmlns:a16="http://schemas.microsoft.com/office/drawing/2014/main" id="{5DD19F16-908F-4663-8110-0BE7BF6EDB64}"/>
              </a:ext>
            </a:extLst>
          </p:cNvPr>
          <p:cNvSpPr txBox="1"/>
          <p:nvPr/>
        </p:nvSpPr>
        <p:spPr>
          <a:xfrm>
            <a:off x="-72516" y="5003961"/>
            <a:ext cx="4608512" cy="276999"/>
          </a:xfrm>
          <a:prstGeom prst="rect">
            <a:avLst/>
          </a:prstGeom>
          <a:noFill/>
        </p:spPr>
        <p:txBody>
          <a:bodyPr wrap="square" rtlCol="0">
            <a:spAutoFit/>
          </a:bodyPr>
          <a:lstStyle/>
          <a:p>
            <a:r>
              <a:rPr lang="en-US" altLang="ja-JP" sz="1200" b="0" i="0" dirty="0">
                <a:solidFill>
                  <a:srgbClr val="333333"/>
                </a:solidFill>
                <a:effectLst/>
                <a:latin typeface="メイリオ" panose="020B0604030504040204" pitchFamily="50" charset="-128"/>
                <a:ea typeface="メイリオ" panose="020B0604030504040204" pitchFamily="50" charset="-128"/>
              </a:rPr>
              <a:t>【</a:t>
            </a:r>
            <a:r>
              <a:rPr lang="ja-JP" altLang="en-US" sz="1200" b="0" i="0" dirty="0">
                <a:solidFill>
                  <a:srgbClr val="333333"/>
                </a:solidFill>
                <a:effectLst/>
                <a:latin typeface="メイリオ" panose="020B0604030504040204" pitchFamily="50" charset="-128"/>
                <a:ea typeface="メイリオ" panose="020B0604030504040204" pitchFamily="50" charset="-128"/>
              </a:rPr>
              <a:t>出典</a:t>
            </a:r>
            <a:r>
              <a:rPr lang="en-US" altLang="ja-JP" sz="1200" b="0" i="0" dirty="0">
                <a:solidFill>
                  <a:srgbClr val="333333"/>
                </a:solidFill>
                <a:effectLst/>
                <a:latin typeface="メイリオ" panose="020B0604030504040204" pitchFamily="50" charset="-128"/>
                <a:ea typeface="メイリオ" panose="020B0604030504040204" pitchFamily="50" charset="-128"/>
              </a:rPr>
              <a:t>】NRI </a:t>
            </a:r>
            <a:r>
              <a:rPr lang="ja-JP" altLang="en-US" sz="1200" b="0" i="0" dirty="0">
                <a:solidFill>
                  <a:srgbClr val="333333"/>
                </a:solidFill>
                <a:effectLst/>
                <a:latin typeface="メイリオ" panose="020B0604030504040204" pitchFamily="50" charset="-128"/>
                <a:ea typeface="メイリオ" panose="020B0604030504040204" pitchFamily="50" charset="-128"/>
              </a:rPr>
              <a:t>インサイトシグナル シングルソーパネルスデータ</a:t>
            </a:r>
            <a:endParaRPr kumimoji="1" lang="ja-JP" altLang="en-US" sz="1200" dirty="0"/>
          </a:p>
        </p:txBody>
      </p:sp>
      <p:sp>
        <p:nvSpPr>
          <p:cNvPr id="9" name="四角形: 角を丸くする 8">
            <a:extLst>
              <a:ext uri="{FF2B5EF4-FFF2-40B4-BE49-F238E27FC236}">
                <a16:creationId xmlns:a16="http://schemas.microsoft.com/office/drawing/2014/main" id="{A25C5317-8E8C-4691-B7C2-B89B8166B62B}"/>
              </a:ext>
            </a:extLst>
          </p:cNvPr>
          <p:cNvSpPr/>
          <p:nvPr/>
        </p:nvSpPr>
        <p:spPr>
          <a:xfrm>
            <a:off x="251520" y="5389172"/>
            <a:ext cx="8742040" cy="9201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b="1" spc="50" dirty="0">
                <a:ln w="11430"/>
                <a:solidFill>
                  <a:schemeClr val="bg1"/>
                </a:solidFill>
                <a:effectLst>
                  <a:outerShdw blurRad="76200" dist="50800" dir="5400000" algn="tl" rotWithShape="0">
                    <a:srgbClr val="000000">
                      <a:alpha val="65000"/>
                    </a:srgbClr>
                  </a:outerShdw>
                </a:effectLst>
              </a:rPr>
              <a:t>コロナ以降ますます若年層の</a:t>
            </a:r>
            <a:r>
              <a:rPr lang="ja-JP" altLang="en-US" sz="2000" b="1" spc="50" dirty="0">
                <a:ln w="11430"/>
                <a:solidFill>
                  <a:schemeClr val="bg1"/>
                </a:solidFill>
                <a:effectLst>
                  <a:outerShdw blurRad="76200" dist="50800" dir="5400000" algn="tl" rotWithShape="0">
                    <a:srgbClr val="000000">
                      <a:alpha val="65000"/>
                    </a:srgbClr>
                  </a:outerShdw>
                </a:effectLst>
              </a:rPr>
              <a:t>投資</a:t>
            </a:r>
            <a:r>
              <a:rPr lang="ja-JP" altLang="en-US" b="1" spc="50" dirty="0">
                <a:ln w="11430"/>
                <a:solidFill>
                  <a:schemeClr val="bg1"/>
                </a:solidFill>
                <a:effectLst>
                  <a:outerShdw blurRad="76200" dist="50800" dir="5400000" algn="tl" rotWithShape="0">
                    <a:srgbClr val="000000">
                      <a:alpha val="65000"/>
                    </a:srgbClr>
                  </a:outerShdw>
                </a:effectLst>
              </a:rPr>
              <a:t>への関心が</a:t>
            </a:r>
            <a:endParaRPr lang="en-US" altLang="ja-JP" b="1" spc="50" dirty="0">
              <a:ln w="11430"/>
              <a:solidFill>
                <a:schemeClr val="bg1"/>
              </a:solidFill>
              <a:effectLst>
                <a:outerShdw blurRad="76200" dist="50800" dir="5400000" algn="tl" rotWithShape="0">
                  <a:srgbClr val="000000">
                    <a:alpha val="65000"/>
                  </a:srgbClr>
                </a:outerShdw>
              </a:effectLst>
            </a:endParaRPr>
          </a:p>
          <a:p>
            <a:pPr algn="ctr">
              <a:defRPr/>
            </a:pPr>
            <a:r>
              <a:rPr lang="ja-JP" altLang="en-US" b="1" spc="50" dirty="0">
                <a:ln w="11430"/>
                <a:solidFill>
                  <a:schemeClr val="bg1"/>
                </a:solidFill>
                <a:effectLst>
                  <a:outerShdw blurRad="76200" dist="50800" dir="5400000" algn="tl" rotWithShape="0">
                    <a:srgbClr val="000000">
                      <a:alpha val="65000"/>
                    </a:srgbClr>
                  </a:outerShdw>
                </a:effectLst>
              </a:rPr>
              <a:t>高まっているが投資に関する教育を受ける場がない</a:t>
            </a:r>
            <a:endParaRPr lang="en-US" altLang="ja-JP" b="1" spc="50" dirty="0">
              <a:ln w="11430"/>
              <a:solidFill>
                <a:schemeClr val="bg1"/>
              </a:solidFill>
              <a:effectLst>
                <a:outerShdw blurRad="76200" dist="50800" dir="5400000" algn="tl" rotWithShape="0">
                  <a:srgbClr val="000000">
                    <a:alpha val="65000"/>
                  </a:srgbClr>
                </a:outerShdw>
              </a:effectLst>
            </a:endParaRPr>
          </a:p>
        </p:txBody>
      </p:sp>
      <p:pic>
        <p:nvPicPr>
          <p:cNvPr id="8" name="図 7">
            <a:extLst>
              <a:ext uri="{FF2B5EF4-FFF2-40B4-BE49-F238E27FC236}">
                <a16:creationId xmlns:a16="http://schemas.microsoft.com/office/drawing/2014/main" id="{E20057C9-0CA1-4589-86CF-32632D0B8D46}"/>
              </a:ext>
            </a:extLst>
          </p:cNvPr>
          <p:cNvPicPr>
            <a:picLocks noChangeAspect="1"/>
          </p:cNvPicPr>
          <p:nvPr/>
        </p:nvPicPr>
        <p:blipFill rotWithShape="1">
          <a:blip r:embed="rId4"/>
          <a:srcRect l="36291" t="41672" r="14641" b="4492"/>
          <a:stretch/>
        </p:blipFill>
        <p:spPr>
          <a:xfrm>
            <a:off x="4408746" y="1793951"/>
            <a:ext cx="4584814" cy="2902870"/>
          </a:xfrm>
          <a:prstGeom prst="rect">
            <a:avLst/>
          </a:prstGeom>
        </p:spPr>
      </p:pic>
      <p:sp>
        <p:nvSpPr>
          <p:cNvPr id="10" name="Rectangle 2">
            <a:extLst>
              <a:ext uri="{FF2B5EF4-FFF2-40B4-BE49-F238E27FC236}">
                <a16:creationId xmlns:a16="http://schemas.microsoft.com/office/drawing/2014/main" id="{587B52C2-B1DA-4793-8C68-72ED167E7422}"/>
              </a:ext>
            </a:extLst>
          </p:cNvPr>
          <p:cNvSpPr txBox="1">
            <a:spLocks noChangeArrowheads="1"/>
          </p:cNvSpPr>
          <p:nvPr/>
        </p:nvSpPr>
        <p:spPr bwMode="auto">
          <a:xfrm>
            <a:off x="4572000" y="724880"/>
            <a:ext cx="4584814" cy="106052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defRPr/>
            </a:pPr>
            <a:r>
              <a:rPr lang="ja-JP" altLang="en-US" sz="20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証券投資に関する教育を受けた経験</a:t>
            </a:r>
          </a:p>
        </p:txBody>
      </p:sp>
      <p:sp>
        <p:nvSpPr>
          <p:cNvPr id="11" name="テキスト ボックス 10">
            <a:extLst>
              <a:ext uri="{FF2B5EF4-FFF2-40B4-BE49-F238E27FC236}">
                <a16:creationId xmlns:a16="http://schemas.microsoft.com/office/drawing/2014/main" id="{12F825FF-F313-4981-9D23-5729E6A2894D}"/>
              </a:ext>
            </a:extLst>
          </p:cNvPr>
          <p:cNvSpPr txBox="1"/>
          <p:nvPr/>
        </p:nvSpPr>
        <p:spPr>
          <a:xfrm>
            <a:off x="4486730" y="4922004"/>
            <a:ext cx="4628560" cy="523220"/>
          </a:xfrm>
          <a:prstGeom prst="rect">
            <a:avLst/>
          </a:prstGeom>
          <a:noFill/>
        </p:spPr>
        <p:txBody>
          <a:bodyPr wrap="square">
            <a:spAutoFit/>
          </a:bodyPr>
          <a:lstStyle/>
          <a:p>
            <a:r>
              <a:rPr kumimoji="1" lang="en-US" altLang="ja-JP" sz="1400" dirty="0"/>
              <a:t>【</a:t>
            </a:r>
            <a:r>
              <a:rPr kumimoji="1" lang="ja-JP" altLang="en-US" sz="1400" dirty="0"/>
              <a:t>出典</a:t>
            </a:r>
            <a:r>
              <a:rPr kumimoji="1" lang="en-US" altLang="ja-JP" sz="1400" dirty="0"/>
              <a:t>】</a:t>
            </a:r>
            <a:r>
              <a:rPr kumimoji="1" lang="ja-JP" altLang="en-US" sz="1400" dirty="0"/>
              <a:t>：</a:t>
            </a:r>
            <a:r>
              <a:rPr kumimoji="1" lang="en-US" altLang="ja-JP" sz="1400" dirty="0"/>
              <a:t>2020</a:t>
            </a:r>
            <a:r>
              <a:rPr kumimoji="1" lang="ja-JP" altLang="en-US" sz="1400" dirty="0"/>
              <a:t>年個人投資家の証券投資に関する意識調査について　日本証券業協会</a:t>
            </a:r>
          </a:p>
        </p:txBody>
      </p:sp>
      <p:sp>
        <p:nvSpPr>
          <p:cNvPr id="4" name="四角形: 角を丸くする 3">
            <a:extLst>
              <a:ext uri="{FF2B5EF4-FFF2-40B4-BE49-F238E27FC236}">
                <a16:creationId xmlns:a16="http://schemas.microsoft.com/office/drawing/2014/main" id="{D4F4AF8A-536F-4249-893D-8B3083421F37}"/>
              </a:ext>
            </a:extLst>
          </p:cNvPr>
          <p:cNvSpPr/>
          <p:nvPr/>
        </p:nvSpPr>
        <p:spPr>
          <a:xfrm>
            <a:off x="4794809" y="2752605"/>
            <a:ext cx="4198751" cy="21602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6E7F2FE7-31CB-4B35-85E0-32DD192102CC}"/>
              </a:ext>
            </a:extLst>
          </p:cNvPr>
          <p:cNvSpPr/>
          <p:nvPr/>
        </p:nvSpPr>
        <p:spPr>
          <a:xfrm>
            <a:off x="64656" y="1944561"/>
            <a:ext cx="4198751" cy="80804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Rectangle 2">
            <a:extLst>
              <a:ext uri="{FF2B5EF4-FFF2-40B4-BE49-F238E27FC236}">
                <a16:creationId xmlns:a16="http://schemas.microsoft.com/office/drawing/2014/main" id="{FB07AC7D-4E70-4493-AD10-1718C24E1F42}"/>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年齢別、投資額・教育経験</a:t>
            </a:r>
          </a:p>
        </p:txBody>
      </p:sp>
      <p:cxnSp>
        <p:nvCxnSpPr>
          <p:cNvPr id="14" name="直線コネクタ 13">
            <a:extLst>
              <a:ext uri="{FF2B5EF4-FFF2-40B4-BE49-F238E27FC236}">
                <a16:creationId xmlns:a16="http://schemas.microsoft.com/office/drawing/2014/main" id="{DE1A6629-C457-4E06-8604-88E1FE8CC61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756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A7CADE2-80ED-4F27-AE0B-DF1C59586795}"/>
              </a:ext>
            </a:extLst>
          </p:cNvPr>
          <p:cNvPicPr>
            <a:picLocks noChangeAspect="1"/>
          </p:cNvPicPr>
          <p:nvPr/>
        </p:nvPicPr>
        <p:blipFill rotWithShape="1">
          <a:blip r:embed="rId3"/>
          <a:srcRect r="1112" b="2818"/>
          <a:stretch/>
        </p:blipFill>
        <p:spPr>
          <a:xfrm>
            <a:off x="2094202" y="828911"/>
            <a:ext cx="4900487" cy="3104145"/>
          </a:xfrm>
          <a:prstGeom prst="rect">
            <a:avLst/>
          </a:prstGeom>
        </p:spPr>
      </p:pic>
      <p:sp>
        <p:nvSpPr>
          <p:cNvPr id="9" name="四角形: 角を丸くする 8">
            <a:extLst>
              <a:ext uri="{FF2B5EF4-FFF2-40B4-BE49-F238E27FC236}">
                <a16:creationId xmlns:a16="http://schemas.microsoft.com/office/drawing/2014/main" id="{771CC590-C613-46D8-907F-EE0C84E9B05F}"/>
              </a:ext>
            </a:extLst>
          </p:cNvPr>
          <p:cNvSpPr/>
          <p:nvPr/>
        </p:nvSpPr>
        <p:spPr>
          <a:xfrm>
            <a:off x="222448" y="4833343"/>
            <a:ext cx="8742040" cy="147597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4000" b="1" spc="50" dirty="0">
                <a:ln w="11430"/>
                <a:solidFill>
                  <a:schemeClr val="bg1"/>
                </a:solidFill>
                <a:effectLst>
                  <a:outerShdw blurRad="76200" dist="50800" dir="5400000" algn="tl" rotWithShape="0">
                    <a:srgbClr val="000000">
                      <a:alpha val="65000"/>
                    </a:srgbClr>
                  </a:outerShdw>
                </a:effectLst>
              </a:rPr>
              <a:t>若年層からの金融リテラシーの向上を育む「投資教育」が求められる</a:t>
            </a:r>
            <a:endParaRPr lang="en-US" altLang="ja-JP" sz="4000" b="1" spc="50" dirty="0">
              <a:ln w="11430"/>
              <a:solidFill>
                <a:schemeClr val="bg1"/>
              </a:solidFill>
              <a:effectLst>
                <a:outerShdw blurRad="76200" dist="50800" dir="5400000" algn="tl" rotWithShape="0">
                  <a:srgbClr val="000000">
                    <a:alpha val="65000"/>
                  </a:srgbClr>
                </a:outerShdw>
              </a:effectLst>
            </a:endParaRPr>
          </a:p>
        </p:txBody>
      </p:sp>
      <p:sp>
        <p:nvSpPr>
          <p:cNvPr id="10" name="テキスト ボックス 9">
            <a:extLst>
              <a:ext uri="{FF2B5EF4-FFF2-40B4-BE49-F238E27FC236}">
                <a16:creationId xmlns:a16="http://schemas.microsoft.com/office/drawing/2014/main" id="{1658DEFA-E797-4EFF-AD8C-6237F6061D25}"/>
              </a:ext>
            </a:extLst>
          </p:cNvPr>
          <p:cNvSpPr txBox="1"/>
          <p:nvPr/>
        </p:nvSpPr>
        <p:spPr>
          <a:xfrm>
            <a:off x="222448" y="3915053"/>
            <a:ext cx="9029804" cy="954107"/>
          </a:xfrm>
          <a:prstGeom prst="rect">
            <a:avLst/>
          </a:prstGeom>
          <a:noFill/>
        </p:spPr>
        <p:txBody>
          <a:bodyPr wrap="square" rtlCol="0">
            <a:spAutoFit/>
          </a:bodyPr>
          <a:lstStyle/>
          <a:p>
            <a:pPr algn="ctr"/>
            <a:r>
              <a:rPr lang="ja-JP" altLang="en-US" sz="2800" dirty="0"/>
              <a:t>正しい知識の無いまま投資をはじめて、</a:t>
            </a:r>
            <a:endParaRPr lang="en-US" altLang="ja-JP" sz="2800" dirty="0"/>
          </a:p>
          <a:p>
            <a:pPr algn="ctr"/>
            <a:r>
              <a:rPr lang="ja-JP" altLang="en-US" sz="2800" dirty="0"/>
              <a:t>特殊詐欺被害や大きな損失につながりやすい</a:t>
            </a:r>
            <a:endParaRPr lang="en-US" altLang="ja-JP" sz="2800" dirty="0"/>
          </a:p>
        </p:txBody>
      </p:sp>
      <p:sp>
        <p:nvSpPr>
          <p:cNvPr id="14" name="テキスト ボックス 6">
            <a:extLst>
              <a:ext uri="{FF2B5EF4-FFF2-40B4-BE49-F238E27FC236}">
                <a16:creationId xmlns:a16="http://schemas.microsoft.com/office/drawing/2014/main" id="{949E322B-4A18-4B08-ABE4-5B57D05D5972}"/>
              </a:ext>
            </a:extLst>
          </p:cNvPr>
          <p:cNvSpPr txBox="1"/>
          <p:nvPr/>
        </p:nvSpPr>
        <p:spPr>
          <a:xfrm>
            <a:off x="4211960" y="3800073"/>
            <a:ext cx="5256584"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r>
              <a:rPr lang="ja-JP" altLang="en-US" sz="1200" dirty="0"/>
              <a:t>出典：金融広報中央委員会「金融リテラシー調査</a:t>
            </a:r>
            <a:r>
              <a:rPr lang="en-US" altLang="ja-JP" sz="1200" dirty="0"/>
              <a:t>2019</a:t>
            </a:r>
            <a:r>
              <a:rPr lang="ja-JP" altLang="en-US" sz="1200" dirty="0"/>
              <a:t>年の結果」</a:t>
            </a:r>
            <a:endParaRPr kumimoji="1" lang="ja-JP" altLang="en-US" sz="1200" dirty="0"/>
          </a:p>
        </p:txBody>
      </p:sp>
      <p:sp>
        <p:nvSpPr>
          <p:cNvPr id="12" name="Rectangle 2">
            <a:extLst>
              <a:ext uri="{FF2B5EF4-FFF2-40B4-BE49-F238E27FC236}">
                <a16:creationId xmlns:a16="http://schemas.microsoft.com/office/drawing/2014/main" id="{A95485F8-2C96-4074-B5AE-E58442F0EFED}"/>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情報収集方法</a:t>
            </a:r>
          </a:p>
        </p:txBody>
      </p:sp>
      <p:cxnSp>
        <p:nvCxnSpPr>
          <p:cNvPr id="15" name="直線コネクタ 14">
            <a:extLst>
              <a:ext uri="{FF2B5EF4-FFF2-40B4-BE49-F238E27FC236}">
                <a16:creationId xmlns:a16="http://schemas.microsoft.com/office/drawing/2014/main" id="{93837280-C0A2-4DB7-B902-924470091D3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50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182520</TotalTime>
  <Words>997</Words>
  <Application>Microsoft Office PowerPoint</Application>
  <PresentationFormat>画面に合わせる (4:3)</PresentationFormat>
  <Paragraphs>154</Paragraphs>
  <Slides>15</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15</vt:i4>
      </vt:variant>
    </vt:vector>
  </HeadingPairs>
  <TitlesOfParts>
    <vt:vector size="24" baseType="lpstr">
      <vt:lpstr>HGSｺﾞｼｯｸE</vt:lpstr>
      <vt:lpstr>HG丸ｺﾞｼｯｸM-PRO</vt:lpstr>
      <vt:lpstr>メイリオ</vt:lpstr>
      <vt:lpstr>游ゴシック</vt:lpstr>
      <vt:lpstr>游ゴシック Light</vt:lpstr>
      <vt:lpstr>Arial</vt:lpstr>
      <vt:lpstr>Trebuchet MS</vt:lpstr>
      <vt:lpstr>Office ​​テーマ</vt:lpstr>
      <vt:lpstr>Office テーマ</vt:lpstr>
      <vt:lpstr>PowerPoint プレゼンテーション</vt:lpstr>
      <vt:lpstr>PowerPoint プレゼンテーション</vt:lpstr>
      <vt:lpstr>PowerPoint プレゼンテーション</vt:lpstr>
      <vt:lpstr>日本人の1世帯当たり種類別金融商品保有額</vt:lpstr>
      <vt:lpstr>日本の現状</vt:lpstr>
      <vt:lpstr>日米の家計所得の推移</vt:lpstr>
      <vt:lpstr>PowerPoint プレゼンテーション</vt:lpstr>
      <vt:lpstr>コロナ禍における投資額の増減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tosaka yoshino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tosaka yoshino</dc:creator>
  <cp:lastModifiedBy>info@toushishindan.com</cp:lastModifiedBy>
  <cp:revision>767</cp:revision>
  <cp:lastPrinted>2021-08-20T03:24:58Z</cp:lastPrinted>
  <dcterms:created xsi:type="dcterms:W3CDTF">2005-10-20T08:00:46Z</dcterms:created>
  <dcterms:modified xsi:type="dcterms:W3CDTF">2022-09-30T06:15:28Z</dcterms:modified>
</cp:coreProperties>
</file>