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 id="2147483716" r:id="rId2"/>
  </p:sldMasterIdLst>
  <p:notesMasterIdLst>
    <p:notesMasterId r:id="rId20"/>
  </p:notesMasterIdLst>
  <p:handoutMasterIdLst>
    <p:handoutMasterId r:id="rId21"/>
  </p:handoutMasterIdLst>
  <p:sldIdLst>
    <p:sldId id="256" r:id="rId3"/>
    <p:sldId id="400" r:id="rId4"/>
    <p:sldId id="923" r:id="rId5"/>
    <p:sldId id="771" r:id="rId6"/>
    <p:sldId id="921" r:id="rId7"/>
    <p:sldId id="926" r:id="rId8"/>
    <p:sldId id="710" r:id="rId9"/>
    <p:sldId id="898" r:id="rId10"/>
    <p:sldId id="787" r:id="rId11"/>
    <p:sldId id="664" r:id="rId12"/>
    <p:sldId id="791" r:id="rId13"/>
    <p:sldId id="922" r:id="rId14"/>
    <p:sldId id="924" r:id="rId15"/>
    <p:sldId id="925" r:id="rId16"/>
    <p:sldId id="899" r:id="rId17"/>
    <p:sldId id="697" r:id="rId18"/>
    <p:sldId id="765" r:id="rId19"/>
  </p:sldIdLst>
  <p:sldSz cx="9144000" cy="6858000" type="screen4x3"/>
  <p:notesSz cx="6797675" cy="9926638"/>
  <p:defaultTex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069">
          <p15:clr>
            <a:srgbClr val="A4A3A4"/>
          </p15:clr>
        </p15:guide>
        <p15:guide id="2"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88776" autoAdjust="0"/>
  </p:normalViewPr>
  <p:slideViewPr>
    <p:cSldViewPr>
      <p:cViewPr varScale="1">
        <p:scale>
          <a:sx n="63" d="100"/>
          <a:sy n="63" d="100"/>
        </p:scale>
        <p:origin x="1332" y="48"/>
      </p:cViewPr>
      <p:guideLst>
        <p:guide orient="horz" pos="2069"/>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ing\OneDrive\&#12489;&#12461;&#12517;&#12513;&#12531;&#12488;\R3&#31278;&#39006;&#21029;&#37329;&#34701;&#21830;&#21697;&#20445;&#26377;&#3898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r>
              <a:rPr lang="en-US" altLang="ja-JP" sz="2000" dirty="0"/>
              <a:t>1</a:t>
            </a:r>
            <a:r>
              <a:rPr lang="ja-JP" altLang="en-US" sz="2000" dirty="0"/>
              <a:t>世帯当たり金融商品保有額</a:t>
            </a:r>
            <a:r>
              <a:rPr lang="en-US" altLang="ja-JP" sz="2000" dirty="0"/>
              <a:t>1,563</a:t>
            </a:r>
            <a:r>
              <a:rPr lang="ja-JP" altLang="en-US" sz="2000" dirty="0"/>
              <a:t>万円（令和３年）</a:t>
            </a:r>
            <a:endParaRPr lang="ja-JP" sz="2000" dirty="0"/>
          </a:p>
        </c:rich>
      </c:tx>
      <c:layout>
        <c:manualLayout>
          <c:xMode val="edge"/>
          <c:yMode val="edge"/>
          <c:x val="0.18886850215876394"/>
          <c:y val="3.1639527724500446E-2"/>
        </c:manualLayout>
      </c:layout>
      <c:overlay val="0"/>
      <c:spPr>
        <a:noFill/>
        <a:ln>
          <a:noFill/>
        </a:ln>
        <a:effectLst/>
      </c:spPr>
      <c:txPr>
        <a:bodyPr rot="0" spcFirstLastPara="1" vertOverflow="ellipsis" vert="horz" wrap="square" anchor="ctr" anchorCtr="1"/>
        <a:lstStyle/>
        <a:p>
          <a:pPr>
            <a:defRPr sz="2000" b="1" i="0" u="none" strike="noStrike" kern="1200" cap="all" baseline="0">
              <a:solidFill>
                <a:schemeClr val="tx1">
                  <a:lumMod val="65000"/>
                  <a:lumOff val="35000"/>
                </a:schemeClr>
              </a:solidFill>
              <a:latin typeface="+mn-lt"/>
              <a:ea typeface="+mn-ea"/>
              <a:cs typeface="+mn-cs"/>
            </a:defRPr>
          </a:pPr>
          <a:endParaRPr lang="ja-JP"/>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099481467255616"/>
          <c:y val="0.26650526739167429"/>
          <c:w val="0.77271051644860189"/>
          <c:h val="0.618003937007874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964-4160-A85F-96667FEB5E2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964-4160-A85F-96667FEB5E2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964-4160-A85F-96667FEB5E2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964-4160-A85F-96667FEB5E2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964-4160-A85F-96667FEB5E2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964-4160-A85F-96667FEB5E2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964-4160-A85F-96667FEB5E2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6964-4160-A85F-96667FEB5E2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6964-4160-A85F-96667FEB5E2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6964-4160-A85F-96667FEB5E29}"/>
              </c:ext>
            </c:extLst>
          </c:dPt>
          <c:dLbls>
            <c:dLbl>
              <c:idx val="0"/>
              <c:layout>
                <c:manualLayout>
                  <c:x val="1.1215053660314386E-2"/>
                  <c:y val="-1.0900275396609998E-2"/>
                </c:manualLayout>
              </c:layout>
              <c:tx>
                <c:rich>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fld id="{B2B0DF00-0D99-42B9-9184-7B3D6EA62318}" type="CATEGORYNAME">
                      <a:rPr lang="ja-JP" altLang="en-US" sz="1800">
                        <a:solidFill>
                          <a:srgbClr val="FF0000"/>
                        </a:solidFill>
                      </a:rPr>
                      <a:pPr algn="ctr">
                        <a:defRPr sz="1400"/>
                      </a:pPr>
                      <a:t>[分類名]</a:t>
                    </a:fld>
                    <a:r>
                      <a:rPr lang="ja-JP" altLang="en-US" sz="1800" dirty="0">
                        <a:solidFill>
                          <a:srgbClr val="FF0000"/>
                        </a:solidFill>
                      </a:rPr>
                      <a:t> </a:t>
                    </a:r>
                    <a:fld id="{2333E321-948F-436B-9A62-811256718B23}" type="PERCENTAGE">
                      <a:rPr lang="en-US" altLang="ja-JP" sz="1800" baseline="0">
                        <a:solidFill>
                          <a:srgbClr val="FF0000"/>
                        </a:solidFill>
                      </a:rPr>
                      <a:pPr algn="ctr">
                        <a:defRPr sz="1400"/>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0">
                  <a:spAutoFit/>
                </a:bodyPr>
                <a:lstStyle/>
                <a:p>
                  <a:pPr algn="ct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64-4160-A85F-96667FEB5E29}"/>
                </c:ext>
              </c:extLst>
            </c:dLbl>
            <c:dLbl>
              <c:idx val="1"/>
              <c:layout>
                <c:manualLayout>
                  <c:x val="0.26923977338198579"/>
                  <c:y val="2.9258078987670747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686405B7-32B5-4487-B170-E843AF9DCD87}" type="CATEGORYNAME">
                      <a:rPr lang="ja-JP" altLang="en-US" sz="1800">
                        <a:solidFill>
                          <a:srgbClr val="FF0000"/>
                        </a:solidFill>
                      </a:rPr>
                      <a:pPr>
                        <a:defRPr sz="1400">
                          <a:solidFill>
                            <a:schemeClr val="accent1"/>
                          </a:solidFill>
                        </a:defRPr>
                      </a:pPr>
                      <a:t>[分類名]</a:t>
                    </a:fld>
                    <a:r>
                      <a:rPr lang="ja-JP" altLang="en-US" sz="1800" dirty="0">
                        <a:solidFill>
                          <a:srgbClr val="FF0000"/>
                        </a:solidFill>
                      </a:rPr>
                      <a:t> </a:t>
                    </a:r>
                    <a:fld id="{43FD1E78-B328-4683-ACCF-E4EA908CE732}" type="PERCENTAGE">
                      <a:rPr lang="en-US" altLang="ja-JP" sz="1800" baseline="0">
                        <a:solidFill>
                          <a:srgbClr val="FF0000"/>
                        </a:solidFill>
                      </a:rPr>
                      <a:pPr>
                        <a:defRPr sz="1400">
                          <a:solidFill>
                            <a:schemeClr val="accent1"/>
                          </a:solidFill>
                        </a:defRPr>
                      </a:pPr>
                      <a:t>[パーセンテージ]</a:t>
                    </a:fld>
                    <a:endParaRPr lang="ja-JP" altLang="en-US" sz="180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560494454322243"/>
                      <c:h val="6.4076811827093044E-2"/>
                    </c:manualLayout>
                  </c15:layout>
                  <c15:dlblFieldTable/>
                  <c15:showDataLabelsRange val="0"/>
                </c:ext>
                <c:ext xmlns:c16="http://schemas.microsoft.com/office/drawing/2014/chart" uri="{C3380CC4-5D6E-409C-BE32-E72D297353CC}">
                  <c16:uniqueId val="{00000003-6964-4160-A85F-96667FEB5E29}"/>
                </c:ext>
              </c:extLst>
            </c:dLbl>
            <c:dLbl>
              <c:idx val="2"/>
              <c:layout>
                <c:manualLayout>
                  <c:x val="-3.4805890227576977E-2"/>
                  <c:y val="3.4632034632034556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0E5C92A0-5FBB-4037-B346-8E076CDE015E}" type="CATEGORYNAME">
                      <a:rPr lang="ja-JP" altLang="en-US" sz="1800">
                        <a:solidFill>
                          <a:srgbClr val="FF0000"/>
                        </a:solidFill>
                      </a:rPr>
                      <a:pPr>
                        <a:defRPr sz="1400">
                          <a:solidFill>
                            <a:schemeClr val="accent1"/>
                          </a:solidFill>
                        </a:defRPr>
                      </a:pPr>
                      <a:t>[分類名]</a:t>
                    </a:fld>
                    <a:r>
                      <a:rPr lang="ja-JP" altLang="en-US" sz="1800" baseline="0" dirty="0">
                        <a:solidFill>
                          <a:srgbClr val="FF0000"/>
                        </a:solidFill>
                      </a:rPr>
                      <a:t>
</a:t>
                    </a:r>
                    <a:fld id="{B3EFF6A7-1B56-45D2-9B04-47DDE3F2D520}" type="PERCENTAGE">
                      <a:rPr lang="en-US" altLang="ja-JP" sz="1800" baseline="0">
                        <a:solidFill>
                          <a:srgbClr val="FF0000"/>
                        </a:solidFill>
                      </a:rPr>
                      <a:pPr>
                        <a:defRPr sz="1400">
                          <a:solidFill>
                            <a:schemeClr val="accent1"/>
                          </a:solidFill>
                        </a:defRPr>
                      </a:pPr>
                      <a:t>[パーセンテージ]</a:t>
                    </a:fld>
                    <a:endParaRPr lang="ja-JP" altLang="en-US" sz="1800" baseline="0" dirty="0">
                      <a:solidFill>
                        <a:srgbClr val="FF0000"/>
                      </a:solidFill>
                    </a:endParaRP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964-4160-A85F-96667FEB5E29}"/>
                </c:ext>
              </c:extLst>
            </c:dLbl>
            <c:dLbl>
              <c:idx val="3"/>
              <c:layout>
                <c:manualLayout>
                  <c:x val="-4.0160642570281124E-2"/>
                  <c:y val="6.493506493506492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BE26AEAE-CF3F-42ED-9E79-6E7A5126D24F}" type="CATEGORYNAME">
                      <a:rPr lang="ja-JP" altLang="en-US" sz="1400"/>
                      <a:pPr>
                        <a:defRPr sz="1400">
                          <a:solidFill>
                            <a:schemeClr val="accent1"/>
                          </a:solidFill>
                        </a:defRPr>
                      </a:pPr>
                      <a:t>[分類名]</a:t>
                    </a:fld>
                    <a:r>
                      <a:rPr lang="ja-JP" altLang="en-US" sz="1400"/>
                      <a:t> </a:t>
                    </a:r>
                    <a:fld id="{CD37DA8A-A070-44F4-A894-EAA5E4C6C53C}"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964-4160-A85F-96667FEB5E29}"/>
                </c:ext>
              </c:extLst>
            </c:dLbl>
            <c:dLbl>
              <c:idx val="4"/>
              <c:layout>
                <c:manualLayout>
                  <c:x val="-6.5727794987867696E-2"/>
                  <c:y val="6.65769365036266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F7DD0A4B-A127-42D6-AB53-A98843316DCA}" type="CATEGORYNAME">
                      <a:rPr lang="zh-TW" altLang="en-US" sz="1400"/>
                      <a:pPr>
                        <a:defRPr sz="1400">
                          <a:solidFill>
                            <a:schemeClr val="accent1"/>
                          </a:solidFill>
                        </a:defRPr>
                      </a:pPr>
                      <a:t>[分類名]</a:t>
                    </a:fld>
                    <a:r>
                      <a:rPr lang="zh-TW" altLang="en-US" sz="1400"/>
                      <a:t> </a:t>
                    </a:r>
                    <a:fld id="{C013CE55-914B-43B0-936E-5CB99BD820A0}" type="PERCENTAGE">
                      <a:rPr lang="en-US" altLang="zh-TW" sz="1400" baseline="0"/>
                      <a:pPr>
                        <a:defRPr sz="1400">
                          <a:solidFill>
                            <a:schemeClr val="accent1"/>
                          </a:solidFill>
                        </a:defRPr>
                      </a:pPr>
                      <a:t>[パーセンテージ]</a:t>
                    </a:fld>
                    <a:endParaRPr lang="zh-TW"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964-4160-A85F-96667FEB5E29}"/>
                </c:ext>
              </c:extLst>
            </c:dLbl>
            <c:dLbl>
              <c:idx val="5"/>
              <c:layout>
                <c:manualLayout>
                  <c:x val="-0.11723172240497955"/>
                  <c:y val="3.6768550482913775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29EB5385-5F58-46B1-B074-A5B181D5C2B3}" type="CATEGORYNAME">
                      <a:rPr lang="ja-JP" altLang="en-US" sz="1400"/>
                      <a:pPr>
                        <a:defRPr sz="1400">
                          <a:solidFill>
                            <a:schemeClr val="accent1"/>
                          </a:solidFill>
                        </a:defRPr>
                      </a:pPr>
                      <a:t>[分類名]</a:t>
                    </a:fld>
                    <a:r>
                      <a:rPr lang="ja-JP" altLang="en-US" sz="1400"/>
                      <a:t> </a:t>
                    </a:r>
                    <a:fld id="{B4E4A432-F4B4-4521-9213-9A29B683F35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964-4160-A85F-96667FEB5E29}"/>
                </c:ext>
              </c:extLst>
            </c:dLbl>
            <c:dLbl>
              <c:idx val="6"/>
              <c:layout>
                <c:manualLayout>
                  <c:x val="2.7744156828143135E-3"/>
                  <c:y val="1.9312090299057446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CCC4661-DADF-45CB-8E35-1347B8D73CE2}" type="CATEGORYNAME">
                      <a:rPr lang="ja-JP" altLang="en-US" sz="1400"/>
                      <a:pPr>
                        <a:defRPr sz="1400">
                          <a:solidFill>
                            <a:schemeClr val="accent1"/>
                          </a:solidFill>
                        </a:defRPr>
                      </a:pPr>
                      <a:t>[分類名]</a:t>
                    </a:fld>
                    <a:fld id="{97966DC5-4513-47FA-8C7B-AD5C35B72311}" type="PERCENTAGE">
                      <a:rPr lang="en-US" altLang="ja-JP" sz="1400" baseline="0"/>
                      <a:pPr>
                        <a:defRPr sz="1400">
                          <a:solidFill>
                            <a:schemeClr val="accent1"/>
                          </a:solidFill>
                        </a:defRPr>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7204301075268819"/>
                      <c:h val="0.10065306122448979"/>
                    </c:manualLayout>
                  </c15:layout>
                  <c15:dlblFieldTable/>
                  <c15:showDataLabelsRange val="0"/>
                </c:ext>
                <c:ext xmlns:c16="http://schemas.microsoft.com/office/drawing/2014/chart" uri="{C3380CC4-5D6E-409C-BE32-E72D297353CC}">
                  <c16:uniqueId val="{0000000D-6964-4160-A85F-96667FEB5E29}"/>
                </c:ext>
              </c:extLst>
            </c:dLbl>
            <c:dLbl>
              <c:idx val="7"/>
              <c:layout>
                <c:manualLayout>
                  <c:x val="-3.7827872322411311E-2"/>
                  <c:y val="-5.3526916278322352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A9640497-D3D3-4CF2-9FF8-3DD59AEB273C}" type="CATEGORYNAME">
                      <a:rPr lang="ja-JP" altLang="en-US" sz="1400"/>
                      <a:pPr>
                        <a:defRPr sz="1400">
                          <a:solidFill>
                            <a:schemeClr val="accent1"/>
                          </a:solidFill>
                        </a:defRPr>
                      </a:pPr>
                      <a:t>[分類名]</a:t>
                    </a:fld>
                    <a:r>
                      <a:rPr lang="ja-JP" altLang="en-US" sz="1400"/>
                      <a:t> </a:t>
                    </a:r>
                    <a:fld id="{11128DF1-50DD-4F7E-8812-2979B26A1017}"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23118279569892472"/>
                      <c:h val="0.10881632653061224"/>
                    </c:manualLayout>
                  </c15:layout>
                  <c15:dlblFieldTable/>
                  <c15:showDataLabelsRange val="0"/>
                </c:ext>
                <c:ext xmlns:c16="http://schemas.microsoft.com/office/drawing/2014/chart" uri="{C3380CC4-5D6E-409C-BE32-E72D297353CC}">
                  <c16:uniqueId val="{0000000F-6964-4160-A85F-96667FEB5E29}"/>
                </c:ext>
              </c:extLst>
            </c:dLbl>
            <c:dLbl>
              <c:idx val="8"/>
              <c:layout>
                <c:manualLayout>
                  <c:x val="6.9611780455153857E-2"/>
                  <c:y val="-7.35930735930735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8387813-7EA9-4655-A42F-02FA92691648}" type="CATEGORYNAME">
                      <a:rPr lang="ja-JP" altLang="en-US" sz="1400"/>
                      <a:pPr>
                        <a:defRPr sz="1400">
                          <a:solidFill>
                            <a:schemeClr val="accent1"/>
                          </a:solidFill>
                        </a:defRPr>
                      </a:pPr>
                      <a:t>[分類名]</a:t>
                    </a:fld>
                    <a:r>
                      <a:rPr lang="ja-JP" altLang="en-US" sz="1400"/>
                      <a:t> </a:t>
                    </a:r>
                    <a:fld id="{929DDDBB-5A4A-408D-B9A4-F6AD2AA25214}"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6964-4160-A85F-96667FEB5E29}"/>
                </c:ext>
              </c:extLst>
            </c:dLbl>
            <c:dLbl>
              <c:idx val="9"/>
              <c:layout>
                <c:manualLayout>
                  <c:x val="0.23244363029529957"/>
                  <c:y val="-2.0450913463403282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4BAB214D-2D2F-4583-9CFE-83FA17108F4F}" type="CATEGORYNAME">
                      <a:rPr lang="ja-JP" altLang="en-US" sz="1400"/>
                      <a:pPr>
                        <a:defRPr sz="1400">
                          <a:solidFill>
                            <a:schemeClr val="accent1"/>
                          </a:solidFill>
                        </a:defRPr>
                      </a:pPr>
                      <a:t>[分類名]</a:t>
                    </a:fld>
                    <a:r>
                      <a:rPr lang="ja-JP" altLang="en-US" sz="1400"/>
                      <a:t> </a:t>
                    </a:r>
                    <a:fld id="{80AD4E06-376C-4056-9811-672AEE501E52}" type="PERCENTAGE">
                      <a:rPr lang="en-US" altLang="ja-JP" sz="1400" baseline="0"/>
                      <a:pPr>
                        <a:defRPr sz="1400">
                          <a:solidFill>
                            <a:schemeClr val="accent1"/>
                          </a:solidFill>
                        </a:defRPr>
                      </a:pPr>
                      <a:t>[パーセンテージ]</a:t>
                    </a:fld>
                    <a:endParaRPr lang="ja-JP" altLang="en-US" sz="1400"/>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bestFit"/>
              <c:showLegendKey val="0"/>
              <c:showVal val="0"/>
              <c:showCatName val="1"/>
              <c:showSerName val="0"/>
              <c:showPercent val="1"/>
              <c:showBubbleSize val="0"/>
              <c:extLst>
                <c:ext xmlns:c15="http://schemas.microsoft.com/office/drawing/2012/chart" uri="{CE6537A1-D6FC-4f65-9D91-7224C49458BB}">
                  <c15:layout>
                    <c:manualLayout>
                      <c:w val="0.1849009398018796"/>
                      <c:h val="8.039273662220793E-2"/>
                    </c:manualLayout>
                  </c15:layout>
                  <c15:dlblFieldTable/>
                  <c15:showDataLabelsRange val="0"/>
                </c:ext>
                <c:ext xmlns:c16="http://schemas.microsoft.com/office/drawing/2014/chart" uri="{C3380CC4-5D6E-409C-BE32-E72D297353CC}">
                  <c16:uniqueId val="{00000013-6964-4160-A85F-96667FEB5E29}"/>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データ!$B$2:$B$11</c:f>
              <c:numCache>
                <c:formatCode>General</c:formatCode>
                <c:ptCount val="10"/>
                <c:pt idx="0">
                  <c:v>670</c:v>
                </c:pt>
                <c:pt idx="1">
                  <c:v>296</c:v>
                </c:pt>
                <c:pt idx="2">
                  <c:v>193</c:v>
                </c:pt>
                <c:pt idx="3">
                  <c:v>140</c:v>
                </c:pt>
                <c:pt idx="4">
                  <c:v>84</c:v>
                </c:pt>
                <c:pt idx="5">
                  <c:v>70</c:v>
                </c:pt>
                <c:pt idx="6">
                  <c:v>32</c:v>
                </c:pt>
                <c:pt idx="7">
                  <c:v>32</c:v>
                </c:pt>
                <c:pt idx="8">
                  <c:v>29</c:v>
                </c:pt>
                <c:pt idx="9">
                  <c:v>16</c:v>
                </c:pt>
              </c:numCache>
            </c:numRef>
          </c:val>
          <c:extLst>
            <c:ext xmlns:c16="http://schemas.microsoft.com/office/drawing/2014/chart" uri="{C3380CC4-5D6E-409C-BE32-E72D297353CC}">
              <c16:uniqueId val="{00000014-6964-4160-A85F-96667FEB5E29}"/>
            </c:ext>
          </c:extLst>
        </c:ser>
        <c:ser>
          <c:idx val="1"/>
          <c:order val="1"/>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6-6964-4160-A85F-96667FEB5E29}"/>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8-6964-4160-A85F-96667FEB5E29}"/>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A-6964-4160-A85F-96667FEB5E29}"/>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C-6964-4160-A85F-96667FEB5E29}"/>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E-6964-4160-A85F-96667FEB5E29}"/>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0-6964-4160-A85F-96667FEB5E29}"/>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2-6964-4160-A85F-96667FEB5E29}"/>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4-6964-4160-A85F-96667FEB5E29}"/>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6-6964-4160-A85F-96667FEB5E29}"/>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8-6964-4160-A85F-96667FEB5E29}"/>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6-6964-4160-A85F-96667FEB5E29}"/>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8-6964-4160-A85F-96667FEB5E29}"/>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A-6964-4160-A85F-96667FEB5E29}"/>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C-6964-4160-A85F-96667FEB5E29}"/>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1E-6964-4160-A85F-96667FEB5E29}"/>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0-6964-4160-A85F-96667FEB5E29}"/>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2-6964-4160-A85F-96667FEB5E29}"/>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4-6964-4160-A85F-96667FEB5E29}"/>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6-6964-4160-A85F-96667FEB5E29}"/>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ja-JP"/>
                </a:p>
              </c:txPr>
              <c:dLblPos val="outEnd"/>
              <c:showLegendKey val="0"/>
              <c:showVal val="0"/>
              <c:showCatName val="1"/>
              <c:showSerName val="0"/>
              <c:showPercent val="1"/>
              <c:showBubbleSize val="0"/>
              <c:extLst>
                <c:ext xmlns:c16="http://schemas.microsoft.com/office/drawing/2014/chart" uri="{C3380CC4-5D6E-409C-BE32-E72D297353CC}">
                  <c16:uniqueId val="{00000028-6964-4160-A85F-96667FEB5E2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データ!$A$2:$A$11</c:f>
              <c:strCache>
                <c:ptCount val="10"/>
                <c:pt idx="0">
                  <c:v>預貯金</c:v>
                </c:pt>
                <c:pt idx="1">
                  <c:v>株式</c:v>
                </c:pt>
                <c:pt idx="2">
                  <c:v>生命保険</c:v>
                </c:pt>
                <c:pt idx="3">
                  <c:v>投資信託</c:v>
                </c:pt>
                <c:pt idx="4">
                  <c:v>個人年金保険</c:v>
                </c:pt>
                <c:pt idx="5">
                  <c:v>債券</c:v>
                </c:pt>
                <c:pt idx="6">
                  <c:v>損害保険</c:v>
                </c:pt>
                <c:pt idx="7">
                  <c:v>その他金融商品</c:v>
                </c:pt>
                <c:pt idx="8">
                  <c:v>財形貯蓄</c:v>
                </c:pt>
                <c:pt idx="9">
                  <c:v>金銭信託</c:v>
                </c:pt>
              </c:strCache>
            </c:strRef>
          </c:cat>
          <c:val>
            <c:numRef>
              <c:f>データ!$C$2:$C$11</c:f>
              <c:numCache>
                <c:formatCode>0.0%</c:formatCode>
                <c:ptCount val="10"/>
                <c:pt idx="0">
                  <c:v>0.42866282789507359</c:v>
                </c:pt>
                <c:pt idx="1">
                  <c:v>0.18937939859245043</c:v>
                </c:pt>
                <c:pt idx="2">
                  <c:v>0.12348048624440179</c:v>
                </c:pt>
                <c:pt idx="3">
                  <c:v>8.9571337172104928E-2</c:v>
                </c:pt>
                <c:pt idx="4">
                  <c:v>5.3742802303262956E-2</c:v>
                </c:pt>
                <c:pt idx="5">
                  <c:v>4.4785668586052464E-2</c:v>
                </c:pt>
                <c:pt idx="6">
                  <c:v>2.0473448496481125E-2</c:v>
                </c:pt>
                <c:pt idx="7">
                  <c:v>2.0473448496481125E-2</c:v>
                </c:pt>
                <c:pt idx="8">
                  <c:v>1.8554062699936022E-2</c:v>
                </c:pt>
                <c:pt idx="9">
                  <c:v>1.0236724248240563E-2</c:v>
                </c:pt>
              </c:numCache>
            </c:numRef>
          </c:val>
          <c:extLst>
            <c:ext xmlns:c16="http://schemas.microsoft.com/office/drawing/2014/chart" uri="{C3380CC4-5D6E-409C-BE32-E72D297353CC}">
              <c16:uniqueId val="{00000029-6964-4160-A85F-96667FEB5E29}"/>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181172908208959E-2"/>
          <c:y val="3.8004753178579355E-2"/>
          <c:w val="0.67363648021634326"/>
          <c:h val="0.92399049364284125"/>
        </c:manualLayout>
      </c:layout>
      <c:barChart>
        <c:barDir val="bar"/>
        <c:grouping val="percentStacked"/>
        <c:varyColors val="0"/>
        <c:ser>
          <c:idx val="0"/>
          <c:order val="0"/>
          <c:tx>
            <c:strRef>
              <c:f>Sheet1!$B$1</c:f>
              <c:strCache>
                <c:ptCount val="1"/>
                <c:pt idx="0">
                  <c:v>現金・預金</c:v>
                </c:pt>
              </c:strCache>
            </c:strRef>
          </c:tx>
          <c:spPr>
            <a:solidFill>
              <a:schemeClr val="accent1"/>
            </a:solidFill>
            <a:ln>
              <a:noFill/>
            </a:ln>
            <a:effectLst/>
          </c:spPr>
          <c:invertIfNegative val="0"/>
          <c:dLbls>
            <c:dLbl>
              <c:idx val="0"/>
              <c:tx>
                <c:rich>
                  <a:bodyPr/>
                  <a:lstStyle/>
                  <a:p>
                    <a:fld id="{97F0288D-B040-4D49-8038-3D5CC28E471F}"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0D7-4915-95C2-FB2BE6289FB5}"/>
                </c:ext>
              </c:extLst>
            </c:dLbl>
            <c:dLbl>
              <c:idx val="1"/>
              <c:tx>
                <c:rich>
                  <a:bodyPr/>
                  <a:lstStyle/>
                  <a:p>
                    <a:fld id="{80E2BE1A-800C-403C-9C53-25B1AE060C29}"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0D7-4915-95C2-FB2BE6289FB5}"/>
                </c:ext>
              </c:extLst>
            </c:dLbl>
            <c:dLbl>
              <c:idx val="2"/>
              <c:tx>
                <c:rich>
                  <a:bodyPr/>
                  <a:lstStyle/>
                  <a:p>
                    <a:fld id="{BF1399B4-1AC4-4B04-A940-B6B6B167BC0D}" type="VALUE">
                      <a:rPr lang="en-US" altLang="ja-JP" b="1"/>
                      <a:pPr/>
                      <a:t>[値]</a:t>
                    </a:fld>
                    <a:endParaRPr lang="ja-JP" alt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F0D7-4915-95C2-FB2BE6289FB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Sheet1!$B$2:$B$4</c:f>
              <c:numCache>
                <c:formatCode>General</c:formatCode>
                <c:ptCount val="3"/>
                <c:pt idx="0">
                  <c:v>34.5</c:v>
                </c:pt>
                <c:pt idx="1">
                  <c:v>13.7</c:v>
                </c:pt>
                <c:pt idx="2">
                  <c:v>54.3</c:v>
                </c:pt>
              </c:numCache>
            </c:numRef>
          </c:val>
          <c:extLst>
            <c:ext xmlns:c16="http://schemas.microsoft.com/office/drawing/2014/chart" uri="{C3380CC4-5D6E-409C-BE32-E72D297353CC}">
              <c16:uniqueId val="{00000000-F0D7-4915-95C2-FB2BE6289FB5}"/>
            </c:ext>
          </c:extLst>
        </c:ser>
        <c:ser>
          <c:idx val="1"/>
          <c:order val="1"/>
          <c:tx>
            <c:strRef>
              <c:f>Sheet1!$C$1</c:f>
              <c:strCache>
                <c:ptCount val="1"/>
                <c:pt idx="0">
                  <c:v>債券</c:v>
                </c:pt>
              </c:strCache>
            </c:strRef>
          </c:tx>
          <c:spPr>
            <a:solidFill>
              <a:schemeClr val="accent2"/>
            </a:solidFill>
            <a:ln>
              <a:noFill/>
            </a:ln>
            <a:effectLst/>
          </c:spPr>
          <c:invertIfNegative val="0"/>
          <c:cat>
            <c:strRef>
              <c:f>Sheet1!$A$2:$A$4</c:f>
              <c:strCache>
                <c:ptCount val="3"/>
                <c:pt idx="0">
                  <c:v>ユーロ</c:v>
                </c:pt>
                <c:pt idx="1">
                  <c:v>米国</c:v>
                </c:pt>
                <c:pt idx="2">
                  <c:v>日本</c:v>
                </c:pt>
              </c:strCache>
            </c:strRef>
          </c:cat>
          <c:val>
            <c:numRef>
              <c:f>Sheet1!$C$2:$C$4</c:f>
              <c:numCache>
                <c:formatCode>General</c:formatCode>
                <c:ptCount val="3"/>
                <c:pt idx="0">
                  <c:v>1.6</c:v>
                </c:pt>
                <c:pt idx="1">
                  <c:v>2.6</c:v>
                </c:pt>
                <c:pt idx="2">
                  <c:v>1.3</c:v>
                </c:pt>
              </c:numCache>
            </c:numRef>
          </c:val>
          <c:extLst>
            <c:ext xmlns:c16="http://schemas.microsoft.com/office/drawing/2014/chart" uri="{C3380CC4-5D6E-409C-BE32-E72D297353CC}">
              <c16:uniqueId val="{00000001-F0D7-4915-95C2-FB2BE6289FB5}"/>
            </c:ext>
          </c:extLst>
        </c:ser>
        <c:ser>
          <c:idx val="2"/>
          <c:order val="2"/>
          <c:tx>
            <c:strRef>
              <c:f>Sheet1!$D$1</c:f>
              <c:strCache>
                <c:ptCount val="1"/>
                <c:pt idx="0">
                  <c:v>投資信託</c:v>
                </c:pt>
              </c:strCache>
            </c:strRef>
          </c:tx>
          <c:spPr>
            <a:solidFill>
              <a:schemeClr val="accent3"/>
            </a:solidFill>
            <a:ln>
              <a:noFill/>
            </a:ln>
            <a:effectLst/>
          </c:spPr>
          <c:invertIfNegative val="0"/>
          <c:cat>
            <c:strRef>
              <c:f>Sheet1!$A$2:$A$4</c:f>
              <c:strCache>
                <c:ptCount val="3"/>
                <c:pt idx="0">
                  <c:v>ユーロ</c:v>
                </c:pt>
                <c:pt idx="1">
                  <c:v>米国</c:v>
                </c:pt>
                <c:pt idx="2">
                  <c:v>日本</c:v>
                </c:pt>
              </c:strCache>
            </c:strRef>
          </c:cat>
          <c:val>
            <c:numRef>
              <c:f>Sheet1!$D$2:$D$4</c:f>
              <c:numCache>
                <c:formatCode>General</c:formatCode>
                <c:ptCount val="3"/>
                <c:pt idx="0">
                  <c:v>10.4</c:v>
                </c:pt>
                <c:pt idx="1">
                  <c:v>12.6</c:v>
                </c:pt>
                <c:pt idx="2">
                  <c:v>4.5</c:v>
                </c:pt>
              </c:numCache>
            </c:numRef>
          </c:val>
          <c:extLst>
            <c:ext xmlns:c16="http://schemas.microsoft.com/office/drawing/2014/chart" uri="{C3380CC4-5D6E-409C-BE32-E72D297353CC}">
              <c16:uniqueId val="{00000002-F0D7-4915-95C2-FB2BE6289FB5}"/>
            </c:ext>
          </c:extLst>
        </c:ser>
        <c:ser>
          <c:idx val="3"/>
          <c:order val="3"/>
          <c:tx>
            <c:strRef>
              <c:f>Sheet1!$E$1</c:f>
              <c:strCache>
                <c:ptCount val="1"/>
                <c:pt idx="0">
                  <c:v>株式等</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Sheet1!$E$2:$E$4</c:f>
              <c:numCache>
                <c:formatCode>General</c:formatCode>
                <c:ptCount val="3"/>
                <c:pt idx="0">
                  <c:v>19.5</c:v>
                </c:pt>
                <c:pt idx="1">
                  <c:v>39.799999999999997</c:v>
                </c:pt>
                <c:pt idx="2">
                  <c:v>10.199999999999999</c:v>
                </c:pt>
              </c:numCache>
            </c:numRef>
          </c:val>
          <c:extLst>
            <c:ext xmlns:c16="http://schemas.microsoft.com/office/drawing/2014/chart" uri="{C3380CC4-5D6E-409C-BE32-E72D297353CC}">
              <c16:uniqueId val="{00000003-F0D7-4915-95C2-FB2BE6289FB5}"/>
            </c:ext>
          </c:extLst>
        </c:ser>
        <c:ser>
          <c:idx val="4"/>
          <c:order val="4"/>
          <c:tx>
            <c:strRef>
              <c:f>Sheet1!$F$1</c:f>
              <c:strCache>
                <c:ptCount val="1"/>
                <c:pt idx="0">
                  <c:v>保険・年金</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ユーロ</c:v>
                </c:pt>
                <c:pt idx="1">
                  <c:v>米国</c:v>
                </c:pt>
                <c:pt idx="2">
                  <c:v>日本</c:v>
                </c:pt>
              </c:strCache>
            </c:strRef>
          </c:cat>
          <c:val>
            <c:numRef>
              <c:f>Sheet1!$F$2:$F$4</c:f>
              <c:numCache>
                <c:formatCode>General</c:formatCode>
                <c:ptCount val="3"/>
                <c:pt idx="0">
                  <c:v>31.9</c:v>
                </c:pt>
                <c:pt idx="1">
                  <c:v>28.6</c:v>
                </c:pt>
                <c:pt idx="2">
                  <c:v>26.9</c:v>
                </c:pt>
              </c:numCache>
            </c:numRef>
          </c:val>
          <c:extLst>
            <c:ext xmlns:c16="http://schemas.microsoft.com/office/drawing/2014/chart" uri="{C3380CC4-5D6E-409C-BE32-E72D297353CC}">
              <c16:uniqueId val="{00000004-F0D7-4915-95C2-FB2BE6289FB5}"/>
            </c:ext>
          </c:extLst>
        </c:ser>
        <c:ser>
          <c:idx val="5"/>
          <c:order val="5"/>
          <c:tx>
            <c:strRef>
              <c:f>Sheet1!$G$1</c:f>
              <c:strCache>
                <c:ptCount val="1"/>
                <c:pt idx="0">
                  <c:v>その他</c:v>
                </c:pt>
              </c:strCache>
            </c:strRef>
          </c:tx>
          <c:spPr>
            <a:solidFill>
              <a:schemeClr val="accent6"/>
            </a:solidFill>
            <a:ln>
              <a:noFill/>
            </a:ln>
            <a:effectLst/>
          </c:spPr>
          <c:invertIfNegative val="0"/>
          <c:cat>
            <c:strRef>
              <c:f>Sheet1!$A$2:$A$4</c:f>
              <c:strCache>
                <c:ptCount val="3"/>
                <c:pt idx="0">
                  <c:v>ユーロ</c:v>
                </c:pt>
                <c:pt idx="1">
                  <c:v>米国</c:v>
                </c:pt>
                <c:pt idx="2">
                  <c:v>日本</c:v>
                </c:pt>
              </c:strCache>
            </c:strRef>
          </c:cat>
          <c:val>
            <c:numRef>
              <c:f>Sheet1!$G$2:$G$4</c:f>
              <c:numCache>
                <c:formatCode>General</c:formatCode>
                <c:ptCount val="3"/>
                <c:pt idx="0">
                  <c:v>2.1</c:v>
                </c:pt>
                <c:pt idx="1">
                  <c:v>2.8</c:v>
                </c:pt>
                <c:pt idx="2">
                  <c:v>2.8</c:v>
                </c:pt>
              </c:numCache>
            </c:numRef>
          </c:val>
          <c:extLst>
            <c:ext xmlns:c16="http://schemas.microsoft.com/office/drawing/2014/chart" uri="{C3380CC4-5D6E-409C-BE32-E72D297353CC}">
              <c16:uniqueId val="{00000005-F0D7-4915-95C2-FB2BE6289FB5}"/>
            </c:ext>
          </c:extLst>
        </c:ser>
        <c:dLbls>
          <c:showLegendKey val="0"/>
          <c:showVal val="0"/>
          <c:showCatName val="0"/>
          <c:showSerName val="0"/>
          <c:showPercent val="0"/>
          <c:showBubbleSize val="0"/>
        </c:dLbls>
        <c:gapWidth val="150"/>
        <c:overlap val="100"/>
        <c:axId val="1425552352"/>
        <c:axId val="1425533632"/>
      </c:barChart>
      <c:catAx>
        <c:axId val="1425552352"/>
        <c:scaling>
          <c:orientation val="minMax"/>
        </c:scaling>
        <c:delete val="1"/>
        <c:axPos val="l"/>
        <c:numFmt formatCode="General" sourceLinked="1"/>
        <c:majorTickMark val="none"/>
        <c:minorTickMark val="none"/>
        <c:tickLblPos val="nextTo"/>
        <c:crossAx val="1425533632"/>
        <c:crosses val="autoZero"/>
        <c:auto val="1"/>
        <c:lblAlgn val="ctr"/>
        <c:lblOffset val="100"/>
        <c:noMultiLvlLbl val="0"/>
      </c:catAx>
      <c:valAx>
        <c:axId val="1425533632"/>
        <c:scaling>
          <c:orientation val="minMax"/>
        </c:scaling>
        <c:delete val="1"/>
        <c:axPos val="b"/>
        <c:numFmt formatCode="0%" sourceLinked="1"/>
        <c:majorTickMark val="none"/>
        <c:minorTickMark val="none"/>
        <c:tickLblPos val="nextTo"/>
        <c:crossAx val="1425552352"/>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2"/>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3"/>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4"/>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egendEntry>
        <c:idx val="5"/>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ja-JP"/>
          </a:p>
        </c:txPr>
      </c:legendEntry>
      <c:layout>
        <c:manualLayout>
          <c:xMode val="edge"/>
          <c:yMode val="edge"/>
          <c:x val="0.69300335347387387"/>
          <c:y val="0.1092111402741324"/>
          <c:w val="0.30699664652612613"/>
          <c:h val="0.7835680956547098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5" y="5"/>
            <a:ext cx="2968334" cy="53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t" anchorCtr="0" compatLnSpc="1">
            <a:prstTxWarp prst="textNoShape">
              <a:avLst/>
            </a:prstTxWarp>
          </a:bodyPr>
          <a:lstStyle>
            <a:lvl1pPr>
              <a:defRPr sz="1200" smtClean="0"/>
            </a:lvl1pPr>
          </a:lstStyle>
          <a:p>
            <a:pPr>
              <a:defRPr/>
            </a:pPr>
            <a:endParaRPr lang="en-US" altLang="ja-JP"/>
          </a:p>
        </p:txBody>
      </p:sp>
      <p:sp>
        <p:nvSpPr>
          <p:cNvPr id="29699" name="Rectangle 3"/>
          <p:cNvSpPr>
            <a:spLocks noGrp="1" noChangeArrowheads="1"/>
          </p:cNvSpPr>
          <p:nvPr>
            <p:ph type="dt" sz="quarter" idx="1"/>
          </p:nvPr>
        </p:nvSpPr>
        <p:spPr bwMode="auto">
          <a:xfrm>
            <a:off x="3881674" y="5"/>
            <a:ext cx="2892222" cy="53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t" anchorCtr="0" compatLnSpc="1">
            <a:prstTxWarp prst="textNoShape">
              <a:avLst/>
            </a:prstTxWarp>
          </a:bodyPr>
          <a:lstStyle>
            <a:lvl1pPr algn="r">
              <a:defRPr sz="1200" smtClean="0"/>
            </a:lvl1pPr>
          </a:lstStyle>
          <a:p>
            <a:pPr>
              <a:defRPr/>
            </a:pPr>
            <a:endParaRPr lang="en-US" altLang="ja-JP"/>
          </a:p>
        </p:txBody>
      </p:sp>
      <p:sp>
        <p:nvSpPr>
          <p:cNvPr id="29700" name="Rectangle 4"/>
          <p:cNvSpPr>
            <a:spLocks noGrp="1" noChangeArrowheads="1"/>
          </p:cNvSpPr>
          <p:nvPr>
            <p:ph type="ftr" sz="quarter" idx="2"/>
          </p:nvPr>
        </p:nvSpPr>
        <p:spPr bwMode="auto">
          <a:xfrm>
            <a:off x="5" y="9436730"/>
            <a:ext cx="2968334" cy="4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b" anchorCtr="0" compatLnSpc="1">
            <a:prstTxWarp prst="textNoShape">
              <a:avLst/>
            </a:prstTxWarp>
          </a:bodyPr>
          <a:lstStyle>
            <a:lvl1pPr>
              <a:defRPr sz="1200" smtClean="0"/>
            </a:lvl1pPr>
          </a:lstStyle>
          <a:p>
            <a:pPr>
              <a:defRPr/>
            </a:pPr>
            <a:endParaRPr lang="en-US" altLang="ja-JP"/>
          </a:p>
        </p:txBody>
      </p:sp>
      <p:sp>
        <p:nvSpPr>
          <p:cNvPr id="29701" name="Rectangle 5"/>
          <p:cNvSpPr>
            <a:spLocks noGrp="1" noChangeArrowheads="1"/>
          </p:cNvSpPr>
          <p:nvPr>
            <p:ph type="sldNum" sz="quarter" idx="3"/>
          </p:nvPr>
        </p:nvSpPr>
        <p:spPr bwMode="auto">
          <a:xfrm>
            <a:off x="3881674" y="9436730"/>
            <a:ext cx="2892222" cy="4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b" anchorCtr="0" compatLnSpc="1">
            <a:prstTxWarp prst="textNoShape">
              <a:avLst/>
            </a:prstTxWarp>
          </a:bodyPr>
          <a:lstStyle>
            <a:lvl1pPr algn="r">
              <a:defRPr sz="1200" smtClean="0"/>
            </a:lvl1pPr>
          </a:lstStyle>
          <a:p>
            <a:pPr>
              <a:defRPr/>
            </a:pPr>
            <a:fld id="{870CCC35-768C-40CC-91A1-6E4EECD44C2C}" type="slidenum">
              <a:rPr lang="en-US" altLang="ja-JP"/>
              <a:pPr>
                <a:defRPr/>
              </a:pPr>
              <a:t>‹#›</a:t>
            </a:fld>
            <a:endParaRPr lang="en-US" altLang="ja-JP"/>
          </a:p>
        </p:txBody>
      </p:sp>
    </p:spTree>
    <p:extLst>
      <p:ext uri="{BB962C8B-B14F-4D97-AF65-F5344CB8AC3E}">
        <p14:creationId xmlns:p14="http://schemas.microsoft.com/office/powerpoint/2010/main" val="3497293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6" y="1"/>
            <a:ext cx="2946133"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t" anchorCtr="0" compatLnSpc="1">
            <a:prstTxWarp prst="textNoShape">
              <a:avLst/>
            </a:prstTxWarp>
          </a:bodyPr>
          <a:lstStyle>
            <a:lvl1pPr>
              <a:defRPr sz="1200" smtClean="0"/>
            </a:lvl1pPr>
          </a:lstStyle>
          <a:p>
            <a:pPr>
              <a:defRPr/>
            </a:pPr>
            <a:endParaRPr lang="en-US" altLang="ja-JP"/>
          </a:p>
        </p:txBody>
      </p:sp>
      <p:sp>
        <p:nvSpPr>
          <p:cNvPr id="12291" name="Rectangle 3"/>
          <p:cNvSpPr>
            <a:spLocks noGrp="1" noChangeArrowheads="1"/>
          </p:cNvSpPr>
          <p:nvPr>
            <p:ph type="dt" idx="1"/>
          </p:nvPr>
        </p:nvSpPr>
        <p:spPr bwMode="auto">
          <a:xfrm>
            <a:off x="3849959" y="1"/>
            <a:ext cx="2946133" cy="496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t" anchorCtr="0" compatLnSpc="1">
            <a:prstTxWarp prst="textNoShape">
              <a:avLst/>
            </a:prstTxWarp>
          </a:bodyPr>
          <a:lstStyle>
            <a:lvl1pPr algn="r">
              <a:defRPr sz="1200" smtClean="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60937"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680248" y="4715199"/>
            <a:ext cx="5437188" cy="4466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2294" name="Rectangle 6"/>
          <p:cNvSpPr>
            <a:spLocks noGrp="1" noChangeArrowheads="1"/>
          </p:cNvSpPr>
          <p:nvPr>
            <p:ph type="ftr" sz="quarter" idx="4"/>
          </p:nvPr>
        </p:nvSpPr>
        <p:spPr bwMode="auto">
          <a:xfrm>
            <a:off x="6" y="9428807"/>
            <a:ext cx="2946133" cy="4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b" anchorCtr="0" compatLnSpc="1">
            <a:prstTxWarp prst="textNoShape">
              <a:avLst/>
            </a:prstTxWarp>
          </a:bodyPr>
          <a:lstStyle>
            <a:lvl1pPr>
              <a:defRPr sz="1200" smtClean="0"/>
            </a:lvl1pPr>
          </a:lstStyle>
          <a:p>
            <a:pPr>
              <a:defRPr/>
            </a:pPr>
            <a:endParaRPr lang="en-US" altLang="ja-JP"/>
          </a:p>
        </p:txBody>
      </p:sp>
      <p:sp>
        <p:nvSpPr>
          <p:cNvPr id="12295" name="Rectangle 7"/>
          <p:cNvSpPr>
            <a:spLocks noGrp="1" noChangeArrowheads="1"/>
          </p:cNvSpPr>
          <p:nvPr>
            <p:ph type="sldNum" sz="quarter" idx="5"/>
          </p:nvPr>
        </p:nvSpPr>
        <p:spPr bwMode="auto">
          <a:xfrm>
            <a:off x="3849959" y="9428807"/>
            <a:ext cx="2946133" cy="49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6" tIns="45632" rIns="91266" bIns="45632" numCol="1" anchor="b" anchorCtr="0" compatLnSpc="1">
            <a:prstTxWarp prst="textNoShape">
              <a:avLst/>
            </a:prstTxWarp>
          </a:bodyPr>
          <a:lstStyle>
            <a:lvl1pPr algn="r">
              <a:defRPr sz="1200" smtClean="0"/>
            </a:lvl1pPr>
          </a:lstStyle>
          <a:p>
            <a:pPr>
              <a:defRPr/>
            </a:pPr>
            <a:fld id="{637026A1-3EE5-4743-BF28-8A8742EFE72E}" type="slidenum">
              <a:rPr lang="en-US" altLang="ja-JP"/>
              <a:pPr>
                <a:defRPr/>
              </a:pPr>
              <a:t>‹#›</a:t>
            </a:fld>
            <a:endParaRPr lang="en-US" altLang="ja-JP"/>
          </a:p>
        </p:txBody>
      </p:sp>
    </p:spTree>
    <p:extLst>
      <p:ext uri="{BB962C8B-B14F-4D97-AF65-F5344CB8AC3E}">
        <p14:creationId xmlns:p14="http://schemas.microsoft.com/office/powerpoint/2010/main" val="2395269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kumimoji="1" sz="2400">
                <a:solidFill>
                  <a:schemeClr val="tx1"/>
                </a:solidFill>
                <a:latin typeface="Arial" charset="0"/>
                <a:ea typeface="ＭＳ Ｐゴシック" pitchFamily="50" charset="-128"/>
              </a:defRPr>
            </a:lvl1pPr>
            <a:lvl2pPr marL="741546" indent="-285211" eaLnBrk="0" hangingPunct="0">
              <a:defRPr kumimoji="1" sz="2400">
                <a:solidFill>
                  <a:schemeClr val="tx1"/>
                </a:solidFill>
                <a:latin typeface="Arial" charset="0"/>
                <a:ea typeface="ＭＳ Ｐゴシック" pitchFamily="50" charset="-128"/>
              </a:defRPr>
            </a:lvl2pPr>
            <a:lvl3pPr marL="1140841" indent="-228168" eaLnBrk="0" hangingPunct="0">
              <a:defRPr kumimoji="1" sz="2400">
                <a:solidFill>
                  <a:schemeClr val="tx1"/>
                </a:solidFill>
                <a:latin typeface="Arial" charset="0"/>
                <a:ea typeface="ＭＳ Ｐゴシック" pitchFamily="50" charset="-128"/>
              </a:defRPr>
            </a:lvl3pPr>
            <a:lvl4pPr marL="1597176" indent="-228168" eaLnBrk="0" hangingPunct="0">
              <a:defRPr kumimoji="1" sz="2400">
                <a:solidFill>
                  <a:schemeClr val="tx1"/>
                </a:solidFill>
                <a:latin typeface="Arial" charset="0"/>
                <a:ea typeface="ＭＳ Ｐゴシック" pitchFamily="50" charset="-128"/>
              </a:defRPr>
            </a:lvl4pPr>
            <a:lvl5pPr marL="2053512" indent="-228168" eaLnBrk="0" hangingPunct="0">
              <a:defRPr kumimoji="1" sz="2400">
                <a:solidFill>
                  <a:schemeClr val="tx1"/>
                </a:solidFill>
                <a:latin typeface="Arial" charset="0"/>
                <a:ea typeface="ＭＳ Ｐゴシック" pitchFamily="50" charset="-128"/>
              </a:defRPr>
            </a:lvl5pPr>
            <a:lvl6pPr marL="2509848" indent="-228168"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66182" indent="-228168"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2519" indent="-228168"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78858" indent="-228168"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eaLnBrk="1" hangingPunct="1"/>
            <a:fld id="{94ADD473-7597-4839-8919-F08CD85C0C99}" type="slidenum">
              <a:rPr lang="en-US" altLang="ja-JP" sz="1200"/>
              <a:pPr eaLnBrk="1" hangingPunct="1"/>
              <a:t>1</a:t>
            </a:fld>
            <a:endParaRPr lang="en-US" altLang="ja-JP" sz="1200" dirty="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ja-JP" altLang="ja-JP" dirty="0"/>
          </a:p>
        </p:txBody>
      </p:sp>
    </p:spTree>
    <p:extLst>
      <p:ext uri="{BB962C8B-B14F-4D97-AF65-F5344CB8AC3E}">
        <p14:creationId xmlns:p14="http://schemas.microsoft.com/office/powerpoint/2010/main" val="215522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10</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936677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11</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076538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12</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27253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13</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496759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14</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610958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15</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505667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719925" y="9208949"/>
            <a:ext cx="2846830" cy="485173"/>
          </a:xfrm>
          <a:prstGeom prst="rect">
            <a:avLst/>
          </a:prstGeom>
          <a:noFill/>
          <a:ln w="9525">
            <a:noFill/>
            <a:miter lim="800000"/>
            <a:headEnd/>
            <a:tailEnd/>
          </a:ln>
        </p:spPr>
        <p:txBody>
          <a:bodyPr lIns="89983" tIns="44992" rIns="89983" bIns="44992" anchor="b"/>
          <a:lstStyle/>
          <a:p>
            <a:pPr algn="r"/>
            <a:fld id="{EF9653FE-EA3C-47B2-83B3-404D19E28A48}" type="slidenum">
              <a:rPr lang="en-US" altLang="ja-JP" sz="1200"/>
              <a:pPr algn="r"/>
              <a:t>16</a:t>
            </a:fld>
            <a:endParaRPr lang="en-US" altLang="ja-JP" sz="1200"/>
          </a:p>
        </p:txBody>
      </p:sp>
      <p:sp>
        <p:nvSpPr>
          <p:cNvPr id="19459" name="Rectangle 2"/>
          <p:cNvSpPr>
            <a:spLocks noGrp="1" noRot="1" noChangeAspect="1" noChangeArrowheads="1" noTextEdit="1"/>
          </p:cNvSpPr>
          <p:nvPr>
            <p:ph type="sldImg"/>
          </p:nvPr>
        </p:nvSpPr>
        <p:spPr>
          <a:xfrm>
            <a:off x="863600" y="727075"/>
            <a:ext cx="4845050" cy="3635375"/>
          </a:xfrm>
          <a:ln/>
        </p:spPr>
      </p:sp>
      <p:sp>
        <p:nvSpPr>
          <p:cNvPr id="19460" name="Rectangle 3"/>
          <p:cNvSpPr>
            <a:spLocks noGrp="1" noChangeArrowheads="1"/>
          </p:cNvSpPr>
          <p:nvPr>
            <p:ph type="body" idx="1"/>
          </p:nvPr>
        </p:nvSpPr>
        <p:spPr>
          <a:noFill/>
          <a:ln/>
        </p:spPr>
        <p:txBody>
          <a:bodyPr/>
          <a:lstStyle/>
          <a:p>
            <a:pPr eaLnBrk="1" hangingPunct="1"/>
            <a:endParaRPr lang="ja-JP" altLang="ja-JP"/>
          </a:p>
        </p:txBody>
      </p:sp>
    </p:spTree>
    <p:extLst>
      <p:ext uri="{BB962C8B-B14F-4D97-AF65-F5344CB8AC3E}">
        <p14:creationId xmlns:p14="http://schemas.microsoft.com/office/powerpoint/2010/main" val="319227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Grp="1" noChangeArrowheads="1"/>
          </p:cNvSpPr>
          <p:nvPr/>
        </p:nvSpPr>
        <p:spPr bwMode="auto">
          <a:xfrm>
            <a:off x="3561877" y="8931838"/>
            <a:ext cx="2725878" cy="470573"/>
          </a:xfrm>
          <a:prstGeom prst="rect">
            <a:avLst/>
          </a:prstGeom>
          <a:noFill/>
          <a:ln w="9525">
            <a:noFill/>
            <a:miter lim="800000"/>
            <a:headEnd/>
            <a:tailEnd/>
          </a:ln>
        </p:spPr>
        <p:txBody>
          <a:bodyPr lIns="86822" tIns="43412" rIns="86822" bIns="43412" anchor="b"/>
          <a:lstStyle/>
          <a:p>
            <a:pPr algn="r"/>
            <a:fld id="{EF9653FE-EA3C-47B2-83B3-404D19E28A48}" type="slidenum">
              <a:rPr lang="en-US" altLang="ja-JP" sz="1200"/>
              <a:pPr algn="r"/>
              <a:t>17</a:t>
            </a:fld>
            <a:endParaRPr lang="en-US" altLang="ja-JP" sz="1200"/>
          </a:p>
        </p:txBody>
      </p:sp>
      <p:sp>
        <p:nvSpPr>
          <p:cNvPr id="19459" name="Rectangle 2"/>
          <p:cNvSpPr>
            <a:spLocks noGrp="1" noRot="1" noChangeAspect="1" noChangeArrowheads="1" noTextEdit="1"/>
          </p:cNvSpPr>
          <p:nvPr>
            <p:ph type="sldImg"/>
          </p:nvPr>
        </p:nvSpPr>
        <p:spPr>
          <a:xfrm>
            <a:off x="796925" y="704850"/>
            <a:ext cx="4699000" cy="3525838"/>
          </a:xfrm>
          <a:ln/>
        </p:spPr>
      </p:sp>
      <p:sp>
        <p:nvSpPr>
          <p:cNvPr id="19460"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345166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37026A1-3EE5-4743-BF28-8A8742EFE72E}" type="slidenum">
              <a:rPr lang="en-US" altLang="ja-JP" smtClean="0"/>
              <a:pPr>
                <a:defRPr/>
              </a:pPr>
              <a:t>2</a:t>
            </a:fld>
            <a:endParaRPr lang="en-US" altLang="ja-JP" dirty="0"/>
          </a:p>
        </p:txBody>
      </p:sp>
    </p:spTree>
    <p:extLst>
      <p:ext uri="{BB962C8B-B14F-4D97-AF65-F5344CB8AC3E}">
        <p14:creationId xmlns:p14="http://schemas.microsoft.com/office/powerpoint/2010/main" val="2550733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449190">
              <a:defRPr/>
            </a:pPr>
            <a:fld id="{4BC5A9BC-D121-4196-9488-FCAA61F42545}" type="slidenum">
              <a:rPr lang="en-US" altLang="ja-JP"/>
              <a:pPr defTabSz="449190">
                <a:defRPr/>
              </a:pPr>
              <a:t>3</a:t>
            </a:fld>
            <a:endParaRPr lang="en-US" altLang="ja-JP" dirty="0"/>
          </a:p>
        </p:txBody>
      </p:sp>
    </p:spTree>
    <p:extLst>
      <p:ext uri="{BB962C8B-B14F-4D97-AF65-F5344CB8AC3E}">
        <p14:creationId xmlns:p14="http://schemas.microsoft.com/office/powerpoint/2010/main" val="196601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449190">
              <a:defRPr/>
            </a:pPr>
            <a:fld id="{4BC5A9BC-D121-4196-9488-FCAA61F42545}" type="slidenum">
              <a:rPr lang="en-US" altLang="ja-JP"/>
              <a:pPr defTabSz="449190">
                <a:defRPr/>
              </a:pPr>
              <a:t>4</a:t>
            </a:fld>
            <a:endParaRPr lang="en-US" altLang="ja-JP" dirty="0"/>
          </a:p>
        </p:txBody>
      </p:sp>
    </p:spTree>
    <p:extLst>
      <p:ext uri="{BB962C8B-B14F-4D97-AF65-F5344CB8AC3E}">
        <p14:creationId xmlns:p14="http://schemas.microsoft.com/office/powerpoint/2010/main" val="2828865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452" indent="-292482"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926" indent="-233985"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899" indent="-233985"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870" indent="-233985"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3840"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1811"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9783"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7754" indent="-233985"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5</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17.6</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23.2</a:t>
            </a:r>
            <a:r>
              <a:rPr lang="ja-JP" altLang="en-US" dirty="0">
                <a:latin typeface="Arial" panose="020B0604020202020204" pitchFamily="34" charset="0"/>
              </a:rPr>
              <a:t>％</a:t>
            </a:r>
            <a:endParaRPr lang="en-US" altLang="ja-JP" dirty="0">
              <a:latin typeface="Arial" panose="020B0604020202020204" pitchFamily="34" charset="0"/>
            </a:endParaRPr>
          </a:p>
          <a:p>
            <a:pPr defTabSz="882213" eaLnBrk="1" hangingPunct="1">
              <a:defRPr/>
            </a:pPr>
            <a:r>
              <a:rPr lang="ja-JP" altLang="en-US" dirty="0">
                <a:latin typeface="Arial" panose="020B0604020202020204" pitchFamily="34" charset="0"/>
              </a:rPr>
              <a:t>生命保険：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2.0</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3.1</a:t>
            </a:r>
            <a:r>
              <a:rPr lang="ja-JP" altLang="en-US" dirty="0">
                <a:latin typeface="Arial" panose="020B0604020202020204" pitchFamily="34" charset="0"/>
              </a:rPr>
              <a:t>％</a:t>
            </a:r>
            <a:endParaRPr lang="en-US" altLang="ja-JP" dirty="0">
              <a:latin typeface="Arial" panose="020B0604020202020204" pitchFamily="34" charset="0"/>
            </a:endParaRPr>
          </a:p>
          <a:p>
            <a:pPr defTabSz="882213" eaLnBrk="1" hangingPunct="1">
              <a:defRPr/>
            </a:pPr>
            <a:r>
              <a:rPr lang="ja-JP" altLang="en-US" dirty="0">
                <a:latin typeface="Arial" panose="020B0604020202020204" pitchFamily="34" charset="0"/>
              </a:rPr>
              <a:t>年金保険：</a:t>
            </a:r>
            <a:r>
              <a:rPr lang="en-US" altLang="ja-JP" dirty="0">
                <a:latin typeface="Arial" panose="020B0604020202020204" pitchFamily="34" charset="0"/>
              </a:rPr>
              <a:t>2016</a:t>
            </a:r>
            <a:r>
              <a:rPr lang="ja-JP" altLang="en-US" dirty="0">
                <a:latin typeface="Arial" panose="020B0604020202020204" pitchFamily="34" charset="0"/>
              </a:rPr>
              <a:t>年 </a:t>
            </a:r>
            <a:r>
              <a:rPr lang="en-US" altLang="ja-JP" dirty="0">
                <a:latin typeface="Arial" panose="020B0604020202020204" pitchFamily="34" charset="0"/>
              </a:rPr>
              <a:t>5.7</a:t>
            </a:r>
            <a:r>
              <a:rPr lang="ja-JP" altLang="en-US" dirty="0">
                <a:latin typeface="Arial" panose="020B0604020202020204" pitchFamily="34" charset="0"/>
              </a:rPr>
              <a:t>％⇒</a:t>
            </a:r>
            <a:r>
              <a:rPr lang="en-US" altLang="ja-JP" dirty="0">
                <a:latin typeface="Arial" panose="020B0604020202020204" pitchFamily="34" charset="0"/>
              </a:rPr>
              <a:t>2019</a:t>
            </a:r>
            <a:r>
              <a:rPr lang="ja-JP" altLang="en-US" dirty="0">
                <a:latin typeface="Arial" panose="020B0604020202020204" pitchFamily="34" charset="0"/>
              </a:rPr>
              <a:t>年 </a:t>
            </a:r>
            <a:r>
              <a:rPr lang="en-US" altLang="ja-JP" dirty="0">
                <a:latin typeface="Arial" panose="020B0604020202020204" pitchFamily="34" charset="0"/>
              </a:rPr>
              <a:t>7.2</a:t>
            </a:r>
            <a:r>
              <a:rPr lang="ja-JP" altLang="en-US" dirty="0">
                <a:latin typeface="Arial" panose="020B0604020202020204" pitchFamily="34" charset="0"/>
              </a:rPr>
              <a:t>％</a:t>
            </a:r>
            <a:endParaRPr lang="ja-JP" altLang="ja-JP" dirty="0">
              <a:latin typeface="Arial" panose="020B0604020202020204" pitchFamily="34" charset="0"/>
            </a:endParaRPr>
          </a:p>
          <a:p>
            <a:pPr defTabSz="882213" eaLnBrk="1" hangingPunct="1">
              <a:defRPr/>
            </a:pPr>
            <a:endParaRPr lang="ja-JP" altLang="ja-JP" dirty="0">
              <a:latin typeface="Arial" panose="020B0604020202020204" pitchFamily="34" charset="0"/>
            </a:endParaRPr>
          </a:p>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2878414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97" indent="-303153"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610" indent="-24252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656" indent="-24252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701" indent="-24252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74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78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835"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879" indent="-24252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B19E0AB-C6E3-46C4-8B56-09E02C4075FC}" type="slidenum">
              <a:rPr kumimoji="1" lang="en-US" altLang="ja-JP" sz="1200" b="0" i="0" u="none" strike="noStrike" kern="1200" cap="none" spc="0" normalizeH="0" baseline="0" noProof="0">
                <a:ln>
                  <a:noFill/>
                </a:ln>
                <a:solidFill>
                  <a:srgbClr val="3333CC"/>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en-US" altLang="ja-JP" sz="1200" b="0" i="0" u="none" strike="noStrike" kern="1200" cap="none" spc="0" normalizeH="0" baseline="0" noProof="0" dirty="0">
              <a:ln>
                <a:noFill/>
              </a:ln>
              <a:solidFill>
                <a:srgbClr val="3333CC"/>
              </a:solidFill>
              <a:effectLst/>
              <a:uLnTx/>
              <a:uFillTx/>
              <a:latin typeface="Arial" panose="020B0604020202020204" pitchFamily="34" charset="0"/>
              <a:ea typeface="ＭＳ Ｐゴシック" panose="020B0600070205080204" pitchFamily="50" charset="-128"/>
              <a:cs typeface="+mn-cs"/>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1387959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700">
                <a:solidFill>
                  <a:srgbClr val="3333CC"/>
                </a:solidFill>
                <a:latin typeface="Arial" panose="020B0604020202020204" pitchFamily="34" charset="0"/>
                <a:ea typeface="ＭＳ Ｐゴシック" panose="020B0600070205080204" pitchFamily="50" charset="-128"/>
              </a:defRPr>
            </a:lvl1pPr>
            <a:lvl2pPr marL="788133" indent="-303129" eaLnBrk="0" hangingPunct="0">
              <a:defRPr kumimoji="1" sz="1700">
                <a:solidFill>
                  <a:srgbClr val="3333CC"/>
                </a:solidFill>
                <a:latin typeface="Arial" panose="020B0604020202020204" pitchFamily="34" charset="0"/>
                <a:ea typeface="ＭＳ Ｐゴシック" panose="020B0600070205080204" pitchFamily="50" charset="-128"/>
              </a:defRPr>
            </a:lvl2pPr>
            <a:lvl3pPr marL="1212511" indent="-242502" eaLnBrk="0" hangingPunct="0">
              <a:defRPr kumimoji="1" sz="1700">
                <a:solidFill>
                  <a:srgbClr val="3333CC"/>
                </a:solidFill>
                <a:latin typeface="Arial" panose="020B0604020202020204" pitchFamily="34" charset="0"/>
                <a:ea typeface="ＭＳ Ｐゴシック" panose="020B0600070205080204" pitchFamily="50" charset="-128"/>
              </a:defRPr>
            </a:lvl3pPr>
            <a:lvl4pPr marL="1697518" indent="-242502" eaLnBrk="0" hangingPunct="0">
              <a:defRPr kumimoji="1" sz="1700">
                <a:solidFill>
                  <a:srgbClr val="3333CC"/>
                </a:solidFill>
                <a:latin typeface="Arial" panose="020B0604020202020204" pitchFamily="34" charset="0"/>
                <a:ea typeface="ＭＳ Ｐゴシック" panose="020B0600070205080204" pitchFamily="50" charset="-128"/>
              </a:defRPr>
            </a:lvl4pPr>
            <a:lvl5pPr marL="2182523" indent="-242502" eaLnBrk="0" hangingPunct="0">
              <a:defRPr kumimoji="1" sz="1700">
                <a:solidFill>
                  <a:srgbClr val="3333CC"/>
                </a:solidFill>
                <a:latin typeface="Arial" panose="020B0604020202020204" pitchFamily="34" charset="0"/>
                <a:ea typeface="ＭＳ Ｐゴシック" panose="020B0600070205080204" pitchFamily="50" charset="-128"/>
              </a:defRPr>
            </a:lvl5pPr>
            <a:lvl6pPr marL="2667528"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6pPr>
            <a:lvl7pPr marL="3152533"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7pPr>
            <a:lvl8pPr marL="3637539"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8pPr>
            <a:lvl9pPr marL="4122544" indent="-242502" eaLnBrk="0" fontAlgn="base" hangingPunct="0">
              <a:spcBef>
                <a:spcPct val="0"/>
              </a:spcBef>
              <a:spcAft>
                <a:spcPct val="0"/>
              </a:spcAft>
              <a:defRPr kumimoji="1" sz="17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7</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dirty="0">
                <a:latin typeface="Arial" panose="020B0604020202020204" pitchFamily="34" charset="0"/>
              </a:rPr>
              <a:t>ロビンフットというアプリで資産形成をする</a:t>
            </a:r>
            <a:r>
              <a:rPr lang="en-US" altLang="ja-JP" dirty="0">
                <a:latin typeface="Arial" panose="020B0604020202020204" pitchFamily="34" charset="0"/>
              </a:rPr>
              <a:t>10</a:t>
            </a:r>
            <a:r>
              <a:rPr lang="ja-JP" altLang="en-US" dirty="0">
                <a:latin typeface="Arial" panose="020B0604020202020204" pitchFamily="34" charset="0"/>
              </a:rPr>
              <a:t>代</a:t>
            </a:r>
            <a:r>
              <a:rPr lang="en-US" altLang="ja-JP" dirty="0">
                <a:latin typeface="Arial" panose="020B0604020202020204" pitchFamily="34" charset="0"/>
              </a:rPr>
              <a:t>20</a:t>
            </a:r>
            <a:r>
              <a:rPr lang="ja-JP" altLang="en-US" dirty="0">
                <a:latin typeface="Arial" panose="020B0604020202020204" pitchFamily="34" charset="0"/>
              </a:rPr>
              <a:t>代が増加、ロビンフッダーと呼ばれる</a:t>
            </a:r>
            <a:endParaRPr lang="en-US" altLang="ja-JP" dirty="0">
              <a:latin typeface="Arial" panose="020B0604020202020204" pitchFamily="34" charset="0"/>
            </a:endParaRPr>
          </a:p>
          <a:p>
            <a:pPr eaLnBrk="1" hangingPunct="1"/>
            <a:r>
              <a:rPr lang="ja-JP" altLang="en-US" dirty="0">
                <a:latin typeface="Arial" panose="020B0604020202020204" pitchFamily="34" charset="0"/>
              </a:rPr>
              <a:t>投資のリスクを考えず自分のリスク許容度以上の投資をしている人も少なくない</a:t>
            </a:r>
            <a:endParaRPr lang="ja-JP" altLang="ja-JP" dirty="0">
              <a:latin typeface="Arial" panose="020B0604020202020204" pitchFamily="34" charset="0"/>
            </a:endParaRPr>
          </a:p>
        </p:txBody>
      </p:sp>
    </p:spTree>
    <p:extLst>
      <p:ext uri="{BB962C8B-B14F-4D97-AF65-F5344CB8AC3E}">
        <p14:creationId xmlns:p14="http://schemas.microsoft.com/office/powerpoint/2010/main" val="2768565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90600" y="766763"/>
            <a:ext cx="5118100" cy="3840162"/>
          </a:xfrm>
        </p:spPr>
      </p:sp>
      <p:sp>
        <p:nvSpPr>
          <p:cNvPr id="3" name="ノート プレースホルダー 2"/>
          <p:cNvSpPr>
            <a:spLocks noGrp="1"/>
          </p:cNvSpPr>
          <p:nvPr>
            <p:ph type="body" idx="1"/>
          </p:nvPr>
        </p:nvSpPr>
        <p:spPr/>
        <p:txBody>
          <a:bodyPr/>
          <a:lstStyle/>
          <a:p>
            <a:endParaRPr kumimoji="1" lang="ja-JP" altLang="en-US" dirty="0"/>
          </a:p>
        </p:txBody>
      </p:sp>
      <p:sp>
        <p:nvSpPr>
          <p:cNvPr id="5" name="スライド番号プレースホルダー 4"/>
          <p:cNvSpPr>
            <a:spLocks noGrp="1"/>
          </p:cNvSpPr>
          <p:nvPr>
            <p:ph type="sldNum" sz="quarter" idx="10"/>
          </p:nvPr>
        </p:nvSpPr>
        <p:spPr/>
        <p:txBody>
          <a:bodyPr/>
          <a:lstStyle/>
          <a:p>
            <a:pPr defTabSz="449190">
              <a:defRPr/>
            </a:pPr>
            <a:fld id="{4BC5A9BC-D121-4196-9488-FCAA61F42545}" type="slidenum">
              <a:rPr lang="en-US" altLang="ja-JP"/>
              <a:pPr defTabSz="449190">
                <a:defRPr/>
              </a:pPr>
              <a:t>8</a:t>
            </a:fld>
            <a:endParaRPr lang="en-US" altLang="ja-JP" dirty="0"/>
          </a:p>
        </p:txBody>
      </p:sp>
    </p:spTree>
    <p:extLst>
      <p:ext uri="{BB962C8B-B14F-4D97-AF65-F5344CB8AC3E}">
        <p14:creationId xmlns:p14="http://schemas.microsoft.com/office/powerpoint/2010/main" val="1256233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1600">
                <a:solidFill>
                  <a:srgbClr val="3333CC"/>
                </a:solidFill>
                <a:latin typeface="Arial" panose="020B0604020202020204" pitchFamily="34" charset="0"/>
                <a:ea typeface="ＭＳ Ｐゴシック" panose="020B0600070205080204" pitchFamily="50" charset="-128"/>
              </a:defRPr>
            </a:lvl1pPr>
            <a:lvl2pPr marL="760154" indent="-292367" eaLnBrk="0" hangingPunct="0">
              <a:defRPr kumimoji="1" sz="1600">
                <a:solidFill>
                  <a:srgbClr val="3333CC"/>
                </a:solidFill>
                <a:latin typeface="Arial" panose="020B0604020202020204" pitchFamily="34" charset="0"/>
                <a:ea typeface="ＭＳ Ｐゴシック" panose="020B0600070205080204" pitchFamily="50" charset="-128"/>
              </a:defRPr>
            </a:lvl2pPr>
            <a:lvl3pPr marL="1169467" indent="-233893" eaLnBrk="0" hangingPunct="0">
              <a:defRPr kumimoji="1" sz="1600">
                <a:solidFill>
                  <a:srgbClr val="3333CC"/>
                </a:solidFill>
                <a:latin typeface="Arial" panose="020B0604020202020204" pitchFamily="34" charset="0"/>
                <a:ea typeface="ＭＳ Ｐゴシック" panose="020B0600070205080204" pitchFamily="50" charset="-128"/>
              </a:defRPr>
            </a:lvl3pPr>
            <a:lvl4pPr marL="1637256" indent="-233893" eaLnBrk="0" hangingPunct="0">
              <a:defRPr kumimoji="1" sz="1600">
                <a:solidFill>
                  <a:srgbClr val="3333CC"/>
                </a:solidFill>
                <a:latin typeface="Arial" panose="020B0604020202020204" pitchFamily="34" charset="0"/>
                <a:ea typeface="ＭＳ Ｐゴシック" panose="020B0600070205080204" pitchFamily="50" charset="-128"/>
              </a:defRPr>
            </a:lvl4pPr>
            <a:lvl5pPr marL="2105044" indent="-233893" eaLnBrk="0" hangingPunct="0">
              <a:defRPr kumimoji="1" sz="1600">
                <a:solidFill>
                  <a:srgbClr val="3333CC"/>
                </a:solidFill>
                <a:latin typeface="Arial" panose="020B0604020202020204" pitchFamily="34" charset="0"/>
                <a:ea typeface="ＭＳ Ｐゴシック" panose="020B0600070205080204" pitchFamily="50" charset="-128"/>
              </a:defRPr>
            </a:lvl5pPr>
            <a:lvl6pPr marL="2572831"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6pPr>
            <a:lvl7pPr marL="3040617"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7pPr>
            <a:lvl8pPr marL="3508406"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8pPr>
            <a:lvl9pPr marL="3976194" indent="-233893" eaLnBrk="0" fontAlgn="base" hangingPunct="0">
              <a:spcBef>
                <a:spcPct val="0"/>
              </a:spcBef>
              <a:spcAft>
                <a:spcPct val="0"/>
              </a:spcAft>
              <a:defRPr kumimoji="1" sz="1600">
                <a:solidFill>
                  <a:srgbClr val="3333CC"/>
                </a:solidFill>
                <a:latin typeface="Arial" panose="020B0604020202020204" pitchFamily="34" charset="0"/>
                <a:ea typeface="ＭＳ Ｐゴシック" panose="020B0600070205080204" pitchFamily="50" charset="-128"/>
              </a:defRPr>
            </a:lvl9pPr>
          </a:lstStyle>
          <a:p>
            <a:pPr eaLnBrk="1" hangingPunct="1"/>
            <a:fld id="{BB19E0AB-C6E3-46C4-8B56-09E02C4075FC}" type="slidenum">
              <a:rPr lang="en-US" altLang="ja-JP" sz="1200"/>
              <a:pPr eaLnBrk="1" hangingPunct="1"/>
              <a:t>9</a:t>
            </a:fld>
            <a:endParaRPr lang="en-US" altLang="ja-JP" sz="1200" dirty="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dirty="0">
              <a:latin typeface="Arial" panose="020B0604020202020204" pitchFamily="34" charset="0"/>
            </a:endParaRPr>
          </a:p>
        </p:txBody>
      </p:sp>
    </p:spTree>
    <p:extLst>
      <p:ext uri="{BB962C8B-B14F-4D97-AF65-F5344CB8AC3E}">
        <p14:creationId xmlns:p14="http://schemas.microsoft.com/office/powerpoint/2010/main" val="33475882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白紙">
    <p:spTree>
      <p:nvGrpSpPr>
        <p:cNvPr id="1" name=""/>
        <p:cNvGrpSpPr/>
        <p:nvPr/>
      </p:nvGrpSpPr>
      <p:grpSpPr>
        <a:xfrm>
          <a:off x="0" y="0"/>
          <a:ext cx="0" cy="0"/>
          <a:chOff x="0" y="0"/>
          <a:chExt cx="0" cy="0"/>
        </a:xfrm>
      </p:grpSpPr>
      <p:grpSp>
        <p:nvGrpSpPr>
          <p:cNvPr id="6" name="グループ化 5"/>
          <p:cNvGrpSpPr/>
          <p:nvPr userDrawn="1"/>
        </p:nvGrpSpPr>
        <p:grpSpPr>
          <a:xfrm>
            <a:off x="4489" y="6492875"/>
            <a:ext cx="9139511" cy="320501"/>
            <a:chOff x="4489" y="6492875"/>
            <a:chExt cx="9139511" cy="320501"/>
          </a:xfrm>
        </p:grpSpPr>
        <p:sp>
          <p:nvSpPr>
            <p:cNvPr id="10" name="フッター プレースホルダー 2"/>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11" name="直線コネクタ 10"/>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CC04EE8B-E020-4AB7-9DE0-12A793EE9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294597263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DDF039-AC53-4C87-911D-1B01CC3B35F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F1F745-7057-4D0D-BD76-FABD6373C45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FDD5CC33-BB9D-4041-B0DD-89CA9ED8A8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073721A-CA14-40E7-8FB3-1C66B4F8B82D}"/>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44695143-CBD4-429E-A9E5-03E55D892D4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568AE1-10BF-450F-A8BF-15FCAF02F139}"/>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626061539"/>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B6384F-41A2-485D-9B20-F768CB87115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A19FD0-AA05-429C-9199-2400E68407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F2E5635-E8BD-4DF1-AF3A-806F96EA6ABE}"/>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C140A51D-7D86-47C1-B1D7-382396E59F73}"/>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1A267F66-2D22-457B-909B-7B73D504AF2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46816935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87371A5-4A49-4AF3-B449-495F2A58A6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B0A9C3A-CFCA-4ACB-BA5C-DEDA950C20A1}"/>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106F3F-F39F-4DA3-B29B-A96310B26E10}"/>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2F52C9C1-5A25-4A8A-B2AE-51B9D9E271E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2D857C7A-6B75-4122-BC66-F4B4D700B0B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269214207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白紙">
    <p:spTree>
      <p:nvGrpSpPr>
        <p:cNvPr id="1" name=""/>
        <p:cNvGrpSpPr/>
        <p:nvPr/>
      </p:nvGrpSpPr>
      <p:grpSpPr>
        <a:xfrm>
          <a:off x="0" y="0"/>
          <a:ext cx="0" cy="0"/>
          <a:chOff x="0" y="0"/>
          <a:chExt cx="0" cy="0"/>
        </a:xfrm>
      </p:grpSpPr>
      <p:grpSp>
        <p:nvGrpSpPr>
          <p:cNvPr id="6" name="グループ化 5"/>
          <p:cNvGrpSpPr/>
          <p:nvPr userDrawn="1"/>
        </p:nvGrpSpPr>
        <p:grpSpPr>
          <a:xfrm>
            <a:off x="4489" y="6492875"/>
            <a:ext cx="9139511" cy="320501"/>
            <a:chOff x="4489" y="6492875"/>
            <a:chExt cx="9139511" cy="320501"/>
          </a:xfrm>
        </p:grpSpPr>
        <p:sp>
          <p:nvSpPr>
            <p:cNvPr id="10" name="フッター プレースホルダー 2"/>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11" name="直線コネクタ 10"/>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5" name="図 4">
            <a:extLst>
              <a:ext uri="{FF2B5EF4-FFF2-40B4-BE49-F238E27FC236}">
                <a16:creationId xmlns:a16="http://schemas.microsoft.com/office/drawing/2014/main" id="{CC04EE8B-E020-4AB7-9DE0-12A793EE9B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042364D2-473F-4DE7-B1BC-418DA5EF5B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157138408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3DA44-C705-44D4-9D2E-72C27A0FC4A7}"/>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73F3A21-F432-4643-A192-93EEE84239D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F4C2888-3002-4A7E-A49B-742017511901}"/>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7BD276DA-0A76-432C-A378-C940C3AAB924}"/>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05D912C4-7FBB-4174-816B-1A2E9F71F5CD}"/>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939481533"/>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4DAE39-30F6-4E3E-9C6B-7256C01D631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7AEBDA-332D-4E4D-B0B3-A378499F2BFC}"/>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F4F4B0-3B77-4642-82F8-B22EB2EC17F3}"/>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149A0763-9D1A-48FE-8214-49A003537E8C}"/>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353B16F5-04F1-4E98-B567-DFCCDA115177}"/>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169779980"/>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7F47E7-D827-421B-A1A2-F55296539AD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2E36070-FE9E-49C5-B36E-44C6942AC3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F6F0508-8F29-4F46-94B1-FD8C79C4DE58}"/>
              </a:ext>
            </a:extLst>
          </p:cNvPr>
          <p:cNvSpPr>
            <a:spLocks noGrp="1"/>
          </p:cNvSpPr>
          <p:nvPr>
            <p:ph type="dt" sz="half" idx="10"/>
          </p:nvPr>
        </p:nvSpPr>
        <p:spPr/>
        <p:txBody>
          <a:bodyPr/>
          <a:lstStyle/>
          <a:p>
            <a:pPr>
              <a:defRPr/>
            </a:pPr>
            <a:endParaRPr lang="en-US" altLang="ja-JP"/>
          </a:p>
        </p:txBody>
      </p:sp>
      <p:sp>
        <p:nvSpPr>
          <p:cNvPr id="5" name="フッター プレースホルダー 4">
            <a:extLst>
              <a:ext uri="{FF2B5EF4-FFF2-40B4-BE49-F238E27FC236}">
                <a16:creationId xmlns:a16="http://schemas.microsoft.com/office/drawing/2014/main" id="{95C2CFDC-0F13-495A-B4B7-5C48F8DA37BA}"/>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9514C389-4454-443F-B668-50B17705E2AA}"/>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623265316"/>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16BD1F0-1E4A-497A-AE30-3581D88EFE6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459F7B4-49AD-4EDE-A294-D9F87882BBE2}"/>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2F79DC-446F-480C-BD03-433F73140133}"/>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B2EEE0B-5FAA-4BA4-BE10-D0D112C4F378}"/>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F1BEB07A-F9B3-4736-9B1C-6497B0C1DA58}"/>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2272222E-3A9F-471B-9341-1F9F9DA3D362}"/>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771996298"/>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2D70FD-078C-4EC4-805F-5F50A464F273}"/>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B2F8820-8880-4B08-8C0D-9CAF25AE3D0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D77313F-EE1A-424C-8DCA-4B0C442BB50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0F89836-0845-46C6-AC81-032DDEDE784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4C86D55-FB7F-4D6C-9A45-EDEFEBB3143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740B085-B157-491D-822D-99FA4C0345EA}"/>
              </a:ext>
            </a:extLst>
          </p:cNvPr>
          <p:cNvSpPr>
            <a:spLocks noGrp="1"/>
          </p:cNvSpPr>
          <p:nvPr>
            <p:ph type="dt" sz="half" idx="10"/>
          </p:nvPr>
        </p:nvSpPr>
        <p:spPr/>
        <p:txBody>
          <a:bodyPr/>
          <a:lstStyle/>
          <a:p>
            <a:pPr>
              <a:defRPr/>
            </a:pPr>
            <a:endParaRPr lang="en-US" altLang="ja-JP"/>
          </a:p>
        </p:txBody>
      </p:sp>
      <p:sp>
        <p:nvSpPr>
          <p:cNvPr id="8" name="フッター プレースホルダー 7">
            <a:extLst>
              <a:ext uri="{FF2B5EF4-FFF2-40B4-BE49-F238E27FC236}">
                <a16:creationId xmlns:a16="http://schemas.microsoft.com/office/drawing/2014/main" id="{70CCAFED-76FF-4436-9AE1-8D98ECB7DEA7}"/>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9" name="スライド番号プレースホルダー 8">
            <a:extLst>
              <a:ext uri="{FF2B5EF4-FFF2-40B4-BE49-F238E27FC236}">
                <a16:creationId xmlns:a16="http://schemas.microsoft.com/office/drawing/2014/main" id="{E12C5D35-F13A-4518-8B6F-0A282B2A61FC}"/>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4231973753"/>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402226-F5F0-483E-8A6F-6EF60B9C300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0197C85-F608-41E5-B83A-1F876191C737}"/>
              </a:ext>
            </a:extLst>
          </p:cNvPr>
          <p:cNvSpPr>
            <a:spLocks noGrp="1"/>
          </p:cNvSpPr>
          <p:nvPr>
            <p:ph type="dt" sz="half" idx="10"/>
          </p:nvPr>
        </p:nvSpPr>
        <p:spPr/>
        <p:txBody>
          <a:bodyPr/>
          <a:lstStyle/>
          <a:p>
            <a:pPr>
              <a:defRPr/>
            </a:pPr>
            <a:endParaRPr lang="en-US" altLang="ja-JP"/>
          </a:p>
        </p:txBody>
      </p:sp>
      <p:sp>
        <p:nvSpPr>
          <p:cNvPr id="4" name="フッター プレースホルダー 3">
            <a:extLst>
              <a:ext uri="{FF2B5EF4-FFF2-40B4-BE49-F238E27FC236}">
                <a16:creationId xmlns:a16="http://schemas.microsoft.com/office/drawing/2014/main" id="{E4285A2C-E781-442C-A4D2-F6212FDC88FB}"/>
              </a:ext>
            </a:extLst>
          </p:cNvPr>
          <p:cNvSpPr>
            <a:spLocks noGrp="1"/>
          </p:cNvSpPr>
          <p:nvPr>
            <p:ph type="ftr" sz="quarter" idx="11"/>
          </p:nvPr>
        </p:nvSpPr>
        <p:spPr/>
        <p:txBody>
          <a:bodyPr/>
          <a:lstStyle/>
          <a:p>
            <a:pPr>
              <a:defRPr/>
            </a:pPr>
            <a:r>
              <a:rPr lang="en-US" altLang="ja-JP"/>
              <a:t>Copyright © 2014 Athlead Corporation All Rights Reserved.</a:t>
            </a:r>
            <a:endParaRPr lang="en-US" altLang="ja-JP" dirty="0"/>
          </a:p>
        </p:txBody>
      </p:sp>
      <p:sp>
        <p:nvSpPr>
          <p:cNvPr id="5" name="スライド番号プレースホルダー 4">
            <a:extLst>
              <a:ext uri="{FF2B5EF4-FFF2-40B4-BE49-F238E27FC236}">
                <a16:creationId xmlns:a16="http://schemas.microsoft.com/office/drawing/2014/main" id="{C7F1CC41-2EA8-4F8A-BDF8-CFF6FB9D4106}"/>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1355510652"/>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C67C503-B841-4AFE-BFD2-A1698137079B}"/>
              </a:ext>
            </a:extLst>
          </p:cNvPr>
          <p:cNvSpPr>
            <a:spLocks noGrp="1"/>
          </p:cNvSpPr>
          <p:nvPr>
            <p:ph type="dt" sz="half" idx="10"/>
          </p:nvPr>
        </p:nvSpPr>
        <p:spPr/>
        <p:txBody>
          <a:bodyPr/>
          <a:lstStyle/>
          <a:p>
            <a:fld id="{F46615BD-1EF3-4BD0-9B8C-EDDBA2A63F11}" type="datetimeFigureOut">
              <a:rPr kumimoji="1" lang="ja-JP" altLang="en-US" smtClean="0"/>
              <a:t>2022/9/30</a:t>
            </a:fld>
            <a:endParaRPr kumimoji="1" lang="ja-JP" altLang="en-US"/>
          </a:p>
        </p:txBody>
      </p:sp>
      <p:sp>
        <p:nvSpPr>
          <p:cNvPr id="3" name="フッター プレースホルダー 2">
            <a:extLst>
              <a:ext uri="{FF2B5EF4-FFF2-40B4-BE49-F238E27FC236}">
                <a16:creationId xmlns:a16="http://schemas.microsoft.com/office/drawing/2014/main" id="{C253FAF3-8893-40EE-B013-436B2B20CC4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8C197B1-1420-4A95-96AE-0693736C848A}"/>
              </a:ext>
            </a:extLst>
          </p:cNvPr>
          <p:cNvSpPr>
            <a:spLocks noGrp="1"/>
          </p:cNvSpPr>
          <p:nvPr>
            <p:ph type="sldNum" sz="quarter" idx="12"/>
          </p:nvPr>
        </p:nvSpPr>
        <p:spPr/>
        <p:txBody>
          <a:bodyPr/>
          <a:lstStyle/>
          <a:p>
            <a:fld id="{CCA3E0C9-8CE9-4448-B805-F03E07B89C1D}" type="slidenum">
              <a:rPr kumimoji="1" lang="ja-JP" altLang="en-US" smtClean="0"/>
              <a:t>‹#›</a:t>
            </a:fld>
            <a:endParaRPr kumimoji="1" lang="ja-JP" altLang="en-US"/>
          </a:p>
        </p:txBody>
      </p:sp>
      <p:grpSp>
        <p:nvGrpSpPr>
          <p:cNvPr id="5" name="グループ化 4">
            <a:extLst>
              <a:ext uri="{FF2B5EF4-FFF2-40B4-BE49-F238E27FC236}">
                <a16:creationId xmlns:a16="http://schemas.microsoft.com/office/drawing/2014/main" id="{655E2765-F683-44F4-AC87-2C164C3EA508}"/>
              </a:ext>
            </a:extLst>
          </p:cNvPr>
          <p:cNvGrpSpPr/>
          <p:nvPr userDrawn="1"/>
        </p:nvGrpSpPr>
        <p:grpSpPr>
          <a:xfrm>
            <a:off x="4489" y="6492875"/>
            <a:ext cx="9139511" cy="320501"/>
            <a:chOff x="4489" y="6492875"/>
            <a:chExt cx="9139511" cy="320501"/>
          </a:xfrm>
        </p:grpSpPr>
        <p:sp>
          <p:nvSpPr>
            <p:cNvPr id="6" name="フッター プレースホルダー 2">
              <a:extLst>
                <a:ext uri="{FF2B5EF4-FFF2-40B4-BE49-F238E27FC236}">
                  <a16:creationId xmlns:a16="http://schemas.microsoft.com/office/drawing/2014/main" id="{6065ED32-0BBC-45FC-A8CC-EBCC7568531D}"/>
                </a:ext>
              </a:extLst>
            </p:cNvPr>
            <p:cNvSpPr txBox="1">
              <a:spLocks/>
            </p:cNvSpPr>
            <p:nvPr userDrawn="1"/>
          </p:nvSpPr>
          <p:spPr>
            <a:xfrm>
              <a:off x="2332112" y="6655233"/>
              <a:ext cx="4832176" cy="158143"/>
            </a:xfrm>
            <a:prstGeom prst="rect">
              <a:avLst/>
            </a:prstGeom>
          </p:spPr>
          <p:txBody>
            <a:bodyPr vert="horz" lIns="91440" tIns="45720" rIns="91440" bIns="45720" rtlCol="0" anchor="ctr"/>
            <a:lstStyle>
              <a:defPPr>
                <a:defRPr lang="ja-JP"/>
              </a:defPPr>
              <a:lvl1pPr algn="ctr" rtl="0" fontAlgn="base">
                <a:spcBef>
                  <a:spcPct val="0"/>
                </a:spcBef>
                <a:spcAft>
                  <a:spcPct val="0"/>
                </a:spcAft>
                <a:defRPr kumimoji="1" sz="1200" kern="1200" smtClean="0">
                  <a:solidFill>
                    <a:schemeClr val="tx1">
                      <a:tint val="75000"/>
                    </a:schemeClr>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pPr>
                <a:defRPr/>
              </a:pPr>
              <a:r>
                <a:rPr lang="en-US" altLang="ja-JP" dirty="0"/>
                <a:t>Copyright © 2022 Investment</a:t>
              </a:r>
              <a:r>
                <a:rPr lang="ja-JP" altLang="en-US" dirty="0"/>
                <a:t>　</a:t>
              </a:r>
              <a:r>
                <a:rPr lang="en-US" altLang="ja-JP" dirty="0"/>
                <a:t>Diagnosis</a:t>
              </a:r>
              <a:r>
                <a:rPr lang="ja-JP" altLang="en-US" dirty="0"/>
                <a:t>　</a:t>
              </a:r>
              <a:r>
                <a:rPr lang="en-US" altLang="ja-JP" dirty="0"/>
                <a:t>A</a:t>
              </a:r>
              <a:r>
                <a:rPr lang="ja-JP" altLang="ja-JP" dirty="0"/>
                <a:t>ssociation</a:t>
              </a:r>
              <a:endParaRPr lang="en-US" altLang="ja-JP" dirty="0"/>
            </a:p>
          </p:txBody>
        </p:sp>
        <p:cxnSp>
          <p:nvCxnSpPr>
            <p:cNvPr id="7" name="直線コネクタ 6">
              <a:extLst>
                <a:ext uri="{FF2B5EF4-FFF2-40B4-BE49-F238E27FC236}">
                  <a16:creationId xmlns:a16="http://schemas.microsoft.com/office/drawing/2014/main" id="{DE4F604B-92E8-49F8-B2F4-D2EBA7FBADFC}"/>
                </a:ext>
              </a:extLst>
            </p:cNvPr>
            <p:cNvCxnSpPr/>
            <p:nvPr userDrawn="1"/>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id="{429D3FE7-8CA0-4B2B-AF0C-BD3F7EA40B5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8268" y="6543464"/>
            <a:ext cx="1280236" cy="341920"/>
          </a:xfrm>
          <a:prstGeom prst="rect">
            <a:avLst/>
          </a:prstGeom>
        </p:spPr>
      </p:pic>
    </p:spTree>
    <p:extLst>
      <p:ext uri="{BB962C8B-B14F-4D97-AF65-F5344CB8AC3E}">
        <p14:creationId xmlns:p14="http://schemas.microsoft.com/office/powerpoint/2010/main" val="421474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940531-F951-4A43-AC47-2E84645CF95B}"/>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BA302-C608-4432-AB16-86104AECCAA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38C97E-15E6-4A88-B887-9999F91BC31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7EF7F7D-FA2C-4573-B759-F25F208F2F26}"/>
              </a:ext>
            </a:extLst>
          </p:cNvPr>
          <p:cNvSpPr>
            <a:spLocks noGrp="1"/>
          </p:cNvSpPr>
          <p:nvPr>
            <p:ph type="dt" sz="half" idx="10"/>
          </p:nvPr>
        </p:nvSpPr>
        <p:spPr/>
        <p:txBody>
          <a:bodyPr/>
          <a:lstStyle/>
          <a:p>
            <a:pPr>
              <a:defRPr/>
            </a:pPr>
            <a:endParaRPr lang="en-US" altLang="ja-JP"/>
          </a:p>
        </p:txBody>
      </p:sp>
      <p:sp>
        <p:nvSpPr>
          <p:cNvPr id="6" name="フッター プレースホルダー 5">
            <a:extLst>
              <a:ext uri="{FF2B5EF4-FFF2-40B4-BE49-F238E27FC236}">
                <a16:creationId xmlns:a16="http://schemas.microsoft.com/office/drawing/2014/main" id="{7D33ADDD-7333-465A-9497-226B09F3B4DB}"/>
              </a:ext>
            </a:extLst>
          </p:cNvPr>
          <p:cNvSpPr>
            <a:spLocks noGrp="1"/>
          </p:cNvSpPr>
          <p:nvPr>
            <p:ph type="ftr" sz="quarter" idx="11"/>
          </p:nvPr>
        </p:nvSpPr>
        <p:spPr/>
        <p:txBody>
          <a:bodyPr/>
          <a:lstStyle/>
          <a:p>
            <a:pPr>
              <a:defRPr/>
            </a:pPr>
            <a:r>
              <a:rPr lang="en-US" altLang="ja-JP" dirty="0"/>
              <a:t>Copyright © 2022 </a:t>
            </a:r>
            <a:r>
              <a:rPr lang="en-US" altLang="ja-JP" dirty="0" err="1"/>
              <a:t>Athlead</a:t>
            </a:r>
            <a:r>
              <a:rPr lang="en-US" altLang="ja-JP" dirty="0"/>
              <a:t> Corporation All Rights Reserved.</a:t>
            </a:r>
          </a:p>
        </p:txBody>
      </p:sp>
      <p:sp>
        <p:nvSpPr>
          <p:cNvPr id="7" name="スライド番号プレースホルダー 6">
            <a:extLst>
              <a:ext uri="{FF2B5EF4-FFF2-40B4-BE49-F238E27FC236}">
                <a16:creationId xmlns:a16="http://schemas.microsoft.com/office/drawing/2014/main" id="{CF7B39A5-C7C4-465B-A79A-09C5AECB470B}"/>
              </a:ext>
            </a:extLst>
          </p:cNvPr>
          <p:cNvSpPr>
            <a:spLocks noGrp="1"/>
          </p:cNvSpPr>
          <p:nvPr>
            <p:ph type="sldNum" sz="quarter" idx="12"/>
          </p:nvPr>
        </p:nvSpPr>
        <p:spPr/>
        <p:txBody>
          <a:bodyPr/>
          <a:lstStyle/>
          <a:p>
            <a:pPr>
              <a:defRPr/>
            </a:pPr>
            <a:fld id="{BFB39285-E490-4C34-9A42-E617D8E69703}" type="slidenum">
              <a:rPr lang="en-US" altLang="ja-JP" smtClean="0"/>
              <a:pPr>
                <a:defRPr/>
              </a:pPr>
              <a:t>‹#›</a:t>
            </a:fld>
            <a:endParaRPr lang="en-US" altLang="ja-JP"/>
          </a:p>
        </p:txBody>
      </p:sp>
    </p:spTree>
    <p:extLst>
      <p:ext uri="{BB962C8B-B14F-4D97-AF65-F5344CB8AC3E}">
        <p14:creationId xmlns:p14="http://schemas.microsoft.com/office/powerpoint/2010/main" val="4030835500"/>
      </p:ext>
    </p:extLst>
  </p:cSld>
  <p:clrMapOvr>
    <a:masterClrMapping/>
  </p:clrMapOvr>
  <p:hf sldNum="0" hdr="0" dt="0"/>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FB39285-E490-4C34-9A42-E617D8E69703}" type="slidenum">
              <a:rPr lang="en-US" altLang="ja-JP"/>
              <a:pPr>
                <a:defRPr/>
              </a:pPr>
              <a:t>‹#›</a:t>
            </a:fld>
            <a:endParaRPr lang="en-US" altLang="ja-JP"/>
          </a:p>
        </p:txBody>
      </p:sp>
      <p:sp>
        <p:nvSpPr>
          <p:cNvPr id="1031" name="Rectangle 8"/>
          <p:cNvSpPr>
            <a:spLocks noChangeArrowheads="1"/>
          </p:cNvSpPr>
          <p:nvPr userDrawn="1"/>
        </p:nvSpPr>
        <p:spPr bwMode="auto">
          <a:xfrm>
            <a:off x="0" y="6553200"/>
            <a:ext cx="9144000" cy="304800"/>
          </a:xfrm>
          <a:prstGeom prst="rect">
            <a:avLst/>
          </a:prstGeom>
          <a:solidFill>
            <a:srgbClr val="E6E6E6"/>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715" r:id="rId1"/>
  </p:sldLayoutIdLst>
  <p:hf sldNum="0" hd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29D0DA6-3EA9-4C04-8D4C-07992F294AB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8324C3-01E2-4824-825F-0593C8C25A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0E990798-75D6-4F05-B30D-AB43867F49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a:extLst>
              <a:ext uri="{FF2B5EF4-FFF2-40B4-BE49-F238E27FC236}">
                <a16:creationId xmlns:a16="http://schemas.microsoft.com/office/drawing/2014/main" id="{5E6EFDC3-08F8-4169-9842-92E79FD3F95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ja-JP" dirty="0"/>
              <a:t>Copyright © 2022 </a:t>
            </a:r>
            <a:r>
              <a:rPr lang="en-US" altLang="ja-JP" dirty="0" err="1"/>
              <a:t>Athlead</a:t>
            </a:r>
            <a:r>
              <a:rPr lang="en-US" altLang="ja-JP" dirty="0"/>
              <a:t> Corporation All Rights Reserved.</a:t>
            </a:r>
          </a:p>
        </p:txBody>
      </p:sp>
      <p:sp>
        <p:nvSpPr>
          <p:cNvPr id="6" name="スライド番号プレースホルダー 5">
            <a:extLst>
              <a:ext uri="{FF2B5EF4-FFF2-40B4-BE49-F238E27FC236}">
                <a16:creationId xmlns:a16="http://schemas.microsoft.com/office/drawing/2014/main" id="{85510674-E64C-42A7-8B44-7FE1C7A6F3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BFB39285-E490-4C34-9A42-E617D8E69703}" type="slidenum">
              <a:rPr lang="en-US" altLang="ja-JP" smtClean="0"/>
              <a:pPr>
                <a:defRPr/>
              </a:pPr>
              <a:t>‹#›</a:t>
            </a:fld>
            <a:endParaRPr lang="en-US" altLang="ja-JP"/>
          </a:p>
        </p:txBody>
      </p:sp>
      <p:pic>
        <p:nvPicPr>
          <p:cNvPr id="8" name="図 7" descr="時計 が含まれている画像&#10;&#10;自動的に生成された説明">
            <a:extLst>
              <a:ext uri="{FF2B5EF4-FFF2-40B4-BE49-F238E27FC236}">
                <a16:creationId xmlns:a16="http://schemas.microsoft.com/office/drawing/2014/main" id="{69B3DC11-D978-41FB-B584-D7199F5CCD84}"/>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480492" y="1"/>
            <a:ext cx="700020" cy="700020"/>
          </a:xfrm>
          <a:prstGeom prst="rect">
            <a:avLst/>
          </a:prstGeom>
        </p:spPr>
      </p:pic>
    </p:spTree>
    <p:extLst>
      <p:ext uri="{BB962C8B-B14F-4D97-AF65-F5344CB8AC3E}">
        <p14:creationId xmlns:p14="http://schemas.microsoft.com/office/powerpoint/2010/main" val="25305392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sldNum="0" hd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www.nexer.co.jp/" TargetMode="External"/><Relationship Id="rId4" Type="http://schemas.openxmlformats.org/officeDocument/2006/relationships/hyperlink" Target="https://trend-research.jp/1236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hyperlink" Target="https://www.nexer.co.jp/" TargetMode="External"/><Relationship Id="rId4" Type="http://schemas.openxmlformats.org/officeDocument/2006/relationships/hyperlink" Target="https://trend-research.jp/1236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nexer.co.jp/" TargetMode="External"/><Relationship Id="rId4" Type="http://schemas.openxmlformats.org/officeDocument/2006/relationships/hyperlink" Target="https://trend-research.jp/1236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7.emf"/><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2" name="スライド番号プレースホルダ 5"/>
          <p:cNvSpPr txBox="1">
            <a:spLocks/>
          </p:cNvSpPr>
          <p:nvPr/>
        </p:nvSpPr>
        <p:spPr bwMode="auto">
          <a:xfrm>
            <a:off x="-323850" y="6310313"/>
            <a:ext cx="2311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Arial" charset="0"/>
                <a:ea typeface="ＭＳ Ｐゴシック" pitchFamily="50" charset="-128"/>
              </a:defRPr>
            </a:lvl1pPr>
            <a:lvl2pPr marL="742950" indent="-285750" eaLnBrk="0" hangingPunct="0">
              <a:defRPr kumimoji="1" sz="2400">
                <a:solidFill>
                  <a:schemeClr val="tx1"/>
                </a:solidFill>
                <a:latin typeface="Arial" charset="0"/>
                <a:ea typeface="ＭＳ Ｐゴシック" pitchFamily="50" charset="-128"/>
              </a:defRPr>
            </a:lvl2pPr>
            <a:lvl3pPr marL="1143000" indent="-228600" eaLnBrk="0" hangingPunct="0">
              <a:defRPr kumimoji="1" sz="2400">
                <a:solidFill>
                  <a:schemeClr val="tx1"/>
                </a:solidFill>
                <a:latin typeface="Arial" charset="0"/>
                <a:ea typeface="ＭＳ Ｐゴシック" pitchFamily="50" charset="-128"/>
              </a:defRPr>
            </a:lvl3pPr>
            <a:lvl4pPr marL="1600200" indent="-228600" eaLnBrk="0" hangingPunct="0">
              <a:defRPr kumimoji="1" sz="2400">
                <a:solidFill>
                  <a:schemeClr val="tx1"/>
                </a:solidFill>
                <a:latin typeface="Arial" charset="0"/>
                <a:ea typeface="ＭＳ Ｐゴシック" pitchFamily="50" charset="-128"/>
              </a:defRPr>
            </a:lvl4pPr>
            <a:lvl5pPr marL="2057400" indent="-228600" eaLnBrk="0" hangingPunct="0">
              <a:defRPr kumimoji="1" sz="24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Arial" charset="0"/>
                <a:ea typeface="ＭＳ Ｐゴシック" pitchFamily="50" charset="-128"/>
              </a:defRPr>
            </a:lvl9pPr>
          </a:lstStyle>
          <a:p>
            <a:pPr algn="ctr" eaLnBrk="1" hangingPunct="1"/>
            <a:endParaRPr lang="ja-JP" altLang="en-US" dirty="0"/>
          </a:p>
        </p:txBody>
      </p:sp>
      <p:cxnSp>
        <p:nvCxnSpPr>
          <p:cNvPr id="6" name="直線コネクタ 5"/>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4489" y="6492875"/>
            <a:ext cx="9139511" cy="0"/>
          </a:xfrm>
          <a:prstGeom prst="line">
            <a:avLst/>
          </a:prstGeom>
          <a:ln w="63500">
            <a:gradFill flip="none" rotWithShape="1">
              <a:gsLst>
                <a:gs pos="0">
                  <a:srgbClr val="03D4A8"/>
                </a:gs>
                <a:gs pos="25000">
                  <a:srgbClr val="21D6E0"/>
                </a:gs>
                <a:gs pos="75000">
                  <a:srgbClr val="0087E6"/>
                </a:gs>
                <a:gs pos="100000">
                  <a:srgbClr val="005CBF"/>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CA7297D8-AC95-4B79-AF9F-884A138EA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8329" y="4190653"/>
            <a:ext cx="2249474" cy="2253741"/>
          </a:xfrm>
          <a:prstGeom prst="rect">
            <a:avLst/>
          </a:prstGeom>
        </p:spPr>
      </p:pic>
      <p:sp>
        <p:nvSpPr>
          <p:cNvPr id="11" name="Rectangle 3">
            <a:extLst>
              <a:ext uri="{FF2B5EF4-FFF2-40B4-BE49-F238E27FC236}">
                <a16:creationId xmlns:a16="http://schemas.microsoft.com/office/drawing/2014/main" id="{DA59EE9C-9C8E-4A65-8FB4-68F75715787C}"/>
              </a:ext>
            </a:extLst>
          </p:cNvPr>
          <p:cNvSpPr txBox="1">
            <a:spLocks noChangeArrowheads="1"/>
          </p:cNvSpPr>
          <p:nvPr/>
        </p:nvSpPr>
        <p:spPr bwMode="auto">
          <a:xfrm>
            <a:off x="-252536" y="908720"/>
            <a:ext cx="9722238" cy="3995446"/>
          </a:xfrm>
          <a:prstGeom prst="rect">
            <a:avLst/>
          </a:prstGeom>
          <a:noFill/>
          <a:ln w="9525">
            <a:noFill/>
            <a:miter lim="800000"/>
            <a:headEnd/>
            <a:tailEnd/>
          </a:ln>
          <a:effectLst>
            <a:glow rad="63500">
              <a:schemeClr val="accent1">
                <a:satMod val="175000"/>
                <a:alpha val="40000"/>
              </a:schemeClr>
            </a:glow>
            <a:outerShdw dist="35921" dir="2700000" algn="ctr" rotWithShape="0">
              <a:schemeClr val="accent1"/>
            </a:outerShdw>
          </a:effectLst>
        </p:spPr>
        <p:txBody>
          <a:bodyPr anchor="ctr">
            <a:normAutofit fontScale="550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20000"/>
              </a:spcBef>
              <a:buClr>
                <a:schemeClr val="accent1"/>
              </a:buClr>
              <a:buSzPct val="65000"/>
              <a:defRPr/>
            </a:pPr>
            <a:r>
              <a:rPr lang="ja-JP" altLang="en-US" sz="9800" spc="50" dirty="0">
                <a:ln w="11430"/>
                <a:solidFill>
                  <a:schemeClr val="tx2">
                    <a:lumMod val="60000"/>
                    <a:lumOff val="40000"/>
                  </a:schemeClr>
                </a:solidFill>
                <a:effectLst>
                  <a:outerShdw blurRad="76200" dist="50800" dir="5400000" algn="tl" rotWithShape="0">
                    <a:srgbClr val="000000">
                      <a:alpha val="65000"/>
                    </a:srgbClr>
                  </a:outerShdw>
                </a:effectLst>
              </a:rPr>
              <a:t>これから成人になる</a:t>
            </a:r>
            <a:endParaRPr lang="en-US" altLang="ja-JP" sz="98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r>
              <a:rPr lang="ja-JP" altLang="en-US" sz="9800" spc="50" dirty="0">
                <a:ln w="11430"/>
                <a:solidFill>
                  <a:schemeClr val="tx2">
                    <a:lumMod val="60000"/>
                    <a:lumOff val="40000"/>
                  </a:schemeClr>
                </a:solidFill>
                <a:effectLst>
                  <a:outerShdw blurRad="76200" dist="50800" dir="5400000" algn="tl" rotWithShape="0">
                    <a:srgbClr val="000000">
                      <a:alpha val="65000"/>
                    </a:srgbClr>
                  </a:outerShdw>
                </a:effectLst>
              </a:rPr>
              <a:t>学生のために</a:t>
            </a:r>
            <a:endParaRPr lang="en-US" altLang="ja-JP" sz="98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endParaRPr lang="en-US" altLang="ja-JP" sz="76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r>
              <a:rPr lang="ja-JP" altLang="en-US" sz="6400" spc="50" dirty="0">
                <a:ln w="11430"/>
                <a:solidFill>
                  <a:schemeClr val="tx2">
                    <a:lumMod val="60000"/>
                    <a:lumOff val="40000"/>
                  </a:schemeClr>
                </a:solidFill>
                <a:effectLst>
                  <a:outerShdw blurRad="76200" dist="50800" dir="5400000" algn="tl" rotWithShape="0">
                    <a:srgbClr val="000000">
                      <a:alpha val="65000"/>
                    </a:srgbClr>
                  </a:outerShdw>
                </a:effectLst>
              </a:rPr>
              <a:t>～金融リテラシーを向上させることで</a:t>
            </a:r>
            <a:endParaRPr lang="en-US" altLang="ja-JP" sz="6400" spc="50" dirty="0">
              <a:ln w="11430"/>
              <a:solidFill>
                <a:schemeClr val="tx2">
                  <a:lumMod val="60000"/>
                  <a:lumOff val="40000"/>
                </a:schemeClr>
              </a:solidFill>
              <a:effectLst>
                <a:outerShdw blurRad="76200" dist="50800" dir="5400000" algn="tl" rotWithShape="0">
                  <a:srgbClr val="000000">
                    <a:alpha val="65000"/>
                  </a:srgbClr>
                </a:outerShdw>
              </a:effectLst>
            </a:endParaRPr>
          </a:p>
          <a:p>
            <a:pPr algn="ctr">
              <a:spcBef>
                <a:spcPct val="20000"/>
              </a:spcBef>
              <a:buClr>
                <a:schemeClr val="accent1"/>
              </a:buClr>
              <a:buSzPct val="65000"/>
              <a:defRPr/>
            </a:pPr>
            <a:r>
              <a:rPr lang="ja-JP" altLang="en-US" sz="6400" spc="50" dirty="0">
                <a:ln w="11430"/>
                <a:solidFill>
                  <a:schemeClr val="tx2">
                    <a:lumMod val="60000"/>
                    <a:lumOff val="40000"/>
                  </a:schemeClr>
                </a:solidFill>
                <a:effectLst>
                  <a:outerShdw blurRad="76200" dist="50800" dir="5400000" algn="tl" rotWithShape="0">
                    <a:srgbClr val="000000">
                      <a:alpha val="65000"/>
                    </a:srgbClr>
                  </a:outerShdw>
                </a:effectLst>
              </a:rPr>
              <a:t>不安を期待に、人生を豊かに～</a:t>
            </a:r>
            <a:endParaRPr lang="en-US" altLang="ja-JP" sz="6400" b="1" spc="50" dirty="0">
              <a:ln w="11430"/>
              <a:latin typeface="HG丸ｺﾞｼｯｸM-PRO" pitchFamily="50" charset="-128"/>
              <a:ea typeface="HG丸ｺﾞｼｯｸM-PRO" pitchFamily="50" charset="-128"/>
            </a:endParaRPr>
          </a:p>
          <a:p>
            <a:pPr algn="ctr">
              <a:spcBef>
                <a:spcPct val="20000"/>
              </a:spcBef>
              <a:buClr>
                <a:schemeClr val="accent1"/>
              </a:buClr>
              <a:buSzPct val="65000"/>
              <a:defRPr/>
            </a:pPr>
            <a:r>
              <a:rPr lang="ja-JP" altLang="en-US" sz="3200" spc="50" dirty="0">
                <a:ln w="11430"/>
                <a:solidFill>
                  <a:schemeClr val="tx2">
                    <a:lumMod val="60000"/>
                    <a:lumOff val="40000"/>
                  </a:schemeClr>
                </a:solidFill>
                <a:effectLst>
                  <a:outerShdw blurRad="76200" dist="50800" dir="5400000" algn="tl" rotWithShape="0">
                    <a:srgbClr val="000000">
                      <a:alpha val="65000"/>
                    </a:srgbClr>
                  </a:outerShdw>
                </a:effectLst>
              </a:rPr>
              <a:t>　</a:t>
            </a:r>
            <a:endParaRPr lang="en-US" altLang="ja-JP" sz="3200" b="1" spc="50" dirty="0">
              <a:ln w="11430"/>
              <a:solidFill>
                <a:schemeClr val="tx2">
                  <a:lumMod val="60000"/>
                  <a:lumOff val="40000"/>
                </a:schemeClr>
              </a:solidFill>
              <a:effectLst>
                <a:outerShdw blurRad="76200" dist="50800" dir="5400000" algn="tl" rotWithShape="0">
                  <a:srgbClr val="000000">
                    <a:alpha val="65000"/>
                  </a:srgbClr>
                </a:outerShdw>
              </a:effectLst>
              <a:latin typeface="HG丸ｺﾞｼｯｸM-PRO" pitchFamily="50" charset="-128"/>
              <a:ea typeface="HG丸ｺﾞｼｯｸM-PRO" pitchFamily="50" charset="-128"/>
            </a:endParaRPr>
          </a:p>
        </p:txBody>
      </p:sp>
      <p:pic>
        <p:nvPicPr>
          <p:cNvPr id="7" name="図 6">
            <a:extLst>
              <a:ext uri="{FF2B5EF4-FFF2-40B4-BE49-F238E27FC236}">
                <a16:creationId xmlns:a16="http://schemas.microsoft.com/office/drawing/2014/main" id="{D4264DD6-1C6C-4731-B03A-B7933CAD5C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6936" y="26392"/>
            <a:ext cx="2494819" cy="66630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5A7CADE2-80ED-4F27-AE0B-DF1C59586795}"/>
              </a:ext>
            </a:extLst>
          </p:cNvPr>
          <p:cNvPicPr>
            <a:picLocks noChangeAspect="1"/>
          </p:cNvPicPr>
          <p:nvPr/>
        </p:nvPicPr>
        <p:blipFill rotWithShape="1">
          <a:blip r:embed="rId3"/>
          <a:srcRect r="1112" b="2818"/>
          <a:stretch/>
        </p:blipFill>
        <p:spPr>
          <a:xfrm>
            <a:off x="2094202" y="828911"/>
            <a:ext cx="4900487" cy="3104145"/>
          </a:xfrm>
          <a:prstGeom prst="rect">
            <a:avLst/>
          </a:prstGeom>
        </p:spPr>
      </p:pic>
      <p:sp>
        <p:nvSpPr>
          <p:cNvPr id="9" name="四角形: 角を丸くする 8">
            <a:extLst>
              <a:ext uri="{FF2B5EF4-FFF2-40B4-BE49-F238E27FC236}">
                <a16:creationId xmlns:a16="http://schemas.microsoft.com/office/drawing/2014/main" id="{771CC590-C613-46D8-907F-EE0C84E9B05F}"/>
              </a:ext>
            </a:extLst>
          </p:cNvPr>
          <p:cNvSpPr/>
          <p:nvPr/>
        </p:nvSpPr>
        <p:spPr>
          <a:xfrm>
            <a:off x="222448" y="4833343"/>
            <a:ext cx="8742040" cy="147597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76200" dist="50800" dir="5400000" algn="tl" rotWithShape="0">
                    <a:srgbClr val="000000">
                      <a:alpha val="65000"/>
                    </a:srgbClr>
                  </a:outerShdw>
                </a:effectLst>
              </a:rPr>
              <a:t>若年層からの金融リテラシーの向上を育む「投資教育」が求められる</a:t>
            </a:r>
            <a:endParaRPr lang="en-US" altLang="ja-JP" sz="4000" b="1" spc="50" dirty="0">
              <a:ln w="11430"/>
              <a:solidFill>
                <a:schemeClr val="bg1"/>
              </a:solidFill>
              <a:effectLst>
                <a:outerShdw blurRad="76200" dist="50800" dir="5400000" algn="tl" rotWithShape="0">
                  <a:srgbClr val="000000">
                    <a:alpha val="65000"/>
                  </a:srgbClr>
                </a:outerShdw>
              </a:effectLst>
            </a:endParaRPr>
          </a:p>
        </p:txBody>
      </p:sp>
      <p:sp>
        <p:nvSpPr>
          <p:cNvPr id="10" name="テキスト ボックス 9">
            <a:extLst>
              <a:ext uri="{FF2B5EF4-FFF2-40B4-BE49-F238E27FC236}">
                <a16:creationId xmlns:a16="http://schemas.microsoft.com/office/drawing/2014/main" id="{1658DEFA-E797-4EFF-AD8C-6237F6061D25}"/>
              </a:ext>
            </a:extLst>
          </p:cNvPr>
          <p:cNvSpPr txBox="1"/>
          <p:nvPr/>
        </p:nvSpPr>
        <p:spPr>
          <a:xfrm>
            <a:off x="222448" y="3915053"/>
            <a:ext cx="9029804" cy="954107"/>
          </a:xfrm>
          <a:prstGeom prst="rect">
            <a:avLst/>
          </a:prstGeom>
          <a:noFill/>
        </p:spPr>
        <p:txBody>
          <a:bodyPr wrap="square" rtlCol="0">
            <a:spAutoFit/>
          </a:bodyPr>
          <a:lstStyle/>
          <a:p>
            <a:pPr algn="ctr"/>
            <a:r>
              <a:rPr lang="ja-JP" altLang="en-US" sz="2800" dirty="0"/>
              <a:t>正しい知識の無いまま投資をはじめて、</a:t>
            </a:r>
            <a:endParaRPr lang="en-US" altLang="ja-JP" sz="2800" dirty="0"/>
          </a:p>
          <a:p>
            <a:pPr algn="ctr"/>
            <a:r>
              <a:rPr lang="ja-JP" altLang="en-US" sz="2800" dirty="0"/>
              <a:t>特殊詐欺被害や大きな損失につながりやすい</a:t>
            </a:r>
            <a:endParaRPr lang="en-US" altLang="ja-JP" sz="2800" dirty="0"/>
          </a:p>
        </p:txBody>
      </p:sp>
      <p:sp>
        <p:nvSpPr>
          <p:cNvPr id="14" name="テキスト ボックス 6">
            <a:extLst>
              <a:ext uri="{FF2B5EF4-FFF2-40B4-BE49-F238E27FC236}">
                <a16:creationId xmlns:a16="http://schemas.microsoft.com/office/drawing/2014/main" id="{949E322B-4A18-4B08-ABE4-5B57D05D5972}"/>
              </a:ext>
            </a:extLst>
          </p:cNvPr>
          <p:cNvSpPr txBox="1"/>
          <p:nvPr/>
        </p:nvSpPr>
        <p:spPr>
          <a:xfrm>
            <a:off x="4211960" y="3800073"/>
            <a:ext cx="5256584" cy="276999"/>
          </a:xfrm>
          <a:prstGeom prst="rect">
            <a:avLst/>
          </a:prstGeom>
          <a:noFill/>
        </p:spPr>
        <p:txBody>
          <a:bodyPr wrap="square" rtlCol="0">
            <a:spAutoFit/>
          </a:bodyPr>
          <a:lstStyle>
            <a:defPPr>
              <a:defRPr lang="ja-JP"/>
            </a:defPPr>
            <a:lvl1pPr algn="l" rtl="0" fontAlgn="base">
              <a:spcBef>
                <a:spcPct val="0"/>
              </a:spcBef>
              <a:spcAft>
                <a:spcPct val="0"/>
              </a:spcAft>
              <a:defRPr kumimoji="1" sz="24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24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24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24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2400" kern="1200">
                <a:solidFill>
                  <a:schemeClr val="tx1"/>
                </a:solidFill>
                <a:latin typeface="Arial" charset="0"/>
                <a:ea typeface="ＭＳ Ｐゴシック" pitchFamily="50" charset="-128"/>
                <a:cs typeface="+mn-cs"/>
              </a:defRPr>
            </a:lvl5pPr>
            <a:lvl6pPr marL="2286000" algn="l" defTabSz="914400" rtl="0" eaLnBrk="1" latinLnBrk="0" hangingPunct="1">
              <a:defRPr kumimoji="1" sz="2400" kern="1200">
                <a:solidFill>
                  <a:schemeClr val="tx1"/>
                </a:solidFill>
                <a:latin typeface="Arial" charset="0"/>
                <a:ea typeface="ＭＳ Ｐゴシック" pitchFamily="50" charset="-128"/>
                <a:cs typeface="+mn-cs"/>
              </a:defRPr>
            </a:lvl6pPr>
            <a:lvl7pPr marL="2743200" algn="l" defTabSz="914400" rtl="0" eaLnBrk="1" latinLnBrk="0" hangingPunct="1">
              <a:defRPr kumimoji="1" sz="2400" kern="1200">
                <a:solidFill>
                  <a:schemeClr val="tx1"/>
                </a:solidFill>
                <a:latin typeface="Arial" charset="0"/>
                <a:ea typeface="ＭＳ Ｐゴシック" pitchFamily="50" charset="-128"/>
                <a:cs typeface="+mn-cs"/>
              </a:defRPr>
            </a:lvl7pPr>
            <a:lvl8pPr marL="3200400" algn="l" defTabSz="914400" rtl="0" eaLnBrk="1" latinLnBrk="0" hangingPunct="1">
              <a:defRPr kumimoji="1" sz="2400" kern="1200">
                <a:solidFill>
                  <a:schemeClr val="tx1"/>
                </a:solidFill>
                <a:latin typeface="Arial" charset="0"/>
                <a:ea typeface="ＭＳ Ｐゴシック" pitchFamily="50" charset="-128"/>
                <a:cs typeface="+mn-cs"/>
              </a:defRPr>
            </a:lvl8pPr>
            <a:lvl9pPr marL="3657600" algn="l" defTabSz="914400" rtl="0" eaLnBrk="1" latinLnBrk="0" hangingPunct="1">
              <a:defRPr kumimoji="1" sz="2400" kern="1200">
                <a:solidFill>
                  <a:schemeClr val="tx1"/>
                </a:solidFill>
                <a:latin typeface="Arial" charset="0"/>
                <a:ea typeface="ＭＳ Ｐゴシック" pitchFamily="50" charset="-128"/>
                <a:cs typeface="+mn-cs"/>
              </a:defRPr>
            </a:lvl9pPr>
          </a:lstStyle>
          <a:p>
            <a:r>
              <a:rPr lang="ja-JP" altLang="en-US" sz="1200" dirty="0"/>
              <a:t>出典：金融広報中央委員会「金融リテラシー調査</a:t>
            </a:r>
            <a:r>
              <a:rPr lang="en-US" altLang="ja-JP" sz="1200" dirty="0"/>
              <a:t>2019</a:t>
            </a:r>
            <a:r>
              <a:rPr lang="ja-JP" altLang="en-US" sz="1200" dirty="0"/>
              <a:t>年の結果」</a:t>
            </a:r>
            <a:endParaRPr kumimoji="1" lang="ja-JP" altLang="en-US" sz="1200" dirty="0"/>
          </a:p>
        </p:txBody>
      </p:sp>
      <p:sp>
        <p:nvSpPr>
          <p:cNvPr id="12" name="Rectangle 2">
            <a:extLst>
              <a:ext uri="{FF2B5EF4-FFF2-40B4-BE49-F238E27FC236}">
                <a16:creationId xmlns:a16="http://schemas.microsoft.com/office/drawing/2014/main" id="{A95485F8-2C96-4074-B5AE-E58442F0EFED}"/>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情報収集方法</a:t>
            </a:r>
          </a:p>
        </p:txBody>
      </p:sp>
      <p:cxnSp>
        <p:nvCxnSpPr>
          <p:cNvPr id="15" name="直線コネクタ 14">
            <a:extLst>
              <a:ext uri="{FF2B5EF4-FFF2-40B4-BE49-F238E27FC236}">
                <a16:creationId xmlns:a16="http://schemas.microsoft.com/office/drawing/2014/main" id="{93837280-C0A2-4DB7-B902-924470091D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503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771CC590-C613-46D8-907F-EE0C84E9B05F}"/>
              </a:ext>
            </a:extLst>
          </p:cNvPr>
          <p:cNvSpPr/>
          <p:nvPr/>
        </p:nvSpPr>
        <p:spPr>
          <a:xfrm>
            <a:off x="222448" y="3861048"/>
            <a:ext cx="8742040"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600" b="1" spc="50" dirty="0">
                <a:ln w="11430"/>
                <a:solidFill>
                  <a:schemeClr val="bg1"/>
                </a:solidFill>
                <a:effectLst>
                  <a:outerShdw blurRad="76200" dist="50800" dir="5400000" algn="tl" rotWithShape="0">
                    <a:srgbClr val="000000">
                      <a:alpha val="65000"/>
                    </a:srgbClr>
                  </a:outerShdw>
                </a:effectLst>
              </a:rPr>
              <a:t>無理のない長期投資で資産形成できる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10" name="テキスト ボックス 9">
            <a:extLst>
              <a:ext uri="{FF2B5EF4-FFF2-40B4-BE49-F238E27FC236}">
                <a16:creationId xmlns:a16="http://schemas.microsoft.com/office/drawing/2014/main" id="{1658DEFA-E797-4EFF-AD8C-6237F6061D25}"/>
              </a:ext>
            </a:extLst>
          </p:cNvPr>
          <p:cNvSpPr txBox="1"/>
          <p:nvPr/>
        </p:nvSpPr>
        <p:spPr>
          <a:xfrm>
            <a:off x="107504" y="900009"/>
            <a:ext cx="9029804" cy="584775"/>
          </a:xfrm>
          <a:prstGeom prst="rect">
            <a:avLst/>
          </a:prstGeom>
          <a:noFill/>
        </p:spPr>
        <p:txBody>
          <a:bodyPr wrap="square" rtlCol="0">
            <a:spAutoFit/>
          </a:bodyPr>
          <a:lstStyle/>
          <a:p>
            <a:pPr algn="ctr"/>
            <a:r>
              <a:rPr lang="ja-JP" altLang="en-US" sz="3200" dirty="0"/>
              <a:t>学生のころから正しい金融教育を受けることで・・・</a:t>
            </a:r>
            <a:endParaRPr lang="en-US" altLang="ja-JP" sz="3200" dirty="0"/>
          </a:p>
        </p:txBody>
      </p:sp>
      <p:sp>
        <p:nvSpPr>
          <p:cNvPr id="12" name="矢印: 下 11">
            <a:extLst>
              <a:ext uri="{FF2B5EF4-FFF2-40B4-BE49-F238E27FC236}">
                <a16:creationId xmlns:a16="http://schemas.microsoft.com/office/drawing/2014/main" id="{DA2350EB-3934-49F4-9992-B709D77C9032}"/>
              </a:ext>
            </a:extLst>
          </p:cNvPr>
          <p:cNvSpPr/>
          <p:nvPr/>
        </p:nvSpPr>
        <p:spPr>
          <a:xfrm>
            <a:off x="4345242" y="1702364"/>
            <a:ext cx="453516" cy="6465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0C2DAAB6-3A08-4F1C-89BE-551A74354B5B}"/>
              </a:ext>
            </a:extLst>
          </p:cNvPr>
          <p:cNvSpPr/>
          <p:nvPr/>
        </p:nvSpPr>
        <p:spPr>
          <a:xfrm>
            <a:off x="222448" y="2544184"/>
            <a:ext cx="8742040" cy="100811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en-US" altLang="ja-JP" sz="3600" b="1" spc="50" dirty="0">
                <a:ln w="11430"/>
                <a:solidFill>
                  <a:schemeClr val="bg1"/>
                </a:solidFill>
                <a:effectLst>
                  <a:outerShdw blurRad="76200" dist="50800" dir="5400000" algn="tl" rotWithShape="0">
                    <a:srgbClr val="000000">
                      <a:alpha val="65000"/>
                    </a:srgbClr>
                  </a:outerShdw>
                </a:effectLst>
              </a:rPr>
              <a:t>18</a:t>
            </a:r>
            <a:r>
              <a:rPr lang="ja-JP" altLang="en-US" sz="3600" b="1" spc="50" dirty="0">
                <a:ln w="11430"/>
                <a:solidFill>
                  <a:schemeClr val="bg1"/>
                </a:solidFill>
                <a:effectLst>
                  <a:outerShdw blurRad="76200" dist="50800" dir="5400000" algn="tl" rotWithShape="0">
                    <a:srgbClr val="000000">
                      <a:alpha val="65000"/>
                    </a:srgbClr>
                  </a:outerShdw>
                </a:effectLst>
              </a:rPr>
              <a:t>歳成人の不安を解消できる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16" name="四角形: 角を丸くする 15">
            <a:extLst>
              <a:ext uri="{FF2B5EF4-FFF2-40B4-BE49-F238E27FC236}">
                <a16:creationId xmlns:a16="http://schemas.microsoft.com/office/drawing/2014/main" id="{E21589E4-6055-4F89-837F-25A7B8580154}"/>
              </a:ext>
            </a:extLst>
          </p:cNvPr>
          <p:cNvSpPr/>
          <p:nvPr/>
        </p:nvSpPr>
        <p:spPr>
          <a:xfrm>
            <a:off x="222448" y="5181026"/>
            <a:ext cx="8742040" cy="91227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600" b="1" spc="50" dirty="0">
                <a:ln w="11430"/>
                <a:solidFill>
                  <a:schemeClr val="bg1"/>
                </a:solidFill>
                <a:effectLst>
                  <a:outerShdw blurRad="76200" dist="50800" dir="5400000" algn="tl" rotWithShape="0">
                    <a:srgbClr val="000000">
                      <a:alpha val="65000"/>
                    </a:srgbClr>
                  </a:outerShdw>
                </a:effectLst>
              </a:rPr>
              <a:t>社会に出て騙されなくなる</a:t>
            </a:r>
            <a:endParaRPr lang="en-US" altLang="ja-JP" sz="3600" b="1" spc="50" dirty="0">
              <a:ln w="11430"/>
              <a:solidFill>
                <a:schemeClr val="bg1"/>
              </a:solidFill>
              <a:effectLst>
                <a:outerShdw blurRad="76200" dist="50800" dir="5400000" algn="tl" rotWithShape="0">
                  <a:srgbClr val="000000">
                    <a:alpha val="65000"/>
                  </a:srgbClr>
                </a:outerShdw>
              </a:effectLst>
            </a:endParaRPr>
          </a:p>
        </p:txBody>
      </p:sp>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早く知れば知るほど人生に活かせる</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662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日本大手のリサーチ会社のアンケート結果</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C00CF97A-5634-4C6C-9FFC-FB81DC769B47}"/>
              </a:ext>
            </a:extLst>
          </p:cNvPr>
          <p:cNvPicPr>
            <a:picLocks noChangeAspect="1"/>
          </p:cNvPicPr>
          <p:nvPr/>
        </p:nvPicPr>
        <p:blipFill>
          <a:blip r:embed="rId3"/>
          <a:stretch>
            <a:fillRect/>
          </a:stretch>
        </p:blipFill>
        <p:spPr>
          <a:xfrm>
            <a:off x="251520" y="1014771"/>
            <a:ext cx="8597899" cy="5150533"/>
          </a:xfrm>
          <a:prstGeom prst="rect">
            <a:avLst/>
          </a:prstGeom>
        </p:spPr>
      </p:pic>
      <p:sp>
        <p:nvSpPr>
          <p:cNvPr id="9" name="テキスト ボックス 8">
            <a:extLst>
              <a:ext uri="{FF2B5EF4-FFF2-40B4-BE49-F238E27FC236}">
                <a16:creationId xmlns:a16="http://schemas.microsoft.com/office/drawing/2014/main" id="{03D41918-A49A-4F15-B397-8D6CA45C0BEE}"/>
              </a:ext>
            </a:extLst>
          </p:cNvPr>
          <p:cNvSpPr txBox="1"/>
          <p:nvPr/>
        </p:nvSpPr>
        <p:spPr>
          <a:xfrm>
            <a:off x="1331640" y="5945049"/>
            <a:ext cx="6819834" cy="600164"/>
          </a:xfrm>
          <a:prstGeom prst="rect">
            <a:avLst/>
          </a:prstGeom>
          <a:noFill/>
        </p:spPr>
        <p:txBody>
          <a:bodyPr wrap="square">
            <a:spAutoFit/>
          </a:bodyPr>
          <a:lstStyle/>
          <a:p>
            <a:r>
              <a:rPr lang="ja-JP" altLang="en-US" sz="1100" b="0" i="0" dirty="0">
                <a:solidFill>
                  <a:srgbClr val="3B3B3B"/>
                </a:solidFill>
                <a:effectLst/>
                <a:latin typeface="Hiragino Kaku Gothic ProN"/>
              </a:rPr>
              <a:t>日本トレンドリサーチ調べ：全国の男女計</a:t>
            </a:r>
            <a:r>
              <a:rPr lang="en-US" altLang="ja-JP" sz="1100" b="0" i="0" dirty="0">
                <a:solidFill>
                  <a:srgbClr val="3B3B3B"/>
                </a:solidFill>
                <a:effectLst/>
                <a:latin typeface="Hiragino Kaku Gothic ProN"/>
              </a:rPr>
              <a:t>1,250</a:t>
            </a:r>
            <a:r>
              <a:rPr lang="ja-JP" altLang="en-US" sz="1100" b="0" i="0" dirty="0">
                <a:solidFill>
                  <a:srgbClr val="3B3B3B"/>
                </a:solidFill>
                <a:effectLst/>
                <a:latin typeface="Hiragino Kaku Gothic ProN"/>
              </a:rPr>
              <a:t>名を対象に「高校での</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金融教育</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必修化に関するアンケート」</a:t>
            </a:r>
            <a:br>
              <a:rPr lang="en-US" altLang="ja-JP" sz="1100" b="0" i="0" dirty="0">
                <a:solidFill>
                  <a:srgbClr val="3B3B3B"/>
                </a:solidFill>
                <a:effectLst/>
                <a:latin typeface="Hiragino Kaku Gothic ProN"/>
              </a:rPr>
            </a:br>
            <a:r>
              <a:rPr lang="ja-JP" altLang="en-US" sz="1100" b="0" i="0" dirty="0">
                <a:solidFill>
                  <a:srgbClr val="3B3B3B"/>
                </a:solidFill>
                <a:effectLst/>
                <a:latin typeface="Hiragino Kaku Gothic ProN"/>
              </a:rPr>
              <a:t>該当記事ページ：</a:t>
            </a:r>
            <a:r>
              <a:rPr lang="en-US" altLang="ja-JP" sz="1100" b="0" i="0" dirty="0">
                <a:effectLst/>
                <a:latin typeface="Hiragino Kaku Gothic ProN"/>
                <a:hlinkClick r:id="rId4">
                  <a:extLst>
                    <a:ext uri="{A12FA001-AC4F-418D-AE19-62706E023703}">
                      <ahyp:hlinkClr xmlns:ahyp="http://schemas.microsoft.com/office/drawing/2018/hyperlinkcolor" val="tx"/>
                    </a:ext>
                  </a:extLst>
                </a:hlinkClick>
              </a:rPr>
              <a:t>https://trend-research.jp/12361/</a:t>
            </a:r>
            <a:r>
              <a:rPr lang="ja-JP" altLang="en-US" sz="1100" b="0" i="0" dirty="0">
                <a:effectLst/>
                <a:latin typeface="Hiragino Kaku Gothic ProN"/>
              </a:rPr>
              <a:t>　</a:t>
            </a:r>
            <a:r>
              <a:rPr lang="ja-JP" altLang="en-US" sz="1100" b="0" i="0" dirty="0">
                <a:solidFill>
                  <a:srgbClr val="3B3B3B"/>
                </a:solidFill>
                <a:effectLst/>
                <a:latin typeface="Hiragino Kaku Gothic ProN"/>
              </a:rPr>
              <a:t>株式会社</a:t>
            </a:r>
            <a:r>
              <a:rPr lang="en-US" altLang="ja-JP" sz="1100" b="0" i="0" dirty="0">
                <a:solidFill>
                  <a:srgbClr val="3B3B3B"/>
                </a:solidFill>
                <a:effectLst/>
                <a:latin typeface="Hiragino Kaku Gothic ProN"/>
              </a:rPr>
              <a:t>NEXER</a:t>
            </a:r>
            <a:r>
              <a:rPr lang="ja-JP" altLang="en-US" sz="1100" b="0" i="0" dirty="0">
                <a:solidFill>
                  <a:srgbClr val="3B3B3B"/>
                </a:solidFill>
                <a:effectLst/>
                <a:latin typeface="Hiragino Kaku Gothic ProN"/>
              </a:rPr>
              <a:t>コーポレートサイト</a:t>
            </a:r>
            <a:r>
              <a:rPr lang="ja-JP" altLang="en-US" sz="1100" b="0" i="0" dirty="0">
                <a:effectLst/>
                <a:latin typeface="Hiragino Kaku Gothic ProN"/>
              </a:rPr>
              <a:t>：</a:t>
            </a:r>
            <a:r>
              <a:rPr lang="en-US" altLang="ja-JP" sz="1100" b="0" i="0" dirty="0">
                <a:effectLst/>
                <a:latin typeface="Hiragino Kaku Gothic ProN"/>
                <a:hlinkClick r:id="rId5">
                  <a:extLst>
                    <a:ext uri="{A12FA001-AC4F-418D-AE19-62706E023703}">
                      <ahyp:hlinkClr xmlns:ahyp="http://schemas.microsoft.com/office/drawing/2018/hyperlinkcolor" val="tx"/>
                    </a:ext>
                  </a:extLst>
                </a:hlinkClick>
              </a:rPr>
              <a:t>https://www.nexer.co.jp</a:t>
            </a:r>
            <a:endParaRPr lang="en-US" altLang="ja-JP" sz="1100" b="0" i="0" dirty="0">
              <a:effectLst/>
              <a:latin typeface="Hiragino Kaku Gothic ProN"/>
            </a:endParaRPr>
          </a:p>
          <a:p>
            <a:endParaRPr lang="ja-JP" altLang="en-US" sz="1100" dirty="0"/>
          </a:p>
        </p:txBody>
      </p:sp>
    </p:spTree>
    <p:extLst>
      <p:ext uri="{BB962C8B-B14F-4D97-AF65-F5344CB8AC3E}">
        <p14:creationId xmlns:p14="http://schemas.microsoft.com/office/powerpoint/2010/main" val="12649834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日本大手のリサーチ会社のアンケート結果</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04794C78-FD76-4A6A-B413-2B27DDDC8D9F}"/>
              </a:ext>
            </a:extLst>
          </p:cNvPr>
          <p:cNvPicPr>
            <a:picLocks noChangeAspect="1"/>
          </p:cNvPicPr>
          <p:nvPr/>
        </p:nvPicPr>
        <p:blipFill>
          <a:blip r:embed="rId3"/>
          <a:stretch>
            <a:fillRect/>
          </a:stretch>
        </p:blipFill>
        <p:spPr>
          <a:xfrm>
            <a:off x="251519" y="971600"/>
            <a:ext cx="5112897" cy="5121696"/>
          </a:xfrm>
          <a:prstGeom prst="rect">
            <a:avLst/>
          </a:prstGeom>
        </p:spPr>
      </p:pic>
      <p:sp>
        <p:nvSpPr>
          <p:cNvPr id="4" name="テキスト ボックス 3">
            <a:extLst>
              <a:ext uri="{FF2B5EF4-FFF2-40B4-BE49-F238E27FC236}">
                <a16:creationId xmlns:a16="http://schemas.microsoft.com/office/drawing/2014/main" id="{C69B27EA-B6C3-47EF-82F1-8D346409A8D2}"/>
              </a:ext>
            </a:extLst>
          </p:cNvPr>
          <p:cNvSpPr txBox="1"/>
          <p:nvPr/>
        </p:nvSpPr>
        <p:spPr>
          <a:xfrm>
            <a:off x="5292080" y="1484784"/>
            <a:ext cx="3751348" cy="461665"/>
          </a:xfrm>
          <a:prstGeom prst="rect">
            <a:avLst/>
          </a:prstGeom>
          <a:noFill/>
        </p:spPr>
        <p:txBody>
          <a:bodyPr wrap="none" rtlCol="0">
            <a:spAutoFit/>
          </a:bodyPr>
          <a:lstStyle/>
          <a:p>
            <a:r>
              <a:rPr kumimoji="1" lang="ja-JP" altLang="en-US" dirty="0"/>
              <a:t>家庭科の先生と答えたのは</a:t>
            </a:r>
          </a:p>
        </p:txBody>
      </p:sp>
      <p:sp>
        <p:nvSpPr>
          <p:cNvPr id="6" name="テキスト ボックス 5">
            <a:extLst>
              <a:ext uri="{FF2B5EF4-FFF2-40B4-BE49-F238E27FC236}">
                <a16:creationId xmlns:a16="http://schemas.microsoft.com/office/drawing/2014/main" id="{9075DE93-7513-4234-9C3C-63ADE525EFFC}"/>
              </a:ext>
            </a:extLst>
          </p:cNvPr>
          <p:cNvSpPr txBox="1"/>
          <p:nvPr/>
        </p:nvSpPr>
        <p:spPr>
          <a:xfrm>
            <a:off x="5148064" y="3297758"/>
            <a:ext cx="4092787" cy="923330"/>
          </a:xfrm>
          <a:prstGeom prst="rect">
            <a:avLst/>
          </a:prstGeom>
          <a:noFill/>
        </p:spPr>
        <p:txBody>
          <a:bodyPr wrap="none" rtlCol="0">
            <a:spAutoFit/>
          </a:bodyPr>
          <a:lstStyle/>
          <a:p>
            <a:r>
              <a:rPr kumimoji="1" lang="en-US" altLang="ja-JP" sz="5400" dirty="0"/>
              <a:t>3.4%</a:t>
            </a:r>
            <a:r>
              <a:rPr kumimoji="1" lang="ja-JP" altLang="en-US" sz="5400" dirty="0"/>
              <a:t>だけ・・・</a:t>
            </a:r>
          </a:p>
        </p:txBody>
      </p:sp>
      <p:sp>
        <p:nvSpPr>
          <p:cNvPr id="2" name="テキスト ボックス 1">
            <a:extLst>
              <a:ext uri="{FF2B5EF4-FFF2-40B4-BE49-F238E27FC236}">
                <a16:creationId xmlns:a16="http://schemas.microsoft.com/office/drawing/2014/main" id="{288A43C8-AEB5-5FF9-5062-DEA93DD16DC4}"/>
              </a:ext>
            </a:extLst>
          </p:cNvPr>
          <p:cNvSpPr txBox="1"/>
          <p:nvPr/>
        </p:nvSpPr>
        <p:spPr>
          <a:xfrm>
            <a:off x="1547664" y="6006316"/>
            <a:ext cx="6819834" cy="600164"/>
          </a:xfrm>
          <a:prstGeom prst="rect">
            <a:avLst/>
          </a:prstGeom>
          <a:noFill/>
        </p:spPr>
        <p:txBody>
          <a:bodyPr wrap="square">
            <a:spAutoFit/>
          </a:bodyPr>
          <a:lstStyle/>
          <a:p>
            <a:r>
              <a:rPr lang="ja-JP" altLang="en-US" sz="1100" b="0" i="0" dirty="0">
                <a:solidFill>
                  <a:srgbClr val="3B3B3B"/>
                </a:solidFill>
                <a:effectLst/>
                <a:latin typeface="Hiragino Kaku Gothic ProN"/>
              </a:rPr>
              <a:t>日本トレンドリサーチ調べ：全国の男女計</a:t>
            </a:r>
            <a:r>
              <a:rPr lang="en-US" altLang="ja-JP" sz="1100" b="0" i="0" dirty="0">
                <a:solidFill>
                  <a:srgbClr val="3B3B3B"/>
                </a:solidFill>
                <a:effectLst/>
                <a:latin typeface="Hiragino Kaku Gothic ProN"/>
              </a:rPr>
              <a:t>1,250</a:t>
            </a:r>
            <a:r>
              <a:rPr lang="ja-JP" altLang="en-US" sz="1100" b="0" i="0" dirty="0">
                <a:solidFill>
                  <a:srgbClr val="3B3B3B"/>
                </a:solidFill>
                <a:effectLst/>
                <a:latin typeface="Hiragino Kaku Gothic ProN"/>
              </a:rPr>
              <a:t>名を対象に「高校での</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金融教育</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必修化に関するアンケート」</a:t>
            </a:r>
            <a:br>
              <a:rPr lang="en-US" altLang="ja-JP" sz="1100" b="0" i="0" dirty="0">
                <a:solidFill>
                  <a:srgbClr val="3B3B3B"/>
                </a:solidFill>
                <a:effectLst/>
                <a:latin typeface="Hiragino Kaku Gothic ProN"/>
              </a:rPr>
            </a:br>
            <a:r>
              <a:rPr lang="ja-JP" altLang="en-US" sz="1100" b="0" i="0" dirty="0">
                <a:solidFill>
                  <a:srgbClr val="3B3B3B"/>
                </a:solidFill>
                <a:effectLst/>
                <a:latin typeface="Hiragino Kaku Gothic ProN"/>
              </a:rPr>
              <a:t>該当記事ページ：</a:t>
            </a:r>
            <a:r>
              <a:rPr lang="en-US" altLang="ja-JP" sz="1100" b="0" i="0" dirty="0">
                <a:effectLst/>
                <a:latin typeface="Hiragino Kaku Gothic ProN"/>
                <a:hlinkClick r:id="rId4">
                  <a:extLst>
                    <a:ext uri="{A12FA001-AC4F-418D-AE19-62706E023703}">
                      <ahyp:hlinkClr xmlns:ahyp="http://schemas.microsoft.com/office/drawing/2018/hyperlinkcolor" val="tx"/>
                    </a:ext>
                  </a:extLst>
                </a:hlinkClick>
              </a:rPr>
              <a:t>https://trend-research.jp/12361/</a:t>
            </a:r>
            <a:r>
              <a:rPr lang="ja-JP" altLang="en-US" sz="1100" b="0" i="0" dirty="0">
                <a:effectLst/>
                <a:latin typeface="Hiragino Kaku Gothic ProN"/>
              </a:rPr>
              <a:t>　</a:t>
            </a:r>
            <a:r>
              <a:rPr lang="ja-JP" altLang="en-US" sz="1100" b="0" i="0" dirty="0">
                <a:solidFill>
                  <a:srgbClr val="3B3B3B"/>
                </a:solidFill>
                <a:effectLst/>
                <a:latin typeface="Hiragino Kaku Gothic ProN"/>
              </a:rPr>
              <a:t>株式会社</a:t>
            </a:r>
            <a:r>
              <a:rPr lang="en-US" altLang="ja-JP" sz="1100" b="0" i="0" dirty="0">
                <a:solidFill>
                  <a:srgbClr val="3B3B3B"/>
                </a:solidFill>
                <a:effectLst/>
                <a:latin typeface="Hiragino Kaku Gothic ProN"/>
              </a:rPr>
              <a:t>NEXER</a:t>
            </a:r>
            <a:r>
              <a:rPr lang="ja-JP" altLang="en-US" sz="1100" b="0" i="0" dirty="0">
                <a:solidFill>
                  <a:srgbClr val="3B3B3B"/>
                </a:solidFill>
                <a:effectLst/>
                <a:latin typeface="Hiragino Kaku Gothic ProN"/>
              </a:rPr>
              <a:t>コーポレートサイト</a:t>
            </a:r>
            <a:r>
              <a:rPr lang="ja-JP" altLang="en-US" sz="1100" b="0" i="0" dirty="0">
                <a:effectLst/>
                <a:latin typeface="Hiragino Kaku Gothic ProN"/>
              </a:rPr>
              <a:t>：</a:t>
            </a:r>
            <a:r>
              <a:rPr lang="en-US" altLang="ja-JP" sz="1100" b="0" i="0" dirty="0">
                <a:effectLst/>
                <a:latin typeface="Hiragino Kaku Gothic ProN"/>
                <a:hlinkClick r:id="rId5">
                  <a:extLst>
                    <a:ext uri="{A12FA001-AC4F-418D-AE19-62706E023703}">
                      <ahyp:hlinkClr xmlns:ahyp="http://schemas.microsoft.com/office/drawing/2018/hyperlinkcolor" val="tx"/>
                    </a:ext>
                  </a:extLst>
                </a:hlinkClick>
              </a:rPr>
              <a:t>https://www.nexer.co.jp</a:t>
            </a:r>
            <a:endParaRPr lang="en-US" altLang="ja-JP" sz="1100" b="0" i="0" dirty="0">
              <a:effectLst/>
              <a:latin typeface="Hiragino Kaku Gothic ProN"/>
            </a:endParaRPr>
          </a:p>
          <a:p>
            <a:endParaRPr lang="ja-JP" altLang="en-US" sz="1100" dirty="0"/>
          </a:p>
        </p:txBody>
      </p:sp>
    </p:spTree>
    <p:extLst>
      <p:ext uri="{BB962C8B-B14F-4D97-AF65-F5344CB8AC3E}">
        <p14:creationId xmlns:p14="http://schemas.microsoft.com/office/powerpoint/2010/main" val="194419617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日本大手のリサーチ会社のアンケート結果</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図 4">
            <a:extLst>
              <a:ext uri="{FF2B5EF4-FFF2-40B4-BE49-F238E27FC236}">
                <a16:creationId xmlns:a16="http://schemas.microsoft.com/office/drawing/2014/main" id="{76CA41A6-3FCE-4A07-851C-FA2AEBD77E99}"/>
              </a:ext>
            </a:extLst>
          </p:cNvPr>
          <p:cNvPicPr>
            <a:picLocks noChangeAspect="1"/>
          </p:cNvPicPr>
          <p:nvPr/>
        </p:nvPicPr>
        <p:blipFill>
          <a:blip r:embed="rId3"/>
          <a:stretch>
            <a:fillRect/>
          </a:stretch>
        </p:blipFill>
        <p:spPr>
          <a:xfrm>
            <a:off x="25152" y="999130"/>
            <a:ext cx="5138618" cy="5094165"/>
          </a:xfrm>
          <a:prstGeom prst="rect">
            <a:avLst/>
          </a:prstGeom>
        </p:spPr>
      </p:pic>
      <p:sp>
        <p:nvSpPr>
          <p:cNvPr id="10" name="テキスト ボックス 9">
            <a:extLst>
              <a:ext uri="{FF2B5EF4-FFF2-40B4-BE49-F238E27FC236}">
                <a16:creationId xmlns:a16="http://schemas.microsoft.com/office/drawing/2014/main" id="{FF640697-C727-496F-B074-710D3D930E56}"/>
              </a:ext>
            </a:extLst>
          </p:cNvPr>
          <p:cNvSpPr txBox="1"/>
          <p:nvPr/>
        </p:nvSpPr>
        <p:spPr>
          <a:xfrm>
            <a:off x="5280594" y="1196752"/>
            <a:ext cx="3611886" cy="461665"/>
          </a:xfrm>
          <a:prstGeom prst="rect">
            <a:avLst/>
          </a:prstGeom>
          <a:noFill/>
        </p:spPr>
        <p:txBody>
          <a:bodyPr wrap="none" rtlCol="0">
            <a:spAutoFit/>
          </a:bodyPr>
          <a:lstStyle/>
          <a:p>
            <a:r>
              <a:rPr kumimoji="1" lang="ja-JP" altLang="en-US" b="1" dirty="0"/>
              <a:t>早く受けたかった人が多い</a:t>
            </a:r>
          </a:p>
        </p:txBody>
      </p:sp>
      <p:sp>
        <p:nvSpPr>
          <p:cNvPr id="11" name="テキスト ボックス 10">
            <a:extLst>
              <a:ext uri="{FF2B5EF4-FFF2-40B4-BE49-F238E27FC236}">
                <a16:creationId xmlns:a16="http://schemas.microsoft.com/office/drawing/2014/main" id="{E752E820-CEB2-489E-BD5F-0A05F264B7F4}"/>
              </a:ext>
            </a:extLst>
          </p:cNvPr>
          <p:cNvSpPr txBox="1"/>
          <p:nvPr/>
        </p:nvSpPr>
        <p:spPr>
          <a:xfrm>
            <a:off x="5292080" y="1988840"/>
            <a:ext cx="3329758" cy="4154984"/>
          </a:xfrm>
          <a:prstGeom prst="rect">
            <a:avLst/>
          </a:prstGeom>
          <a:noFill/>
        </p:spPr>
        <p:txBody>
          <a:bodyPr wrap="none" rtlCol="0">
            <a:spAutoFit/>
          </a:bodyPr>
          <a:lstStyle/>
          <a:p>
            <a:r>
              <a:rPr kumimoji="1" lang="ja-JP" altLang="en-US" b="1" dirty="0"/>
              <a:t>受けたい内容</a:t>
            </a:r>
            <a:endParaRPr kumimoji="1" lang="en-US" altLang="ja-JP" b="1" dirty="0"/>
          </a:p>
          <a:p>
            <a:r>
              <a:rPr kumimoji="1" lang="ja-JP" altLang="en-US" b="1" dirty="0"/>
              <a:t>・資産運用の仕組み</a:t>
            </a:r>
            <a:endParaRPr kumimoji="1" lang="en-US" altLang="ja-JP" b="1" dirty="0"/>
          </a:p>
          <a:p>
            <a:endParaRPr lang="en-US" altLang="ja-JP" b="1" dirty="0"/>
          </a:p>
          <a:p>
            <a:r>
              <a:rPr kumimoji="1" lang="ja-JP" altLang="en-US" b="1" dirty="0"/>
              <a:t>・国の投資制度</a:t>
            </a:r>
            <a:endParaRPr kumimoji="1" lang="en-US" altLang="ja-JP" b="1" dirty="0"/>
          </a:p>
          <a:p>
            <a:endParaRPr lang="en-US" altLang="ja-JP" b="1" dirty="0"/>
          </a:p>
          <a:p>
            <a:r>
              <a:rPr kumimoji="1" lang="ja-JP" altLang="en-US" b="1" dirty="0"/>
              <a:t>・利子、利息等の仕組み</a:t>
            </a:r>
            <a:endParaRPr kumimoji="1" lang="en-US" altLang="ja-JP" b="1" dirty="0"/>
          </a:p>
          <a:p>
            <a:endParaRPr lang="en-US" altLang="ja-JP" b="1" dirty="0"/>
          </a:p>
          <a:p>
            <a:r>
              <a:rPr kumimoji="1" lang="ja-JP" altLang="en-US" b="1" dirty="0"/>
              <a:t>・具体的な投資イメージ</a:t>
            </a:r>
            <a:endParaRPr kumimoji="1" lang="en-US" altLang="ja-JP" b="1" dirty="0"/>
          </a:p>
          <a:p>
            <a:endParaRPr lang="en-US" altLang="ja-JP" b="1" dirty="0"/>
          </a:p>
          <a:p>
            <a:r>
              <a:rPr kumimoji="1" lang="ja-JP" altLang="en-US" b="1" dirty="0"/>
              <a:t>・ライフプランに沿った</a:t>
            </a:r>
            <a:endParaRPr kumimoji="1" lang="en-US" altLang="ja-JP" b="1" dirty="0"/>
          </a:p>
          <a:p>
            <a:r>
              <a:rPr kumimoji="1" lang="ja-JP" altLang="en-US" b="1" dirty="0"/>
              <a:t>シミュレーション</a:t>
            </a:r>
          </a:p>
        </p:txBody>
      </p:sp>
      <p:sp>
        <p:nvSpPr>
          <p:cNvPr id="2" name="テキスト ボックス 1">
            <a:extLst>
              <a:ext uri="{FF2B5EF4-FFF2-40B4-BE49-F238E27FC236}">
                <a16:creationId xmlns:a16="http://schemas.microsoft.com/office/drawing/2014/main" id="{9D014CE0-D7C8-E8A8-AFDC-C06F184CDB6F}"/>
              </a:ext>
            </a:extLst>
          </p:cNvPr>
          <p:cNvSpPr txBox="1"/>
          <p:nvPr/>
        </p:nvSpPr>
        <p:spPr>
          <a:xfrm>
            <a:off x="1547664" y="6021288"/>
            <a:ext cx="6819834" cy="600164"/>
          </a:xfrm>
          <a:prstGeom prst="rect">
            <a:avLst/>
          </a:prstGeom>
          <a:noFill/>
        </p:spPr>
        <p:txBody>
          <a:bodyPr wrap="square">
            <a:spAutoFit/>
          </a:bodyPr>
          <a:lstStyle/>
          <a:p>
            <a:r>
              <a:rPr lang="ja-JP" altLang="en-US" sz="1100" b="0" i="0" dirty="0">
                <a:solidFill>
                  <a:srgbClr val="3B3B3B"/>
                </a:solidFill>
                <a:effectLst/>
                <a:latin typeface="Hiragino Kaku Gothic ProN"/>
              </a:rPr>
              <a:t>日本トレンドリサーチ調べ：全国の男女計</a:t>
            </a:r>
            <a:r>
              <a:rPr lang="en-US" altLang="ja-JP" sz="1100" b="0" i="0" dirty="0">
                <a:solidFill>
                  <a:srgbClr val="3B3B3B"/>
                </a:solidFill>
                <a:effectLst/>
                <a:latin typeface="Hiragino Kaku Gothic ProN"/>
              </a:rPr>
              <a:t>1,250</a:t>
            </a:r>
            <a:r>
              <a:rPr lang="ja-JP" altLang="en-US" sz="1100" b="0" i="0" dirty="0">
                <a:solidFill>
                  <a:srgbClr val="3B3B3B"/>
                </a:solidFill>
                <a:effectLst/>
                <a:latin typeface="Hiragino Kaku Gothic ProN"/>
              </a:rPr>
              <a:t>名を対象に「高校での</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金融教育</a:t>
            </a:r>
            <a:r>
              <a:rPr lang="en-US" altLang="ja-JP" sz="1100" b="0" i="0" dirty="0">
                <a:solidFill>
                  <a:srgbClr val="3B3B3B"/>
                </a:solidFill>
                <a:effectLst/>
                <a:latin typeface="Hiragino Kaku Gothic ProN"/>
              </a:rPr>
              <a:t>』</a:t>
            </a:r>
            <a:r>
              <a:rPr lang="ja-JP" altLang="en-US" sz="1100" b="0" i="0" dirty="0">
                <a:solidFill>
                  <a:srgbClr val="3B3B3B"/>
                </a:solidFill>
                <a:effectLst/>
                <a:latin typeface="Hiragino Kaku Gothic ProN"/>
              </a:rPr>
              <a:t>必修化に関するアンケート」</a:t>
            </a:r>
            <a:br>
              <a:rPr lang="en-US" altLang="ja-JP" sz="1100" b="0" i="0" dirty="0">
                <a:solidFill>
                  <a:srgbClr val="3B3B3B"/>
                </a:solidFill>
                <a:effectLst/>
                <a:latin typeface="Hiragino Kaku Gothic ProN"/>
              </a:rPr>
            </a:br>
            <a:r>
              <a:rPr lang="ja-JP" altLang="en-US" sz="1100" b="0" i="0" dirty="0">
                <a:solidFill>
                  <a:srgbClr val="3B3B3B"/>
                </a:solidFill>
                <a:effectLst/>
                <a:latin typeface="Hiragino Kaku Gothic ProN"/>
              </a:rPr>
              <a:t>該当記事ページ：</a:t>
            </a:r>
            <a:r>
              <a:rPr lang="en-US" altLang="ja-JP" sz="1100" b="0" i="0" dirty="0">
                <a:effectLst/>
                <a:latin typeface="Hiragino Kaku Gothic ProN"/>
                <a:hlinkClick r:id="rId4">
                  <a:extLst>
                    <a:ext uri="{A12FA001-AC4F-418D-AE19-62706E023703}">
                      <ahyp:hlinkClr xmlns:ahyp="http://schemas.microsoft.com/office/drawing/2018/hyperlinkcolor" val="tx"/>
                    </a:ext>
                  </a:extLst>
                </a:hlinkClick>
              </a:rPr>
              <a:t>https://trend-research.jp/12361/</a:t>
            </a:r>
            <a:r>
              <a:rPr lang="ja-JP" altLang="en-US" sz="1100" b="0" i="0" dirty="0">
                <a:effectLst/>
                <a:latin typeface="Hiragino Kaku Gothic ProN"/>
              </a:rPr>
              <a:t>　</a:t>
            </a:r>
            <a:r>
              <a:rPr lang="ja-JP" altLang="en-US" sz="1100" b="0" i="0" dirty="0">
                <a:solidFill>
                  <a:srgbClr val="3B3B3B"/>
                </a:solidFill>
                <a:effectLst/>
                <a:latin typeface="Hiragino Kaku Gothic ProN"/>
              </a:rPr>
              <a:t>株式会社</a:t>
            </a:r>
            <a:r>
              <a:rPr lang="en-US" altLang="ja-JP" sz="1100" b="0" i="0" dirty="0">
                <a:solidFill>
                  <a:srgbClr val="3B3B3B"/>
                </a:solidFill>
                <a:effectLst/>
                <a:latin typeface="Hiragino Kaku Gothic ProN"/>
              </a:rPr>
              <a:t>NEXER</a:t>
            </a:r>
            <a:r>
              <a:rPr lang="ja-JP" altLang="en-US" sz="1100" b="0" i="0" dirty="0">
                <a:solidFill>
                  <a:srgbClr val="3B3B3B"/>
                </a:solidFill>
                <a:effectLst/>
                <a:latin typeface="Hiragino Kaku Gothic ProN"/>
              </a:rPr>
              <a:t>コーポレートサイト</a:t>
            </a:r>
            <a:r>
              <a:rPr lang="ja-JP" altLang="en-US" sz="1100" b="0" i="0" dirty="0">
                <a:effectLst/>
                <a:latin typeface="Hiragino Kaku Gothic ProN"/>
              </a:rPr>
              <a:t>：</a:t>
            </a:r>
            <a:r>
              <a:rPr lang="en-US" altLang="ja-JP" sz="1100" b="0" i="0" dirty="0">
                <a:effectLst/>
                <a:latin typeface="Hiragino Kaku Gothic ProN"/>
                <a:hlinkClick r:id="rId5">
                  <a:extLst>
                    <a:ext uri="{A12FA001-AC4F-418D-AE19-62706E023703}">
                      <ahyp:hlinkClr xmlns:ahyp="http://schemas.microsoft.com/office/drawing/2018/hyperlinkcolor" val="tx"/>
                    </a:ext>
                  </a:extLst>
                </a:hlinkClick>
              </a:rPr>
              <a:t>https://www.nexer.co.jp</a:t>
            </a:r>
            <a:endParaRPr lang="en-US" altLang="ja-JP" sz="1100" b="0" i="0" dirty="0">
              <a:effectLst/>
              <a:latin typeface="Hiragino Kaku Gothic ProN"/>
            </a:endParaRPr>
          </a:p>
          <a:p>
            <a:endParaRPr lang="ja-JP" altLang="en-US" sz="1100" dirty="0"/>
          </a:p>
        </p:txBody>
      </p:sp>
    </p:spTree>
    <p:extLst>
      <p:ext uri="{BB962C8B-B14F-4D97-AF65-F5344CB8AC3E}">
        <p14:creationId xmlns:p14="http://schemas.microsoft.com/office/powerpoint/2010/main" val="2799306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78BC9822-D65E-467E-B639-F5228D454C1F}"/>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高校の授業として</a:t>
            </a:r>
          </a:p>
        </p:txBody>
      </p:sp>
      <p:cxnSp>
        <p:nvCxnSpPr>
          <p:cNvPr id="8" name="直線コネクタ 7">
            <a:extLst>
              <a:ext uri="{FF2B5EF4-FFF2-40B4-BE49-F238E27FC236}">
                <a16:creationId xmlns:a16="http://schemas.microsoft.com/office/drawing/2014/main" id="{B0B82BE7-C42B-44B3-8A65-6A5CA801C92F}"/>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13421D3C-FBF9-4E9C-9B31-DB4818B05944}"/>
              </a:ext>
            </a:extLst>
          </p:cNvPr>
          <p:cNvSpPr txBox="1"/>
          <p:nvPr/>
        </p:nvSpPr>
        <p:spPr>
          <a:xfrm>
            <a:off x="179512" y="1929021"/>
            <a:ext cx="7511993" cy="4524315"/>
          </a:xfrm>
          <a:prstGeom prst="rect">
            <a:avLst/>
          </a:prstGeom>
          <a:noFill/>
        </p:spPr>
        <p:txBody>
          <a:bodyPr wrap="none" rtlCol="0">
            <a:spAutoFit/>
          </a:bodyPr>
          <a:lstStyle/>
          <a:p>
            <a:r>
              <a:rPr kumimoji="1" lang="ja-JP" altLang="en-US" sz="3200" dirty="0"/>
              <a:t>・金融リテラシー</a:t>
            </a:r>
            <a:r>
              <a:rPr lang="ja-JP" altLang="en-US" sz="3200" dirty="0"/>
              <a:t>って何</a:t>
            </a:r>
            <a:endParaRPr kumimoji="1" lang="ja-JP" altLang="en-US" sz="3200" dirty="0"/>
          </a:p>
          <a:p>
            <a:endParaRPr kumimoji="1" lang="en-US" altLang="ja-JP" sz="3200" dirty="0"/>
          </a:p>
          <a:p>
            <a:r>
              <a:rPr kumimoji="1" lang="ja-JP" altLang="en-US" sz="3200" dirty="0"/>
              <a:t>・今後成人になる学生が知っておくべきこと</a:t>
            </a:r>
          </a:p>
          <a:p>
            <a:endParaRPr kumimoji="1" lang="en-US" altLang="ja-JP" sz="3200" dirty="0"/>
          </a:p>
          <a:p>
            <a:r>
              <a:rPr kumimoji="1" lang="ja-JP" altLang="en-US" sz="3200" dirty="0"/>
              <a:t>・</a:t>
            </a:r>
            <a:r>
              <a:rPr lang="ja-JP" altLang="en-US" sz="3200" dirty="0"/>
              <a:t>人生設計（ゴールベースアプローチ）とは</a:t>
            </a:r>
            <a:endParaRPr kumimoji="1" lang="ja-JP" altLang="en-US" sz="3200" dirty="0"/>
          </a:p>
          <a:p>
            <a:endParaRPr kumimoji="1" lang="en-US" altLang="ja-JP" sz="3200" dirty="0"/>
          </a:p>
          <a:p>
            <a:r>
              <a:rPr kumimoji="1" lang="ja-JP" altLang="en-US" sz="3200" dirty="0"/>
              <a:t>・資産形成の正しい考え方</a:t>
            </a:r>
          </a:p>
          <a:p>
            <a:endParaRPr kumimoji="1" lang="en-US" altLang="ja-JP" sz="3200" dirty="0"/>
          </a:p>
          <a:p>
            <a:r>
              <a:rPr kumimoji="1" lang="ja-JP" altLang="en-US" sz="3200" dirty="0"/>
              <a:t>・税金の正しい知識</a:t>
            </a:r>
          </a:p>
        </p:txBody>
      </p:sp>
      <p:sp>
        <p:nvSpPr>
          <p:cNvPr id="3" name="四角形: 角を丸くする 2">
            <a:extLst>
              <a:ext uri="{FF2B5EF4-FFF2-40B4-BE49-F238E27FC236}">
                <a16:creationId xmlns:a16="http://schemas.microsoft.com/office/drawing/2014/main" id="{C52226B3-0560-4F61-9130-918E939DF91B}"/>
              </a:ext>
            </a:extLst>
          </p:cNvPr>
          <p:cNvSpPr/>
          <p:nvPr/>
        </p:nvSpPr>
        <p:spPr>
          <a:xfrm>
            <a:off x="323528" y="980728"/>
            <a:ext cx="8424936" cy="864091"/>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4400" b="1" dirty="0"/>
              <a:t>提供できる講義例</a:t>
            </a:r>
          </a:p>
        </p:txBody>
      </p:sp>
    </p:spTree>
    <p:extLst>
      <p:ext uri="{BB962C8B-B14F-4D97-AF65-F5344CB8AC3E}">
        <p14:creationId xmlns:p14="http://schemas.microsoft.com/office/powerpoint/2010/main" val="39102768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162272"/>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投資診断協会の実績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42015"/>
            <a:ext cx="8280920" cy="85496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2000" dirty="0"/>
              <a:t>主催 文部科学省　後援 消費者庁 自治体 教育委員会</a:t>
            </a:r>
            <a:endParaRPr lang="en-US" altLang="ja-JP" sz="2000" dirty="0"/>
          </a:p>
          <a:p>
            <a:pPr algn="ctr"/>
            <a:r>
              <a:rPr kumimoji="1" lang="ja-JP" altLang="en-US" sz="2000" dirty="0"/>
              <a:t>文部科学省からの出店依頼により「消費者教育フェスタ」への出展</a:t>
            </a:r>
            <a:endParaRPr kumimoji="1" lang="en-US" altLang="ja-JP" sz="2000" dirty="0"/>
          </a:p>
          <a:p>
            <a:pPr algn="ctr"/>
            <a:endParaRPr kumimoji="1" lang="ja-JP" altLang="en-US" sz="2000" dirty="0"/>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19095"/>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a:t>文部科学省や教育委員会との連携</a:t>
            </a:r>
          </a:p>
        </p:txBody>
      </p:sp>
      <p:pic>
        <p:nvPicPr>
          <p:cNvPr id="5" name="図 4">
            <a:extLst>
              <a:ext uri="{FF2B5EF4-FFF2-40B4-BE49-F238E27FC236}">
                <a16:creationId xmlns:a16="http://schemas.microsoft.com/office/drawing/2014/main" id="{D547E72C-DA3E-4C04-ABC7-89502BC74D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8453" y="2045848"/>
            <a:ext cx="2904027" cy="3871161"/>
          </a:xfrm>
          <a:prstGeom prst="rect">
            <a:avLst/>
          </a:prstGeom>
        </p:spPr>
      </p:pic>
      <p:pic>
        <p:nvPicPr>
          <p:cNvPr id="12" name="図 11" descr="屋内, 天井, 民衆, テーブル が含まれている画像&#10;&#10;自動的に生成された説明">
            <a:extLst>
              <a:ext uri="{FF2B5EF4-FFF2-40B4-BE49-F238E27FC236}">
                <a16:creationId xmlns:a16="http://schemas.microsoft.com/office/drawing/2014/main" id="{9E10067D-8FA9-4AE3-BE29-2EC359248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078119"/>
            <a:ext cx="2904027" cy="3871161"/>
          </a:xfrm>
          <a:prstGeom prst="rect">
            <a:avLst/>
          </a:prstGeom>
        </p:spPr>
      </p:pic>
      <p:pic>
        <p:nvPicPr>
          <p:cNvPr id="14" name="図 13">
            <a:extLst>
              <a:ext uri="{FF2B5EF4-FFF2-40B4-BE49-F238E27FC236}">
                <a16:creationId xmlns:a16="http://schemas.microsoft.com/office/drawing/2014/main" id="{BE4556AE-7574-4416-82C2-20C4BDAD470E}"/>
              </a:ext>
            </a:extLst>
          </p:cNvPr>
          <p:cNvPicPr>
            <a:picLocks noChangeAspect="1"/>
          </p:cNvPicPr>
          <p:nvPr/>
        </p:nvPicPr>
        <p:blipFill>
          <a:blip r:embed="rId5"/>
          <a:stretch>
            <a:fillRect/>
          </a:stretch>
        </p:blipFill>
        <p:spPr>
          <a:xfrm>
            <a:off x="3180181" y="2072735"/>
            <a:ext cx="2738467" cy="3871161"/>
          </a:xfrm>
          <a:prstGeom prst="rect">
            <a:avLst/>
          </a:prstGeom>
        </p:spPr>
      </p:pic>
      <p:sp>
        <p:nvSpPr>
          <p:cNvPr id="9" name="四角形: 角を丸くする 8">
            <a:extLst>
              <a:ext uri="{FF2B5EF4-FFF2-40B4-BE49-F238E27FC236}">
                <a16:creationId xmlns:a16="http://schemas.microsoft.com/office/drawing/2014/main" id="{D829F829-AA46-4861-B49F-1B9C96704BBF}"/>
              </a:ext>
            </a:extLst>
          </p:cNvPr>
          <p:cNvSpPr/>
          <p:nvPr/>
        </p:nvSpPr>
        <p:spPr>
          <a:xfrm>
            <a:off x="179512" y="5927128"/>
            <a:ext cx="8742040" cy="487339"/>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3200" b="1" spc="50" dirty="0">
                <a:ln w="11430"/>
                <a:solidFill>
                  <a:schemeClr val="bg1"/>
                </a:solidFill>
                <a:effectLst>
                  <a:outerShdw blurRad="76200" dist="50800" dir="5400000" algn="tl" rotWithShape="0">
                    <a:srgbClr val="000000">
                      <a:alpha val="65000"/>
                    </a:srgbClr>
                  </a:outerShdw>
                </a:effectLst>
              </a:rPr>
              <a:t>学生・教師向けの金融講座の確立</a:t>
            </a:r>
            <a:endParaRPr lang="en-US" altLang="ja-JP" sz="3200" b="1" spc="50" dirty="0">
              <a:ln w="11430"/>
              <a:solidFill>
                <a:schemeClr val="bg1"/>
              </a:solidFill>
              <a:effectLst>
                <a:outerShdw blurRad="76200" dist="50800" dir="5400000" algn="tl" rotWithShape="0">
                  <a:srgbClr val="000000">
                    <a:alpha val="65000"/>
                  </a:srgbClr>
                </a:outerShdw>
              </a:effectLst>
            </a:endParaRPr>
          </a:p>
        </p:txBody>
      </p:sp>
      <p:cxnSp>
        <p:nvCxnSpPr>
          <p:cNvPr id="10" name="直線コネクタ 9">
            <a:extLst>
              <a:ext uri="{FF2B5EF4-FFF2-40B4-BE49-F238E27FC236}">
                <a16:creationId xmlns:a16="http://schemas.microsoft.com/office/drawing/2014/main" id="{B01D6FCE-9049-458C-B56B-2587A3E13498}"/>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47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5F9004-FBCF-4985-A181-EC195ADFEC57}"/>
              </a:ext>
            </a:extLst>
          </p:cNvPr>
          <p:cNvSpPr txBox="1">
            <a:spLocks noChangeArrowheads="1"/>
          </p:cNvSpPr>
          <p:nvPr/>
        </p:nvSpPr>
        <p:spPr bwMode="auto">
          <a:xfrm>
            <a:off x="250464" y="-243408"/>
            <a:ext cx="8597900" cy="11430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lgn="l">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教育機関での実績</a:t>
            </a:r>
          </a:p>
        </p:txBody>
      </p:sp>
      <p:sp>
        <p:nvSpPr>
          <p:cNvPr id="6" name="正方形/長方形 5">
            <a:extLst>
              <a:ext uri="{FF2B5EF4-FFF2-40B4-BE49-F238E27FC236}">
                <a16:creationId xmlns:a16="http://schemas.microsoft.com/office/drawing/2014/main" id="{583855F7-FEE7-47FC-A6C4-6AE458296BAC}"/>
              </a:ext>
            </a:extLst>
          </p:cNvPr>
          <p:cNvSpPr/>
          <p:nvPr/>
        </p:nvSpPr>
        <p:spPr>
          <a:xfrm>
            <a:off x="467544" y="1142015"/>
            <a:ext cx="8280920" cy="854968"/>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ja-JP" altLang="en-US" sz="2000" dirty="0"/>
              <a:t>国立中学校、道立高校、県立高校、私立高校、私立大学にて、</a:t>
            </a:r>
            <a:endParaRPr lang="en-US" altLang="ja-JP" sz="2000" dirty="0"/>
          </a:p>
          <a:p>
            <a:pPr algn="ctr"/>
            <a:r>
              <a:rPr kumimoji="1" lang="ja-JP" altLang="en-US" sz="2000" dirty="0"/>
              <a:t>金融教育の事業を担当。</a:t>
            </a:r>
            <a:r>
              <a:rPr kumimoji="1" lang="en-US" altLang="ja-JP" sz="2000" dirty="0"/>
              <a:t>2022</a:t>
            </a:r>
            <a:r>
              <a:rPr kumimoji="1" lang="ja-JP" altLang="en-US" sz="2000" dirty="0"/>
              <a:t>年度は通常授業でも授業担当予定。</a:t>
            </a:r>
          </a:p>
        </p:txBody>
      </p:sp>
      <p:sp>
        <p:nvSpPr>
          <p:cNvPr id="3" name="四角形: 角を丸くする 2">
            <a:extLst>
              <a:ext uri="{FF2B5EF4-FFF2-40B4-BE49-F238E27FC236}">
                <a16:creationId xmlns:a16="http://schemas.microsoft.com/office/drawing/2014/main" id="{41434FDD-5695-4418-9B1B-993FF1B9B314}"/>
              </a:ext>
            </a:extLst>
          </p:cNvPr>
          <p:cNvSpPr/>
          <p:nvPr/>
        </p:nvSpPr>
        <p:spPr>
          <a:xfrm>
            <a:off x="88538" y="719095"/>
            <a:ext cx="5995630" cy="432048"/>
          </a:xfrm>
          <a:prstGeom prst="roundRect">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dirty="0"/>
              <a:t>中学・高校・大学において金融教育実施</a:t>
            </a:r>
          </a:p>
        </p:txBody>
      </p:sp>
      <p:pic>
        <p:nvPicPr>
          <p:cNvPr id="1026" name="Picture 2">
            <a:extLst>
              <a:ext uri="{FF2B5EF4-FFF2-40B4-BE49-F238E27FC236}">
                <a16:creationId xmlns:a16="http://schemas.microsoft.com/office/drawing/2014/main" id="{B60E5094-BC91-4408-97B5-00124635C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133" y="2132856"/>
            <a:ext cx="5561179" cy="3131371"/>
          </a:xfrm>
          <a:prstGeom prst="rect">
            <a:avLst/>
          </a:prstGeom>
          <a:noFill/>
          <a:extLst>
            <a:ext uri="{909E8E84-426E-40DD-AFC4-6F175D3DCCD1}">
              <a14:hiddenFill xmlns:a14="http://schemas.microsoft.com/office/drawing/2010/main">
                <a:solidFill>
                  <a:srgbClr val="FFFFFF"/>
                </a:solidFill>
              </a14:hiddenFill>
            </a:ext>
          </a:extLst>
        </p:spPr>
      </p:pic>
      <p:sp>
        <p:nvSpPr>
          <p:cNvPr id="7" name="四角形: 角を丸くする 6">
            <a:extLst>
              <a:ext uri="{FF2B5EF4-FFF2-40B4-BE49-F238E27FC236}">
                <a16:creationId xmlns:a16="http://schemas.microsoft.com/office/drawing/2014/main" id="{708BD34B-57C0-4B0E-80EF-89D7365D0CF7}"/>
              </a:ext>
            </a:extLst>
          </p:cNvPr>
          <p:cNvSpPr/>
          <p:nvPr/>
        </p:nvSpPr>
        <p:spPr>
          <a:xfrm>
            <a:off x="250464" y="5445224"/>
            <a:ext cx="8714024" cy="85496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a:t>金融教育の専門家が正しい知識を伝えます</a:t>
            </a:r>
          </a:p>
        </p:txBody>
      </p:sp>
      <p:cxnSp>
        <p:nvCxnSpPr>
          <p:cNvPr id="8" name="直線コネクタ 7">
            <a:extLst>
              <a:ext uri="{FF2B5EF4-FFF2-40B4-BE49-F238E27FC236}">
                <a16:creationId xmlns:a16="http://schemas.microsoft.com/office/drawing/2014/main" id="{1729C2E7-64E1-4D08-B754-625F3E74EAC8}"/>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4152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a:cxnSpLocks/>
          </p:cNvCxnSpPr>
          <p:nvPr/>
        </p:nvCxnSpPr>
        <p:spPr>
          <a:xfrm>
            <a:off x="-1588" y="476672"/>
            <a:ext cx="9169400" cy="0"/>
          </a:xfrm>
          <a:prstGeom prst="line">
            <a:avLst/>
          </a:prstGeom>
          <a:ln w="3175" cap="flat" cmpd="sng" algn="ctr">
            <a:solidFill>
              <a:schemeClr val="tx1"/>
            </a:solidFill>
            <a:prstDash val="solid"/>
            <a:round/>
            <a:headEnd type="none" w="med" len="med"/>
            <a:tailEnd type="none" w="med" len="med"/>
          </a:ln>
          <a:effectLst/>
        </p:spPr>
        <p:style>
          <a:lnRef idx="1">
            <a:schemeClr val="accent2"/>
          </a:lnRef>
          <a:fillRef idx="0">
            <a:schemeClr val="accent2"/>
          </a:fillRef>
          <a:effectRef idx="0">
            <a:schemeClr val="accent2"/>
          </a:effectRef>
          <a:fontRef idx="minor">
            <a:schemeClr val="tx1"/>
          </a:fontRef>
        </p:style>
      </p:cxnSp>
      <p:sp>
        <p:nvSpPr>
          <p:cNvPr id="7" name="テキスト ボックス 27"/>
          <p:cNvSpPr txBox="1">
            <a:spLocks noChangeArrowheads="1"/>
          </p:cNvSpPr>
          <p:nvPr/>
        </p:nvSpPr>
        <p:spPr bwMode="auto">
          <a:xfrm>
            <a:off x="37282" y="44624"/>
            <a:ext cx="9201150" cy="461962"/>
          </a:xfrm>
          <a:prstGeom prst="rect">
            <a:avLst/>
          </a:prstGeom>
          <a:noFill/>
          <a:ln w="9525">
            <a:noFill/>
            <a:miter lim="800000"/>
            <a:headEnd/>
            <a:tailEnd/>
          </a:ln>
        </p:spPr>
        <p:txBody>
          <a:bodyPr>
            <a:spAutoFit/>
          </a:bodyPr>
          <a:lstStyle/>
          <a:p>
            <a:r>
              <a:rPr lang="ja-JP" altLang="en-US" sz="2400" b="1" dirty="0"/>
              <a:t>  </a:t>
            </a:r>
            <a:r>
              <a:rPr lang="ja-JP" altLang="en-US" b="1" dirty="0"/>
              <a:t>協会</a:t>
            </a:r>
            <a:r>
              <a:rPr lang="ja-JP" altLang="en-US" sz="2400" b="1" dirty="0"/>
              <a:t>概要　</a:t>
            </a:r>
          </a:p>
        </p:txBody>
      </p:sp>
      <p:sp>
        <p:nvSpPr>
          <p:cNvPr id="2" name="テキスト ボックス 1"/>
          <p:cNvSpPr txBox="1"/>
          <p:nvPr/>
        </p:nvSpPr>
        <p:spPr>
          <a:xfrm>
            <a:off x="467544" y="836712"/>
            <a:ext cx="7992888" cy="5940088"/>
          </a:xfrm>
          <a:prstGeom prst="rect">
            <a:avLst/>
          </a:prstGeom>
          <a:noFill/>
        </p:spPr>
        <p:txBody>
          <a:bodyPr wrap="square" rtlCol="0">
            <a:spAutoFit/>
          </a:bodyPr>
          <a:lstStyle/>
          <a:p>
            <a:r>
              <a:rPr kumimoji="1" lang="ja-JP" altLang="en-US" sz="2000" dirty="0"/>
              <a:t>商　　号　　一般社団法人　</a:t>
            </a:r>
            <a:r>
              <a:rPr lang="ja-JP" altLang="en-US" sz="2000" dirty="0"/>
              <a:t>投資診断協会</a:t>
            </a:r>
            <a:endParaRPr lang="en-US" altLang="ja-JP" sz="2000" dirty="0"/>
          </a:p>
          <a:p>
            <a:endParaRPr lang="en-US" altLang="ja-JP" sz="2000" dirty="0"/>
          </a:p>
          <a:p>
            <a:r>
              <a:rPr lang="ja-JP" altLang="en-US" sz="2000" dirty="0"/>
              <a:t>所在地      東京都新宿区舟町</a:t>
            </a:r>
            <a:r>
              <a:rPr lang="en-US" altLang="ja-JP" sz="2000" dirty="0"/>
              <a:t>4-18</a:t>
            </a:r>
            <a:r>
              <a:rPr lang="ja-JP" altLang="en-US" sz="2000" dirty="0"/>
              <a:t>四谷コアビル</a:t>
            </a:r>
            <a:r>
              <a:rPr lang="en-US" altLang="ja-JP" sz="2000" dirty="0"/>
              <a:t>3</a:t>
            </a:r>
            <a:r>
              <a:rPr lang="ja-JP" altLang="en-US" sz="2000" dirty="0"/>
              <a:t>階</a:t>
            </a:r>
            <a:endParaRPr lang="en-US" altLang="ja-JP" sz="2000" dirty="0"/>
          </a:p>
          <a:p>
            <a:endParaRPr lang="en-US" altLang="ja-JP" sz="2000" dirty="0"/>
          </a:p>
          <a:p>
            <a:r>
              <a:rPr lang="ja-JP" altLang="en-US" sz="2000" dirty="0"/>
              <a:t>設　　立　　 </a:t>
            </a:r>
            <a:r>
              <a:rPr lang="en-US" altLang="ja-JP" sz="2000" dirty="0"/>
              <a:t>2018</a:t>
            </a:r>
            <a:r>
              <a:rPr lang="ja-JP" altLang="en-US" sz="2000" dirty="0"/>
              <a:t>年</a:t>
            </a:r>
            <a:r>
              <a:rPr lang="en-US" altLang="ja-JP" sz="2000" dirty="0"/>
              <a:t>9</a:t>
            </a:r>
            <a:r>
              <a:rPr lang="ja-JP" altLang="en-US" sz="2000" dirty="0"/>
              <a:t>月</a:t>
            </a:r>
            <a:r>
              <a:rPr lang="en-US" altLang="ja-JP" sz="2000" dirty="0"/>
              <a:t>13</a:t>
            </a:r>
            <a:r>
              <a:rPr lang="ja-JP" altLang="en-US" sz="2000" dirty="0"/>
              <a:t>日</a:t>
            </a:r>
            <a:endParaRPr lang="en-US" altLang="ja-JP" sz="2000" dirty="0"/>
          </a:p>
          <a:p>
            <a:endParaRPr lang="en-US" altLang="ja-JP" sz="2000" dirty="0"/>
          </a:p>
          <a:p>
            <a:r>
              <a:rPr lang="ja-JP" altLang="en-US" sz="2000" dirty="0"/>
              <a:t>主要事業　</a:t>
            </a:r>
            <a:endParaRPr lang="en-US" altLang="ja-JP" sz="2000" dirty="0"/>
          </a:p>
          <a:p>
            <a:r>
              <a:rPr lang="ja-JP" altLang="en-US" sz="2000" dirty="0"/>
              <a:t>・投資に関する知識習得のための研修教育</a:t>
            </a:r>
          </a:p>
          <a:p>
            <a:r>
              <a:rPr lang="ja-JP" altLang="en-US" sz="2000" dirty="0"/>
              <a:t>・投資に関するコンサルティング業務</a:t>
            </a:r>
            <a:endParaRPr lang="en-US" altLang="ja-JP" sz="2000" dirty="0"/>
          </a:p>
          <a:p>
            <a:r>
              <a:rPr lang="ja-JP" altLang="en-US" sz="2000" dirty="0"/>
              <a:t>・投資診断検定試験の実施</a:t>
            </a:r>
            <a:endParaRPr lang="en-US" altLang="ja-JP" sz="2000" dirty="0"/>
          </a:p>
          <a:p>
            <a:r>
              <a:rPr lang="ja-JP" altLang="en-US" sz="2000" dirty="0"/>
              <a:t>・「投資診断士</a:t>
            </a:r>
            <a:r>
              <a:rPr lang="en-US" altLang="ja-JP" sz="2000" dirty="0"/>
              <a:t>®</a:t>
            </a:r>
            <a:r>
              <a:rPr lang="ja-JP" altLang="en-US" sz="2000" dirty="0"/>
              <a:t>」資格の付与</a:t>
            </a:r>
            <a:endParaRPr lang="en-US" altLang="ja-JP" dirty="0"/>
          </a:p>
          <a:p>
            <a:endParaRPr lang="en-US" altLang="ja-JP" sz="2000" dirty="0"/>
          </a:p>
          <a:p>
            <a:r>
              <a:rPr lang="ja-JP" altLang="en-US" sz="2000" dirty="0"/>
              <a:t>代表理事      髙松　伸吾</a:t>
            </a:r>
            <a:endParaRPr lang="en-US" altLang="ja-JP" sz="2000" dirty="0"/>
          </a:p>
          <a:p>
            <a:r>
              <a:rPr lang="ja-JP" altLang="en-US" sz="2000" dirty="0"/>
              <a:t>専務理事      幸坂　竜平</a:t>
            </a:r>
            <a:endParaRPr lang="en-US" altLang="ja-JP" sz="2000" dirty="0"/>
          </a:p>
          <a:p>
            <a:r>
              <a:rPr lang="ja-JP" altLang="en-US" sz="2000" dirty="0"/>
              <a:t>理事　　　　　 菊池　暁</a:t>
            </a:r>
            <a:endParaRPr lang="en-US" altLang="ja-JP" sz="2000" dirty="0"/>
          </a:p>
          <a:p>
            <a:r>
              <a:rPr lang="ja-JP" altLang="en-US" sz="2000" dirty="0"/>
              <a:t>理事　　　　　 三科　弘正</a:t>
            </a:r>
            <a:endParaRPr lang="en-US" altLang="ja-JP" sz="2000" dirty="0"/>
          </a:p>
          <a:p>
            <a:r>
              <a:rPr lang="ja-JP" altLang="en-US" sz="2000" dirty="0"/>
              <a:t>理事　　　　　 上田　斉　</a:t>
            </a:r>
            <a:endParaRPr lang="en-US" altLang="ja-JP" sz="2000" dirty="0"/>
          </a:p>
          <a:p>
            <a:r>
              <a:rPr lang="ja-JP" altLang="en-US" sz="2000" dirty="0"/>
              <a:t>顧問弁護士　森川　紀代</a:t>
            </a:r>
            <a:endParaRPr lang="en-US" altLang="ja-JP" sz="2000" dirty="0"/>
          </a:p>
          <a:p>
            <a:endParaRPr lang="en-US" altLang="ja-JP" sz="2000" dirty="0"/>
          </a:p>
        </p:txBody>
      </p:sp>
      <p:pic>
        <p:nvPicPr>
          <p:cNvPr id="6" name="図 5">
            <a:extLst>
              <a:ext uri="{FF2B5EF4-FFF2-40B4-BE49-F238E27FC236}">
                <a16:creationId xmlns:a16="http://schemas.microsoft.com/office/drawing/2014/main" id="{4918E106-95AD-474D-A6FA-ADF84196EE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356992"/>
            <a:ext cx="2994049" cy="2999731"/>
          </a:xfrm>
          <a:prstGeom prst="rect">
            <a:avLst/>
          </a:prstGeom>
        </p:spPr>
      </p:pic>
    </p:spTree>
    <p:extLst>
      <p:ext uri="{BB962C8B-B14F-4D97-AF65-F5344CB8AC3E}">
        <p14:creationId xmlns:p14="http://schemas.microsoft.com/office/powerpoint/2010/main" val="720461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C9C53784-B478-4410-9FB6-40589AB36E94}"/>
              </a:ext>
            </a:extLst>
          </p:cNvPr>
          <p:cNvSpPr txBox="1">
            <a:spLocks noChangeArrowheads="1"/>
          </p:cNvSpPr>
          <p:nvPr/>
        </p:nvSpPr>
        <p:spPr>
          <a:xfrm>
            <a:off x="0" y="-171400"/>
            <a:ext cx="9036496"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高校で金融教育が必修化</a:t>
            </a:r>
          </a:p>
        </p:txBody>
      </p:sp>
      <p:cxnSp>
        <p:nvCxnSpPr>
          <p:cNvPr id="63" name="直線コネクタ 62">
            <a:extLst>
              <a:ext uri="{FF2B5EF4-FFF2-40B4-BE49-F238E27FC236}">
                <a16:creationId xmlns:a16="http://schemas.microsoft.com/office/drawing/2014/main" id="{D8088C66-76BD-45C0-8EAF-A839E5BCA6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02A2919-0A8D-40D5-AF39-97A75C8E9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04108"/>
            <a:ext cx="8280920" cy="550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50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C9C53784-B478-4410-9FB6-40589AB36E94}"/>
              </a:ext>
            </a:extLst>
          </p:cNvPr>
          <p:cNvSpPr txBox="1">
            <a:spLocks noChangeArrowheads="1"/>
          </p:cNvSpPr>
          <p:nvPr/>
        </p:nvSpPr>
        <p:spPr>
          <a:xfrm>
            <a:off x="0" y="-171400"/>
            <a:ext cx="9036496"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これから社会に出る学生が知っておくべきこと</a:t>
            </a:r>
          </a:p>
        </p:txBody>
      </p:sp>
      <p:cxnSp>
        <p:nvCxnSpPr>
          <p:cNvPr id="63" name="直線コネクタ 62">
            <a:extLst>
              <a:ext uri="{FF2B5EF4-FFF2-40B4-BE49-F238E27FC236}">
                <a16:creationId xmlns:a16="http://schemas.microsoft.com/office/drawing/2014/main" id="{D8088C66-76BD-45C0-8EAF-A839E5BCA6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D722369D-F0E6-42D6-935E-83176BC58E5B}"/>
              </a:ext>
            </a:extLst>
          </p:cNvPr>
          <p:cNvSpPr txBox="1"/>
          <p:nvPr/>
        </p:nvSpPr>
        <p:spPr>
          <a:xfrm>
            <a:off x="611560" y="1700808"/>
            <a:ext cx="7914332" cy="4247317"/>
          </a:xfrm>
          <a:prstGeom prst="rect">
            <a:avLst/>
          </a:prstGeom>
          <a:noFill/>
        </p:spPr>
        <p:txBody>
          <a:bodyPr wrap="square" rtlCol="0">
            <a:spAutoFit/>
          </a:bodyPr>
          <a:lstStyle/>
          <a:p>
            <a:pPr algn="ctr"/>
            <a:r>
              <a:rPr kumimoji="1" lang="ja-JP" altLang="en-US" sz="5400" b="1" dirty="0"/>
              <a:t>日本の将来</a:t>
            </a:r>
            <a:endParaRPr kumimoji="1" lang="en-US" altLang="ja-JP" sz="5400" b="1" dirty="0"/>
          </a:p>
          <a:p>
            <a:pPr algn="ctr"/>
            <a:endParaRPr lang="en-US" altLang="ja-JP" sz="5400" b="1" dirty="0"/>
          </a:p>
          <a:p>
            <a:pPr algn="ctr"/>
            <a:r>
              <a:rPr kumimoji="1" lang="ja-JP" altLang="en-US" sz="5400" b="1" dirty="0"/>
              <a:t>将来の選択肢</a:t>
            </a:r>
            <a:endParaRPr kumimoji="1" lang="en-US" altLang="ja-JP" sz="5400" b="1" dirty="0"/>
          </a:p>
          <a:p>
            <a:pPr algn="ctr"/>
            <a:endParaRPr lang="en-US" altLang="ja-JP" sz="5400" b="1" dirty="0"/>
          </a:p>
          <a:p>
            <a:pPr algn="ctr"/>
            <a:r>
              <a:rPr kumimoji="1" lang="ja-JP" altLang="en-US" sz="5400" b="1" dirty="0"/>
              <a:t>資産形成の手段</a:t>
            </a:r>
          </a:p>
        </p:txBody>
      </p:sp>
    </p:spTree>
    <p:extLst>
      <p:ext uri="{BB962C8B-B14F-4D97-AF65-F5344CB8AC3E}">
        <p14:creationId xmlns:p14="http://schemas.microsoft.com/office/powerpoint/2010/main" val="2415615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00"/>
            <a:ext cx="8597900" cy="1143001"/>
          </a:xfrm>
          <a:ln>
            <a:miter lim="800000"/>
            <a:headEnd/>
            <a:tailEnd/>
          </a:ln>
        </p:spPr>
        <p:txBody>
          <a:bodyPr/>
          <a:lstStyle/>
          <a:p>
            <a:pPr eaLnBrk="1" hangingPunct="1">
              <a:defRPr/>
            </a:pP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日本人の</a:t>
            </a:r>
            <a:r>
              <a:rPr lang="en-US" altLang="ja-JP"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1</a:t>
            </a:r>
            <a:r>
              <a:rPr lang="ja-JP" altLang="en-US" sz="32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世帯当たり種類別金融商品保有額</a:t>
            </a:r>
          </a:p>
        </p:txBody>
      </p:sp>
      <p:sp>
        <p:nvSpPr>
          <p:cNvPr id="11" name="テキスト ボックス 10">
            <a:extLst>
              <a:ext uri="{FF2B5EF4-FFF2-40B4-BE49-F238E27FC236}">
                <a16:creationId xmlns:a16="http://schemas.microsoft.com/office/drawing/2014/main" id="{C64C0616-B597-4B40-8FC1-D6ABAFCA8ACF}"/>
              </a:ext>
            </a:extLst>
          </p:cNvPr>
          <p:cNvSpPr txBox="1"/>
          <p:nvPr/>
        </p:nvSpPr>
        <p:spPr>
          <a:xfrm>
            <a:off x="899592" y="5085184"/>
            <a:ext cx="8064896" cy="1200329"/>
          </a:xfrm>
          <a:prstGeom prst="rect">
            <a:avLst/>
          </a:prstGeom>
          <a:noFill/>
        </p:spPr>
        <p:txBody>
          <a:bodyPr wrap="square" rtlCol="0">
            <a:spAutoFit/>
          </a:bodyPr>
          <a:lstStyle/>
          <a:p>
            <a:r>
              <a:rPr lang="ja-JP" altLang="en-US" sz="1200" dirty="0"/>
              <a:t>資料：金融広報中央委員会「家計の金融行動に関する世論調査」</a:t>
            </a:r>
            <a:r>
              <a:rPr lang="en-US" altLang="ja-JP" sz="1200" dirty="0"/>
              <a:t>〔</a:t>
            </a:r>
            <a:r>
              <a:rPr lang="ja-JP" altLang="en-US" sz="1200" dirty="0"/>
              <a:t>二人以上世帯調査</a:t>
            </a:r>
            <a:r>
              <a:rPr lang="en-US" altLang="ja-JP" sz="1200" dirty="0"/>
              <a:t>〕</a:t>
            </a:r>
            <a:r>
              <a:rPr lang="ja-JP" altLang="en-US" sz="1200" dirty="0"/>
              <a:t>（</a:t>
            </a:r>
            <a:r>
              <a:rPr lang="en-US" altLang="ja-JP" sz="1200" dirty="0"/>
              <a:t>2021</a:t>
            </a:r>
            <a:r>
              <a:rPr lang="ja-JP" altLang="en-US" sz="1200" dirty="0"/>
              <a:t>年</a:t>
            </a:r>
            <a:r>
              <a:rPr lang="en-US" altLang="ja-JP" sz="1200" dirty="0"/>
              <a:t>/</a:t>
            </a:r>
            <a:r>
              <a:rPr lang="ja-JP" altLang="en-US" sz="1200" dirty="0"/>
              <a:t>令和</a:t>
            </a:r>
            <a:r>
              <a:rPr lang="en-US" altLang="ja-JP" sz="1200" dirty="0"/>
              <a:t>3</a:t>
            </a:r>
            <a:r>
              <a:rPr lang="ja-JP" altLang="en-US" sz="1200" dirty="0"/>
              <a:t>年）</a:t>
            </a:r>
            <a:endParaRPr lang="en-US" altLang="ja-JP" sz="1200" dirty="0"/>
          </a:p>
          <a:p>
            <a:r>
              <a:rPr lang="ja-JP" altLang="en-US" sz="1200" dirty="0"/>
              <a:t>（注）　</a:t>
            </a:r>
            <a:r>
              <a:rPr lang="en-US" altLang="ja-JP" sz="1200" dirty="0"/>
              <a:t>1.</a:t>
            </a:r>
            <a:r>
              <a:rPr lang="ja-JP" altLang="en-US" sz="1200" dirty="0"/>
              <a:t>金融資産非保有世帯を含むベース。</a:t>
            </a:r>
            <a:endParaRPr lang="en-US" altLang="ja-JP" sz="1200" dirty="0"/>
          </a:p>
          <a:p>
            <a:r>
              <a:rPr lang="ja-JP" altLang="en-US" sz="1200" dirty="0"/>
              <a:t>　　　　</a:t>
            </a:r>
            <a:r>
              <a:rPr lang="en-US" altLang="ja-JP" sz="1200" dirty="0"/>
              <a:t>2.</a:t>
            </a:r>
            <a:r>
              <a:rPr lang="ja-JP" altLang="en-US" sz="1200" dirty="0"/>
              <a:t>「生命保険」はこれまで払込んだ保険料の総額。ただし掛け捨ての保険、年金型商品は除く。</a:t>
            </a:r>
            <a:endParaRPr lang="en-US" altLang="ja-JP" sz="1200" dirty="0"/>
          </a:p>
          <a:p>
            <a:r>
              <a:rPr lang="ja-JP" altLang="en-US" sz="1200" dirty="0"/>
              <a:t>　　　　</a:t>
            </a:r>
            <a:r>
              <a:rPr lang="en-US" altLang="ja-JP" sz="1200" dirty="0"/>
              <a:t>3.</a:t>
            </a:r>
            <a:r>
              <a:rPr lang="ja-JP" altLang="en-US" sz="1200" dirty="0"/>
              <a:t>「個人年金保険」はこれまで積み立てた掛け金の総額。ただし公的年金の掛け金を除く。</a:t>
            </a:r>
            <a:endParaRPr lang="en-US" altLang="ja-JP" sz="1200" dirty="0"/>
          </a:p>
          <a:p>
            <a:r>
              <a:rPr lang="ja-JP" altLang="en-US" sz="1200" dirty="0"/>
              <a:t>　　　　</a:t>
            </a:r>
            <a:r>
              <a:rPr lang="en-US" altLang="ja-JP" sz="1200" dirty="0"/>
              <a:t>4.</a:t>
            </a:r>
            <a:r>
              <a:rPr lang="ja-JP" altLang="en-US" sz="1200" dirty="0"/>
              <a:t>「債権」「株式」「投資信託」は時価。「株式」には従業員持株制度による株式を含む。</a:t>
            </a:r>
            <a:endParaRPr lang="en-US" altLang="ja-JP" sz="1200" dirty="0"/>
          </a:p>
          <a:p>
            <a:r>
              <a:rPr lang="ja-JP" altLang="en-US" sz="1200" dirty="0"/>
              <a:t>　　　　</a:t>
            </a:r>
            <a:r>
              <a:rPr lang="en-US" altLang="ja-JP" sz="1200" dirty="0"/>
              <a:t>5.</a:t>
            </a:r>
            <a:r>
              <a:rPr lang="ja-JP" altLang="en-US" sz="1200" dirty="0"/>
              <a:t>「その他」は金貯蓄口座、オプション取引などの金融派生商品</a:t>
            </a:r>
            <a:endParaRPr lang="en-US" altLang="ja-JP" sz="1200" dirty="0"/>
          </a:p>
        </p:txBody>
      </p:sp>
      <p:cxnSp>
        <p:nvCxnSpPr>
          <p:cNvPr id="6" name="直線コネクタ 5">
            <a:extLst>
              <a:ext uri="{FF2B5EF4-FFF2-40B4-BE49-F238E27FC236}">
                <a16:creationId xmlns:a16="http://schemas.microsoft.com/office/drawing/2014/main" id="{90064917-926B-48AC-B1FA-2570424DA10C}"/>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8" name="グラフ 7">
            <a:extLst>
              <a:ext uri="{FF2B5EF4-FFF2-40B4-BE49-F238E27FC236}">
                <a16:creationId xmlns:a16="http://schemas.microsoft.com/office/drawing/2014/main" id="{6AB3C39D-F42F-4F7A-9C07-76ABAC9D188F}"/>
              </a:ext>
            </a:extLst>
          </p:cNvPr>
          <p:cNvGraphicFramePr>
            <a:graphicFrameLocks/>
          </p:cNvGraphicFramePr>
          <p:nvPr/>
        </p:nvGraphicFramePr>
        <p:xfrm>
          <a:off x="395536" y="854177"/>
          <a:ext cx="8352928" cy="42310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2530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78959" y="-154446"/>
            <a:ext cx="8597900" cy="1143001"/>
          </a:xfrm>
          <a:ln>
            <a:miter lim="800000"/>
            <a:headEnd/>
            <a:tailEnd/>
          </a:ln>
        </p:spPr>
        <p:txBody>
          <a:bodyPr>
            <a:normAutofit/>
          </a:bodyPr>
          <a:lstStyle/>
          <a:p>
            <a:pPr eaLnBrk="1" hangingPunct="1">
              <a:defRPr/>
            </a:pPr>
            <a:r>
              <a:rPr lang="ja-JP" altLang="en-US" sz="44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日本の現状</a:t>
            </a:r>
          </a:p>
        </p:txBody>
      </p:sp>
      <p:sp>
        <p:nvSpPr>
          <p:cNvPr id="6" name="正方形/長方形 5">
            <a:extLst>
              <a:ext uri="{FF2B5EF4-FFF2-40B4-BE49-F238E27FC236}">
                <a16:creationId xmlns:a16="http://schemas.microsoft.com/office/drawing/2014/main" id="{E373ADD0-11FB-49C8-B7DF-EDFD4F9B62F4}"/>
              </a:ext>
            </a:extLst>
          </p:cNvPr>
          <p:cNvSpPr/>
          <p:nvPr/>
        </p:nvSpPr>
        <p:spPr>
          <a:xfrm>
            <a:off x="2322080" y="5327882"/>
            <a:ext cx="667341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※2022</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8</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31</a:t>
            </a:r>
            <a:r>
              <a:rPr kumimoji="1" lang="ja-JP" altLang="en-US" sz="1200" b="0" i="0" u="none" strike="noStrike" kern="1200" cap="none" spc="0" normalizeH="0" baseline="0" noProof="0" dirty="0">
                <a:ln>
                  <a:noFill/>
                </a:ln>
                <a:solidFill>
                  <a:prstClr val="black"/>
                </a:solidFill>
                <a:effectLst/>
                <a:uLnTx/>
                <a:uFillTx/>
                <a:latin typeface="HGSｺﾞｼｯｸE" panose="020B0900000000000000" pitchFamily="50" charset="-128"/>
                <a:ea typeface="HGSｺﾞｼｯｸE" panose="020B0900000000000000" pitchFamily="50" charset="-128"/>
                <a:cs typeface="+mn-cs"/>
              </a:rPr>
              <a:t>日資金循環の日米欧比較　日本銀行調査統計局　家計の金融資産構成より引用　</a:t>
            </a:r>
          </a:p>
        </p:txBody>
      </p:sp>
      <p:sp>
        <p:nvSpPr>
          <p:cNvPr id="8" name="正方形/長方形 7">
            <a:extLst>
              <a:ext uri="{FF2B5EF4-FFF2-40B4-BE49-F238E27FC236}">
                <a16:creationId xmlns:a16="http://schemas.microsoft.com/office/drawing/2014/main" id="{AEBB9418-DC89-474F-9326-3F68E9A83A90}"/>
              </a:ext>
            </a:extLst>
          </p:cNvPr>
          <p:cNvSpPr/>
          <p:nvPr/>
        </p:nvSpPr>
        <p:spPr>
          <a:xfrm>
            <a:off x="1216379" y="1516091"/>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正方形/長方形 9">
            <a:extLst>
              <a:ext uri="{FF2B5EF4-FFF2-40B4-BE49-F238E27FC236}">
                <a16:creationId xmlns:a16="http://schemas.microsoft.com/office/drawing/2014/main" id="{60E32FB3-FF8C-4E94-97F4-DF613FBF0FDE}"/>
              </a:ext>
            </a:extLst>
          </p:cNvPr>
          <p:cNvSpPr/>
          <p:nvPr/>
        </p:nvSpPr>
        <p:spPr>
          <a:xfrm>
            <a:off x="1216379" y="2803374"/>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正方形/長方形 12">
            <a:extLst>
              <a:ext uri="{FF2B5EF4-FFF2-40B4-BE49-F238E27FC236}">
                <a16:creationId xmlns:a16="http://schemas.microsoft.com/office/drawing/2014/main" id="{E8ADD0A6-A2A0-4E8A-9D5C-4A8EED17D850}"/>
              </a:ext>
            </a:extLst>
          </p:cNvPr>
          <p:cNvSpPr/>
          <p:nvPr/>
        </p:nvSpPr>
        <p:spPr>
          <a:xfrm>
            <a:off x="1115616" y="3843059"/>
            <a:ext cx="1338572" cy="495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5" name="直線コネクタ 14">
            <a:extLst>
              <a:ext uri="{FF2B5EF4-FFF2-40B4-BE49-F238E27FC236}">
                <a16:creationId xmlns:a16="http://schemas.microsoft.com/office/drawing/2014/main" id="{5BA54484-E409-4A0D-89D2-BC876C8BF95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4" name="グラフ 3">
            <a:extLst>
              <a:ext uri="{FF2B5EF4-FFF2-40B4-BE49-F238E27FC236}">
                <a16:creationId xmlns:a16="http://schemas.microsoft.com/office/drawing/2014/main" id="{E6765797-60B2-B71E-4343-21691B4670C1}"/>
              </a:ext>
            </a:extLst>
          </p:cNvPr>
          <p:cNvGraphicFramePr>
            <a:graphicFrameLocks/>
          </p:cNvGraphicFramePr>
          <p:nvPr>
            <p:extLst>
              <p:ext uri="{D42A27DB-BD31-4B8C-83A1-F6EECF244321}">
                <p14:modId xmlns:p14="http://schemas.microsoft.com/office/powerpoint/2010/main" val="3081190946"/>
              </p:ext>
            </p:extLst>
          </p:nvPr>
        </p:nvGraphicFramePr>
        <p:xfrm>
          <a:off x="1312115" y="1666053"/>
          <a:ext cx="7969558" cy="3675856"/>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a:extLst>
              <a:ext uri="{FF2B5EF4-FFF2-40B4-BE49-F238E27FC236}">
                <a16:creationId xmlns:a16="http://schemas.microsoft.com/office/drawing/2014/main" id="{297A7678-15CB-8404-528C-1D02FB0FF92C}"/>
              </a:ext>
            </a:extLst>
          </p:cNvPr>
          <p:cNvSpPr txBox="1"/>
          <p:nvPr/>
        </p:nvSpPr>
        <p:spPr>
          <a:xfrm>
            <a:off x="1285301" y="1253499"/>
            <a:ext cx="89959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日  本 </a:t>
            </a:r>
          </a:p>
        </p:txBody>
      </p:sp>
      <p:sp>
        <p:nvSpPr>
          <p:cNvPr id="18" name="テキスト ボックス 17">
            <a:extLst>
              <a:ext uri="{FF2B5EF4-FFF2-40B4-BE49-F238E27FC236}">
                <a16:creationId xmlns:a16="http://schemas.microsoft.com/office/drawing/2014/main" id="{ABB492B5-6F71-0D42-9AF7-90D971060A98}"/>
              </a:ext>
            </a:extLst>
          </p:cNvPr>
          <p:cNvSpPr txBox="1"/>
          <p:nvPr/>
        </p:nvSpPr>
        <p:spPr>
          <a:xfrm>
            <a:off x="165133" y="2803159"/>
            <a:ext cx="1108875"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アメリカ</a:t>
            </a:r>
          </a:p>
        </p:txBody>
      </p:sp>
      <p:sp>
        <p:nvSpPr>
          <p:cNvPr id="19" name="テキスト ボックス 18">
            <a:extLst>
              <a:ext uri="{FF2B5EF4-FFF2-40B4-BE49-F238E27FC236}">
                <a16:creationId xmlns:a16="http://schemas.microsoft.com/office/drawing/2014/main" id="{F365453B-3773-48A4-1A5B-5323CDD22ECB}"/>
              </a:ext>
            </a:extLst>
          </p:cNvPr>
          <p:cNvSpPr txBox="1"/>
          <p:nvPr/>
        </p:nvSpPr>
        <p:spPr>
          <a:xfrm>
            <a:off x="165134" y="3883329"/>
            <a:ext cx="11088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ユーロ</a:t>
            </a:r>
          </a:p>
        </p:txBody>
      </p:sp>
      <p:sp>
        <p:nvSpPr>
          <p:cNvPr id="20" name="テキスト ボックス 19">
            <a:extLst>
              <a:ext uri="{FF2B5EF4-FFF2-40B4-BE49-F238E27FC236}">
                <a16:creationId xmlns:a16="http://schemas.microsoft.com/office/drawing/2014/main" id="{5C8437E6-3BC3-EFF5-DF59-C0E366FF1E9A}"/>
              </a:ext>
            </a:extLst>
          </p:cNvPr>
          <p:cNvSpPr txBox="1"/>
          <p:nvPr/>
        </p:nvSpPr>
        <p:spPr>
          <a:xfrm>
            <a:off x="2589156" y="4983035"/>
            <a:ext cx="34572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金融資産合計に占める割合</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8592D6C9-C955-6567-8117-A072A111F40A}"/>
              </a:ext>
            </a:extLst>
          </p:cNvPr>
          <p:cNvSpPr txBox="1"/>
          <p:nvPr/>
        </p:nvSpPr>
        <p:spPr>
          <a:xfrm>
            <a:off x="132695" y="1563447"/>
            <a:ext cx="1166504"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1426357E-CBE0-3B73-0FA1-57BB811D636B}"/>
              </a:ext>
            </a:extLst>
          </p:cNvPr>
          <p:cNvSpPr txBox="1"/>
          <p:nvPr/>
        </p:nvSpPr>
        <p:spPr>
          <a:xfrm>
            <a:off x="396525" y="1942579"/>
            <a:ext cx="133857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日本</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アメリカ</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ユーロ</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8EF24A77-3263-A7AD-A77A-6AEB2B59A890}"/>
              </a:ext>
            </a:extLst>
          </p:cNvPr>
          <p:cNvSpPr txBox="1"/>
          <p:nvPr/>
        </p:nvSpPr>
        <p:spPr>
          <a:xfrm>
            <a:off x="587192" y="2280449"/>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814B7E46-E3AB-BBBD-A215-4D583462D53B}"/>
              </a:ext>
            </a:extLst>
          </p:cNvPr>
          <p:cNvSpPr txBox="1"/>
          <p:nvPr/>
        </p:nvSpPr>
        <p:spPr>
          <a:xfrm>
            <a:off x="412371" y="3398375"/>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5742C38F-4DEC-94BD-8C1D-9DB31BCA10F8}"/>
              </a:ext>
            </a:extLst>
          </p:cNvPr>
          <p:cNvSpPr txBox="1"/>
          <p:nvPr/>
        </p:nvSpPr>
        <p:spPr>
          <a:xfrm>
            <a:off x="366402" y="4581766"/>
            <a:ext cx="1166504" cy="35659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 name="四角形: 角を丸くする 1">
            <a:extLst>
              <a:ext uri="{FF2B5EF4-FFF2-40B4-BE49-F238E27FC236}">
                <a16:creationId xmlns:a16="http://schemas.microsoft.com/office/drawing/2014/main" id="{62CA5EB4-62ED-DAAB-93A9-D4F4452CDAD4}"/>
              </a:ext>
            </a:extLst>
          </p:cNvPr>
          <p:cNvSpPr/>
          <p:nvPr/>
        </p:nvSpPr>
        <p:spPr>
          <a:xfrm>
            <a:off x="213440" y="5695518"/>
            <a:ext cx="8708050" cy="595958"/>
          </a:xfrm>
          <a:prstGeom prst="round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金融資産</a:t>
            </a:r>
            <a:r>
              <a:rPr kumimoji="0" lang="en-US" altLang="ja-JP"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2000</a:t>
            </a: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兆円の内</a:t>
            </a:r>
            <a:r>
              <a:rPr kumimoji="0" lang="en-US" altLang="ja-JP"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1000</a:t>
            </a:r>
            <a:r>
              <a:rPr kumimoji="0" lang="ja-JP" altLang="en-US" sz="3200" b="1" i="0" u="none" strike="noStrike" kern="0" cap="none" spc="0" normalizeH="0" baseline="0" noProof="0" dirty="0">
                <a:ln>
                  <a:noFill/>
                </a:ln>
                <a:solidFill>
                  <a:prstClr val="white"/>
                </a:solidFill>
                <a:effectLst/>
                <a:uLnTx/>
                <a:uFillTx/>
                <a:latin typeface="Trebuchet MS"/>
                <a:ea typeface="HG丸ｺﾞｼｯｸM-PRO" panose="020F0600000000000000" pitchFamily="50" charset="-128"/>
                <a:cs typeface="+mn-cs"/>
              </a:rPr>
              <a:t>兆円が現預金</a:t>
            </a:r>
          </a:p>
        </p:txBody>
      </p:sp>
      <p:sp>
        <p:nvSpPr>
          <p:cNvPr id="17" name="テキスト ボックス 16">
            <a:extLst>
              <a:ext uri="{FF2B5EF4-FFF2-40B4-BE49-F238E27FC236}">
                <a16:creationId xmlns:a16="http://schemas.microsoft.com/office/drawing/2014/main" id="{17B4AF01-3423-96DF-68CB-218423FDB887}"/>
              </a:ext>
            </a:extLst>
          </p:cNvPr>
          <p:cNvSpPr txBox="1"/>
          <p:nvPr/>
        </p:nvSpPr>
        <p:spPr>
          <a:xfrm>
            <a:off x="294580" y="1052736"/>
            <a:ext cx="8597900" cy="646331"/>
          </a:xfrm>
          <a:prstGeom prst="rect">
            <a:avLst/>
          </a:prstGeom>
          <a:noFill/>
        </p:spPr>
        <p:txBody>
          <a:bodyPr wrap="square" rtlCol="0">
            <a:spAutoFit/>
          </a:bodyPr>
          <a:lstStyle/>
          <a:p>
            <a:r>
              <a:rPr kumimoji="1" lang="ja-JP" altLang="en-US" sz="3600" dirty="0"/>
              <a:t>日本人は現預金の保有比率が異常に高い</a:t>
            </a:r>
          </a:p>
        </p:txBody>
      </p:sp>
    </p:spTree>
    <p:extLst>
      <p:ext uri="{BB962C8B-B14F-4D97-AF65-F5344CB8AC3E}">
        <p14:creationId xmlns:p14="http://schemas.microsoft.com/office/powerpoint/2010/main" val="5063866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AAE7CCE-812B-47D5-ACD1-47F651EBD8DB}"/>
              </a:ext>
            </a:extLst>
          </p:cNvPr>
          <p:cNvPicPr>
            <a:picLocks noChangeAspect="1"/>
          </p:cNvPicPr>
          <p:nvPr/>
        </p:nvPicPr>
        <p:blipFill>
          <a:blip r:embed="rId3"/>
          <a:stretch>
            <a:fillRect/>
          </a:stretch>
        </p:blipFill>
        <p:spPr>
          <a:xfrm>
            <a:off x="64041" y="1821605"/>
            <a:ext cx="9015917" cy="3494424"/>
          </a:xfrm>
          <a:prstGeom prst="rect">
            <a:avLst/>
          </a:prstGeom>
        </p:spPr>
      </p:pic>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0" y="-171450"/>
            <a:ext cx="8597900" cy="1143000"/>
          </a:xfrm>
          <a:ln>
            <a:miter lim="800000"/>
            <a:headEnd/>
            <a:tailEnd/>
          </a:ln>
        </p:spPr>
        <p:txBody>
          <a:bodyPr/>
          <a:lstStyle/>
          <a:p>
            <a:pPr algn="l" eaLnBrk="1" hangingPunct="1">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日米の家計所得の推移</a:t>
            </a:r>
          </a:p>
        </p:txBody>
      </p:sp>
      <p:sp>
        <p:nvSpPr>
          <p:cNvPr id="8" name="四角形: 角を丸くする 7">
            <a:extLst>
              <a:ext uri="{FF2B5EF4-FFF2-40B4-BE49-F238E27FC236}">
                <a16:creationId xmlns:a16="http://schemas.microsoft.com/office/drawing/2014/main" id="{179403CA-4AAD-4869-905C-9624BC071B6C}"/>
              </a:ext>
            </a:extLst>
          </p:cNvPr>
          <p:cNvSpPr/>
          <p:nvPr/>
        </p:nvSpPr>
        <p:spPr>
          <a:xfrm>
            <a:off x="107504" y="908720"/>
            <a:ext cx="3985721" cy="58124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kumimoji="1" lang="ja-JP" altLang="en-US" sz="3200" dirty="0"/>
              <a:t>ポイントは財産所得</a:t>
            </a:r>
          </a:p>
        </p:txBody>
      </p:sp>
      <p:sp>
        <p:nvSpPr>
          <p:cNvPr id="12" name="四角形: 角を丸くする 11">
            <a:extLst>
              <a:ext uri="{FF2B5EF4-FFF2-40B4-BE49-F238E27FC236}">
                <a16:creationId xmlns:a16="http://schemas.microsoft.com/office/drawing/2014/main" id="{DDE8FB71-E933-467A-8460-5EDEE356C90B}"/>
              </a:ext>
            </a:extLst>
          </p:cNvPr>
          <p:cNvSpPr/>
          <p:nvPr/>
        </p:nvSpPr>
        <p:spPr>
          <a:xfrm>
            <a:off x="251520" y="5440738"/>
            <a:ext cx="8742040" cy="86858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sz="4000" b="1" spc="50" dirty="0">
                <a:ln w="11430"/>
                <a:solidFill>
                  <a:schemeClr val="bg1"/>
                </a:solidFill>
                <a:effectLst>
                  <a:outerShdw blurRad="76200" dist="50800" dir="5400000" algn="tl" rotWithShape="0">
                    <a:srgbClr val="000000">
                      <a:alpha val="65000"/>
                    </a:srgbClr>
                  </a:outerShdw>
                </a:effectLst>
              </a:rPr>
              <a:t>投資教育の確立・定着も要因</a:t>
            </a:r>
            <a:endParaRPr lang="en-US" altLang="ja-JP" sz="4000" b="1" spc="50" dirty="0">
              <a:ln w="11430"/>
              <a:solidFill>
                <a:schemeClr val="bg1"/>
              </a:solidFill>
              <a:effectLst>
                <a:outerShdw blurRad="76200" dist="50800" dir="5400000" algn="tl" rotWithShape="0">
                  <a:srgbClr val="000000">
                    <a:alpha val="65000"/>
                  </a:srgbClr>
                </a:outerShdw>
              </a:effectLst>
            </a:endParaRPr>
          </a:p>
        </p:txBody>
      </p:sp>
      <p:sp>
        <p:nvSpPr>
          <p:cNvPr id="11" name="テキスト ボックス 10">
            <a:extLst>
              <a:ext uri="{FF2B5EF4-FFF2-40B4-BE49-F238E27FC236}">
                <a16:creationId xmlns:a16="http://schemas.microsoft.com/office/drawing/2014/main" id="{2F79D53E-1D5B-45DC-B1E0-BC58B8C5BFDA}"/>
              </a:ext>
            </a:extLst>
          </p:cNvPr>
          <p:cNvSpPr txBox="1"/>
          <p:nvPr/>
        </p:nvSpPr>
        <p:spPr>
          <a:xfrm>
            <a:off x="1058969" y="1527175"/>
            <a:ext cx="6287299" cy="461665"/>
          </a:xfrm>
          <a:prstGeom prst="rect">
            <a:avLst/>
          </a:prstGeom>
          <a:noFill/>
        </p:spPr>
        <p:txBody>
          <a:bodyPr wrap="none" rtlCol="0">
            <a:spAutoFit/>
          </a:bodyPr>
          <a:lstStyle/>
          <a:p>
            <a:r>
              <a:rPr lang="ja-JP" altLang="en-US" dirty="0"/>
              <a:t>勤労所得と財産所得比率　米国３：１　日本８：１</a:t>
            </a:r>
            <a:endParaRPr lang="en-US" altLang="ja-JP" dirty="0"/>
          </a:p>
        </p:txBody>
      </p:sp>
      <p:sp>
        <p:nvSpPr>
          <p:cNvPr id="10" name="思考の吹き出し: 雲形 9">
            <a:extLst>
              <a:ext uri="{FF2B5EF4-FFF2-40B4-BE49-F238E27FC236}">
                <a16:creationId xmlns:a16="http://schemas.microsoft.com/office/drawing/2014/main" id="{45F5E5E8-1ACE-4882-9B64-F869380BF839}"/>
              </a:ext>
            </a:extLst>
          </p:cNvPr>
          <p:cNvSpPr/>
          <p:nvPr/>
        </p:nvSpPr>
        <p:spPr>
          <a:xfrm>
            <a:off x="755576" y="3335815"/>
            <a:ext cx="2520280" cy="1605353"/>
          </a:xfrm>
          <a:prstGeom prst="cloudCallout">
            <a:avLst>
              <a:gd name="adj1" fmla="val 61690"/>
              <a:gd name="adj2" fmla="val -720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chemeClr val="tx1"/>
                </a:solidFill>
              </a:rPr>
              <a:t>アメリカの</a:t>
            </a:r>
            <a:endParaRPr lang="en-US" altLang="ja-JP" sz="1400" dirty="0">
              <a:solidFill>
                <a:schemeClr val="tx1"/>
              </a:solidFill>
            </a:endParaRPr>
          </a:p>
          <a:p>
            <a:pPr algn="ctr"/>
            <a:r>
              <a:rPr lang="ja-JP" altLang="en-US" sz="1400" dirty="0">
                <a:solidFill>
                  <a:schemeClr val="tx1"/>
                </a:solidFill>
              </a:rPr>
              <a:t>早期リタイア</a:t>
            </a:r>
            <a:endParaRPr lang="en-US" altLang="ja-JP" sz="1400" dirty="0">
              <a:solidFill>
                <a:schemeClr val="tx1"/>
              </a:solidFill>
            </a:endParaRPr>
          </a:p>
          <a:p>
            <a:pPr algn="ctr"/>
            <a:r>
              <a:rPr kumimoji="1" lang="ja-JP" altLang="en-US" sz="1400" dirty="0">
                <a:solidFill>
                  <a:schemeClr val="tx1"/>
                </a:solidFill>
              </a:rPr>
              <a:t>長期バケーション</a:t>
            </a:r>
            <a:endParaRPr kumimoji="1" lang="en-US" altLang="ja-JP" sz="1400" dirty="0">
              <a:solidFill>
                <a:schemeClr val="tx1"/>
              </a:solidFill>
            </a:endParaRPr>
          </a:p>
          <a:p>
            <a:pPr algn="ctr"/>
            <a:r>
              <a:rPr lang="ja-JP" altLang="en-US" sz="1400" dirty="0">
                <a:solidFill>
                  <a:schemeClr val="tx1"/>
                </a:solidFill>
              </a:rPr>
              <a:t>を可能にしている</a:t>
            </a:r>
            <a:endParaRPr kumimoji="1" lang="ja-JP" altLang="en-US" sz="1400" dirty="0">
              <a:solidFill>
                <a:schemeClr val="tx1"/>
              </a:solidFill>
            </a:endParaRPr>
          </a:p>
        </p:txBody>
      </p:sp>
      <p:cxnSp>
        <p:nvCxnSpPr>
          <p:cNvPr id="13" name="直線コネクタ 12">
            <a:extLst>
              <a:ext uri="{FF2B5EF4-FFF2-40B4-BE49-F238E27FC236}">
                <a16:creationId xmlns:a16="http://schemas.microsoft.com/office/drawing/2014/main" id="{1D590004-5A8D-41D3-A370-59C26313B761}"/>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正方形/長方形 13">
            <a:extLst>
              <a:ext uri="{FF2B5EF4-FFF2-40B4-BE49-F238E27FC236}">
                <a16:creationId xmlns:a16="http://schemas.microsoft.com/office/drawing/2014/main" id="{0CDCAF4A-D107-4093-8C23-21D3AA6FD06E}"/>
              </a:ext>
            </a:extLst>
          </p:cNvPr>
          <p:cNvSpPr/>
          <p:nvPr/>
        </p:nvSpPr>
        <p:spPr>
          <a:xfrm>
            <a:off x="3803241" y="5157192"/>
            <a:ext cx="5233255" cy="276999"/>
          </a:xfrm>
          <a:prstGeom prst="rect">
            <a:avLst/>
          </a:prstGeom>
        </p:spPr>
        <p:txBody>
          <a:bodyPr wrap="square">
            <a:spAutoFit/>
          </a:bodyPr>
          <a:lstStyle/>
          <a:p>
            <a:r>
              <a:rPr lang="ja-JP" altLang="en-US" sz="1200" dirty="0">
                <a:latin typeface="+mn-ea"/>
              </a:rPr>
              <a:t>出典：金融庁「平成</a:t>
            </a:r>
            <a:r>
              <a:rPr lang="en-US" altLang="ja-JP" sz="1200" dirty="0">
                <a:latin typeface="+mn-ea"/>
              </a:rPr>
              <a:t>27</a:t>
            </a:r>
            <a:r>
              <a:rPr lang="ja-JP" altLang="en-US" sz="1200" dirty="0">
                <a:latin typeface="+mn-ea"/>
              </a:rPr>
              <a:t>年事務年度 金融レポート」平成</a:t>
            </a:r>
            <a:r>
              <a:rPr lang="en-US" altLang="ja-JP" sz="1200" dirty="0">
                <a:latin typeface="+mn-ea"/>
              </a:rPr>
              <a:t>28</a:t>
            </a:r>
            <a:r>
              <a:rPr lang="ja-JP" altLang="en-US" sz="1200" dirty="0">
                <a:latin typeface="+mn-ea"/>
              </a:rPr>
              <a:t>年</a:t>
            </a:r>
            <a:r>
              <a:rPr lang="en-US" altLang="ja-JP" sz="1200" dirty="0">
                <a:latin typeface="+mn-ea"/>
              </a:rPr>
              <a:t>9</a:t>
            </a:r>
            <a:r>
              <a:rPr lang="ja-JP" altLang="en-US" sz="1200" dirty="0">
                <a:latin typeface="+mn-ea"/>
              </a:rPr>
              <a:t>月</a:t>
            </a:r>
            <a:endParaRPr kumimoji="1" lang="ja-JP" altLang="en-US" sz="1200" dirty="0">
              <a:latin typeface="+mn-ea"/>
            </a:endParaRPr>
          </a:p>
        </p:txBody>
      </p:sp>
    </p:spTree>
    <p:extLst>
      <p:ext uri="{BB962C8B-B14F-4D97-AF65-F5344CB8AC3E}">
        <p14:creationId xmlns:p14="http://schemas.microsoft.com/office/powerpoint/2010/main" val="4110498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2">
            <a:extLst>
              <a:ext uri="{FF2B5EF4-FFF2-40B4-BE49-F238E27FC236}">
                <a16:creationId xmlns:a16="http://schemas.microsoft.com/office/drawing/2014/main" id="{C9C53784-B478-4410-9FB6-40589AB36E94}"/>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コロナ禍で投資をする人が増えた？</a:t>
            </a:r>
          </a:p>
        </p:txBody>
      </p:sp>
      <p:cxnSp>
        <p:nvCxnSpPr>
          <p:cNvPr id="63" name="直線コネクタ 62">
            <a:extLst>
              <a:ext uri="{FF2B5EF4-FFF2-40B4-BE49-F238E27FC236}">
                <a16:creationId xmlns:a16="http://schemas.microsoft.com/office/drawing/2014/main" id="{D8088C66-76BD-45C0-8EAF-A839E5BCA633}"/>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A2B9CBB0-8325-48E5-8F60-5ED95EBD31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76" y="1284227"/>
            <a:ext cx="7621348" cy="3397312"/>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D722369D-F0E6-42D6-935E-83176BC58E5B}"/>
              </a:ext>
            </a:extLst>
          </p:cNvPr>
          <p:cNvSpPr txBox="1"/>
          <p:nvPr/>
        </p:nvSpPr>
        <p:spPr>
          <a:xfrm>
            <a:off x="611560" y="4797152"/>
            <a:ext cx="7914332" cy="707886"/>
          </a:xfrm>
          <a:prstGeom prst="rect">
            <a:avLst/>
          </a:prstGeom>
          <a:noFill/>
        </p:spPr>
        <p:txBody>
          <a:bodyPr wrap="square" rtlCol="0">
            <a:spAutoFit/>
          </a:bodyPr>
          <a:lstStyle/>
          <a:p>
            <a:pPr algn="ctr"/>
            <a:r>
              <a:rPr kumimoji="1" lang="ja-JP" altLang="en-US" sz="4000" b="1" dirty="0"/>
              <a:t>若年層・初心者の口座開設が増加</a:t>
            </a:r>
          </a:p>
        </p:txBody>
      </p:sp>
      <p:sp>
        <p:nvSpPr>
          <p:cNvPr id="14" name="テキスト ボックス 13">
            <a:extLst>
              <a:ext uri="{FF2B5EF4-FFF2-40B4-BE49-F238E27FC236}">
                <a16:creationId xmlns:a16="http://schemas.microsoft.com/office/drawing/2014/main" id="{11D38908-FA5B-4B82-8C90-A951935E450B}"/>
              </a:ext>
            </a:extLst>
          </p:cNvPr>
          <p:cNvSpPr txBox="1"/>
          <p:nvPr/>
        </p:nvSpPr>
        <p:spPr>
          <a:xfrm>
            <a:off x="611560" y="5529426"/>
            <a:ext cx="7914332" cy="707886"/>
          </a:xfrm>
          <a:prstGeom prst="rect">
            <a:avLst/>
          </a:prstGeom>
          <a:noFill/>
        </p:spPr>
        <p:txBody>
          <a:bodyPr wrap="square" rtlCol="0">
            <a:spAutoFit/>
          </a:bodyPr>
          <a:lstStyle/>
          <a:p>
            <a:pPr algn="ctr"/>
            <a:r>
              <a:rPr kumimoji="1" lang="ja-JP" altLang="en-US" sz="4000" b="1" dirty="0"/>
              <a:t>将来不安がきっかけ！</a:t>
            </a:r>
          </a:p>
        </p:txBody>
      </p:sp>
    </p:spTree>
    <p:extLst>
      <p:ext uri="{BB962C8B-B14F-4D97-AF65-F5344CB8AC3E}">
        <p14:creationId xmlns:p14="http://schemas.microsoft.com/office/powerpoint/2010/main" val="55110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ECB3F9E-50E3-40DD-84C5-4B22A9C9A88B}"/>
              </a:ext>
            </a:extLst>
          </p:cNvPr>
          <p:cNvSpPr>
            <a:spLocks noGrp="1" noChangeArrowheads="1"/>
          </p:cNvSpPr>
          <p:nvPr>
            <p:ph type="title" idx="4294967295"/>
          </p:nvPr>
        </p:nvSpPr>
        <p:spPr>
          <a:xfrm>
            <a:off x="251520" y="664373"/>
            <a:ext cx="4320480" cy="1142712"/>
          </a:xfrm>
          <a:ln>
            <a:miter lim="800000"/>
            <a:headEnd/>
            <a:tailEnd/>
          </a:ln>
        </p:spPr>
        <p:txBody>
          <a:bodyPr/>
          <a:lstStyle/>
          <a:p>
            <a:pPr eaLnBrk="1" hangingPunct="1">
              <a:defRPr/>
            </a:pPr>
            <a:r>
              <a:rPr lang="ja-JP" altLang="en-US" sz="20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コロナ禍における投資額の増減</a:t>
            </a:r>
          </a:p>
        </p:txBody>
      </p:sp>
      <p:sp>
        <p:nvSpPr>
          <p:cNvPr id="3" name="テキスト ボックス 2">
            <a:extLst>
              <a:ext uri="{FF2B5EF4-FFF2-40B4-BE49-F238E27FC236}">
                <a16:creationId xmlns:a16="http://schemas.microsoft.com/office/drawing/2014/main" id="{2549A3AF-F704-4427-B994-B208043A6C82}"/>
              </a:ext>
            </a:extLst>
          </p:cNvPr>
          <p:cNvSpPr txBox="1"/>
          <p:nvPr/>
        </p:nvSpPr>
        <p:spPr>
          <a:xfrm>
            <a:off x="755576" y="1469325"/>
            <a:ext cx="2952328" cy="307777"/>
          </a:xfrm>
          <a:prstGeom prst="rect">
            <a:avLst/>
          </a:prstGeom>
          <a:noFill/>
        </p:spPr>
        <p:txBody>
          <a:bodyPr wrap="square" rtlCol="0">
            <a:spAutoFit/>
          </a:bodyPr>
          <a:lstStyle/>
          <a:p>
            <a:r>
              <a:rPr kumimoji="1" lang="en-US" altLang="ja-JP" sz="1400" dirty="0"/>
              <a:t>2020</a:t>
            </a:r>
            <a:r>
              <a:rPr kumimoji="1" lang="ja-JP" altLang="en-US" sz="1400" dirty="0"/>
              <a:t>年</a:t>
            </a:r>
            <a:r>
              <a:rPr kumimoji="1" lang="en-US" altLang="ja-JP" sz="1400" dirty="0"/>
              <a:t>4</a:t>
            </a:r>
            <a:r>
              <a:rPr kumimoji="1" lang="ja-JP" altLang="en-US" sz="1400" dirty="0"/>
              <a:t>～</a:t>
            </a:r>
            <a:r>
              <a:rPr kumimoji="1" lang="en-US" altLang="ja-JP" sz="1400" dirty="0"/>
              <a:t>5</a:t>
            </a:r>
            <a:r>
              <a:rPr kumimoji="1" lang="ja-JP" altLang="en-US" sz="1400" dirty="0"/>
              <a:t>月の</a:t>
            </a:r>
            <a:r>
              <a:rPr kumimoji="1" lang="en-US" altLang="ja-JP" sz="1400" dirty="0"/>
              <a:t>2021</a:t>
            </a:r>
            <a:r>
              <a:rPr kumimoji="1" lang="ja-JP" altLang="en-US" sz="1400" dirty="0"/>
              <a:t>年</a:t>
            </a:r>
            <a:r>
              <a:rPr kumimoji="1" lang="en-US" altLang="ja-JP" sz="1400" dirty="0"/>
              <a:t>1</a:t>
            </a:r>
            <a:r>
              <a:rPr kumimoji="1" lang="ja-JP" altLang="en-US" sz="1400" dirty="0"/>
              <a:t>月の比較</a:t>
            </a:r>
          </a:p>
        </p:txBody>
      </p:sp>
      <p:pic>
        <p:nvPicPr>
          <p:cNvPr id="6" name="図 5">
            <a:extLst>
              <a:ext uri="{FF2B5EF4-FFF2-40B4-BE49-F238E27FC236}">
                <a16:creationId xmlns:a16="http://schemas.microsoft.com/office/drawing/2014/main" id="{07230121-9BCE-4010-8B27-526AC2C7E5CA}"/>
              </a:ext>
            </a:extLst>
          </p:cNvPr>
          <p:cNvPicPr>
            <a:picLocks noChangeAspect="1"/>
          </p:cNvPicPr>
          <p:nvPr/>
        </p:nvPicPr>
        <p:blipFill rotWithShape="1">
          <a:blip r:embed="rId3"/>
          <a:srcRect l="24240" t="45403" r="21785" b="4466"/>
          <a:stretch/>
        </p:blipFill>
        <p:spPr>
          <a:xfrm>
            <a:off x="28710" y="1716538"/>
            <a:ext cx="4766099" cy="3257440"/>
          </a:xfrm>
          <a:prstGeom prst="rect">
            <a:avLst/>
          </a:prstGeom>
        </p:spPr>
      </p:pic>
      <p:sp>
        <p:nvSpPr>
          <p:cNvPr id="5" name="テキスト ボックス 4">
            <a:extLst>
              <a:ext uri="{FF2B5EF4-FFF2-40B4-BE49-F238E27FC236}">
                <a16:creationId xmlns:a16="http://schemas.microsoft.com/office/drawing/2014/main" id="{5DD19F16-908F-4663-8110-0BE7BF6EDB64}"/>
              </a:ext>
            </a:extLst>
          </p:cNvPr>
          <p:cNvSpPr txBox="1"/>
          <p:nvPr/>
        </p:nvSpPr>
        <p:spPr>
          <a:xfrm>
            <a:off x="-72516" y="5003961"/>
            <a:ext cx="4608512" cy="276999"/>
          </a:xfrm>
          <a:prstGeom prst="rect">
            <a:avLst/>
          </a:prstGeom>
          <a:noFill/>
        </p:spPr>
        <p:txBody>
          <a:bodyPr wrap="square" rtlCol="0">
            <a:spAutoFit/>
          </a:bodyPr>
          <a:lstStyle/>
          <a:p>
            <a:r>
              <a:rPr lang="en-US" altLang="ja-JP" sz="1200" b="0" i="0" dirty="0">
                <a:solidFill>
                  <a:srgbClr val="333333"/>
                </a:solidFill>
                <a:effectLst/>
                <a:latin typeface="メイリオ" panose="020B0604030504040204" pitchFamily="50" charset="-128"/>
                <a:ea typeface="メイリオ" panose="020B0604030504040204" pitchFamily="50" charset="-128"/>
              </a:rPr>
              <a:t>【</a:t>
            </a:r>
            <a:r>
              <a:rPr lang="ja-JP" altLang="en-US" sz="1200" b="0" i="0" dirty="0">
                <a:solidFill>
                  <a:srgbClr val="333333"/>
                </a:solidFill>
                <a:effectLst/>
                <a:latin typeface="メイリオ" panose="020B0604030504040204" pitchFamily="50" charset="-128"/>
                <a:ea typeface="メイリオ" panose="020B0604030504040204" pitchFamily="50" charset="-128"/>
              </a:rPr>
              <a:t>出典</a:t>
            </a:r>
            <a:r>
              <a:rPr lang="en-US" altLang="ja-JP" sz="1200" b="0" i="0" dirty="0">
                <a:solidFill>
                  <a:srgbClr val="333333"/>
                </a:solidFill>
                <a:effectLst/>
                <a:latin typeface="メイリオ" panose="020B0604030504040204" pitchFamily="50" charset="-128"/>
                <a:ea typeface="メイリオ" panose="020B0604030504040204" pitchFamily="50" charset="-128"/>
              </a:rPr>
              <a:t>】NRI </a:t>
            </a:r>
            <a:r>
              <a:rPr lang="ja-JP" altLang="en-US" sz="1200" b="0" i="0" dirty="0">
                <a:solidFill>
                  <a:srgbClr val="333333"/>
                </a:solidFill>
                <a:effectLst/>
                <a:latin typeface="メイリオ" panose="020B0604030504040204" pitchFamily="50" charset="-128"/>
                <a:ea typeface="メイリオ" panose="020B0604030504040204" pitchFamily="50" charset="-128"/>
              </a:rPr>
              <a:t>インサイトシグナル シングルソーパネルスデータ</a:t>
            </a:r>
            <a:endParaRPr kumimoji="1" lang="ja-JP" altLang="en-US" sz="1200" dirty="0"/>
          </a:p>
        </p:txBody>
      </p:sp>
      <p:sp>
        <p:nvSpPr>
          <p:cNvPr id="9" name="四角形: 角を丸くする 8">
            <a:extLst>
              <a:ext uri="{FF2B5EF4-FFF2-40B4-BE49-F238E27FC236}">
                <a16:creationId xmlns:a16="http://schemas.microsoft.com/office/drawing/2014/main" id="{A25C5317-8E8C-4691-B7C2-B89B8166B62B}"/>
              </a:ext>
            </a:extLst>
          </p:cNvPr>
          <p:cNvSpPr/>
          <p:nvPr/>
        </p:nvSpPr>
        <p:spPr>
          <a:xfrm>
            <a:off x="251520" y="5389172"/>
            <a:ext cx="8742040" cy="92014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ja-JP" altLang="en-US" b="1" spc="50" dirty="0">
                <a:ln w="11430"/>
                <a:solidFill>
                  <a:schemeClr val="bg1"/>
                </a:solidFill>
                <a:effectLst>
                  <a:outerShdw blurRad="76200" dist="50800" dir="5400000" algn="tl" rotWithShape="0">
                    <a:srgbClr val="000000">
                      <a:alpha val="65000"/>
                    </a:srgbClr>
                  </a:outerShdw>
                </a:effectLst>
              </a:rPr>
              <a:t>コロナ以降ますます若年層の</a:t>
            </a:r>
            <a:r>
              <a:rPr lang="ja-JP" altLang="en-US" sz="2000" b="1" spc="50" dirty="0">
                <a:ln w="11430"/>
                <a:solidFill>
                  <a:schemeClr val="bg1"/>
                </a:solidFill>
                <a:effectLst>
                  <a:outerShdw blurRad="76200" dist="50800" dir="5400000" algn="tl" rotWithShape="0">
                    <a:srgbClr val="000000">
                      <a:alpha val="65000"/>
                    </a:srgbClr>
                  </a:outerShdw>
                </a:effectLst>
              </a:rPr>
              <a:t>投資</a:t>
            </a:r>
            <a:r>
              <a:rPr lang="ja-JP" altLang="en-US" b="1" spc="50" dirty="0">
                <a:ln w="11430"/>
                <a:solidFill>
                  <a:schemeClr val="bg1"/>
                </a:solidFill>
                <a:effectLst>
                  <a:outerShdw blurRad="76200" dist="50800" dir="5400000" algn="tl" rotWithShape="0">
                    <a:srgbClr val="000000">
                      <a:alpha val="65000"/>
                    </a:srgbClr>
                  </a:outerShdw>
                </a:effectLst>
              </a:rPr>
              <a:t>への関心が</a:t>
            </a:r>
            <a:endParaRPr lang="en-US" altLang="ja-JP" b="1" spc="50" dirty="0">
              <a:ln w="11430"/>
              <a:solidFill>
                <a:schemeClr val="bg1"/>
              </a:solidFill>
              <a:effectLst>
                <a:outerShdw blurRad="76200" dist="50800" dir="5400000" algn="tl" rotWithShape="0">
                  <a:srgbClr val="000000">
                    <a:alpha val="65000"/>
                  </a:srgbClr>
                </a:outerShdw>
              </a:effectLst>
            </a:endParaRPr>
          </a:p>
          <a:p>
            <a:pPr algn="ctr">
              <a:defRPr/>
            </a:pPr>
            <a:r>
              <a:rPr lang="ja-JP" altLang="en-US" b="1" spc="50" dirty="0">
                <a:ln w="11430"/>
                <a:solidFill>
                  <a:schemeClr val="bg1"/>
                </a:solidFill>
                <a:effectLst>
                  <a:outerShdw blurRad="76200" dist="50800" dir="5400000" algn="tl" rotWithShape="0">
                    <a:srgbClr val="000000">
                      <a:alpha val="65000"/>
                    </a:srgbClr>
                  </a:outerShdw>
                </a:effectLst>
              </a:rPr>
              <a:t>高まっているが投資に関する教育を受ける場がない</a:t>
            </a:r>
            <a:endParaRPr lang="en-US" altLang="ja-JP" b="1" spc="50" dirty="0">
              <a:ln w="11430"/>
              <a:solidFill>
                <a:schemeClr val="bg1"/>
              </a:solidFill>
              <a:effectLst>
                <a:outerShdw blurRad="76200" dist="50800" dir="5400000" algn="tl" rotWithShape="0">
                  <a:srgbClr val="000000">
                    <a:alpha val="65000"/>
                  </a:srgbClr>
                </a:outerShdw>
              </a:effectLst>
            </a:endParaRPr>
          </a:p>
        </p:txBody>
      </p:sp>
      <p:pic>
        <p:nvPicPr>
          <p:cNvPr id="8" name="図 7">
            <a:extLst>
              <a:ext uri="{FF2B5EF4-FFF2-40B4-BE49-F238E27FC236}">
                <a16:creationId xmlns:a16="http://schemas.microsoft.com/office/drawing/2014/main" id="{E20057C9-0CA1-4589-86CF-32632D0B8D46}"/>
              </a:ext>
            </a:extLst>
          </p:cNvPr>
          <p:cNvPicPr>
            <a:picLocks noChangeAspect="1"/>
          </p:cNvPicPr>
          <p:nvPr/>
        </p:nvPicPr>
        <p:blipFill rotWithShape="1">
          <a:blip r:embed="rId4"/>
          <a:srcRect l="36291" t="41672" r="14641" b="4492"/>
          <a:stretch/>
        </p:blipFill>
        <p:spPr>
          <a:xfrm>
            <a:off x="4408746" y="1793951"/>
            <a:ext cx="4584814" cy="2902870"/>
          </a:xfrm>
          <a:prstGeom prst="rect">
            <a:avLst/>
          </a:prstGeom>
        </p:spPr>
      </p:pic>
      <p:sp>
        <p:nvSpPr>
          <p:cNvPr id="10" name="Rectangle 2">
            <a:extLst>
              <a:ext uri="{FF2B5EF4-FFF2-40B4-BE49-F238E27FC236}">
                <a16:creationId xmlns:a16="http://schemas.microsoft.com/office/drawing/2014/main" id="{587B52C2-B1DA-4793-8C68-72ED167E7422}"/>
              </a:ext>
            </a:extLst>
          </p:cNvPr>
          <p:cNvSpPr txBox="1">
            <a:spLocks noChangeArrowheads="1"/>
          </p:cNvSpPr>
          <p:nvPr/>
        </p:nvSpPr>
        <p:spPr bwMode="auto">
          <a:xfrm>
            <a:off x="4572000" y="724880"/>
            <a:ext cx="4584814" cy="106052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Trebuchet MS" pitchFamily="34" charset="0"/>
                <a:ea typeface="HG丸ｺﾞｼｯｸM-PRO" pitchFamily="50" charset="-128"/>
              </a:defRPr>
            </a:lvl2pPr>
            <a:lvl3pPr algn="ctr" rtl="0" fontAlgn="base">
              <a:spcBef>
                <a:spcPct val="0"/>
              </a:spcBef>
              <a:spcAft>
                <a:spcPct val="0"/>
              </a:spcAft>
              <a:defRPr kumimoji="1" sz="4400">
                <a:solidFill>
                  <a:schemeClr val="tx1"/>
                </a:solidFill>
                <a:latin typeface="Trebuchet MS" pitchFamily="34" charset="0"/>
                <a:ea typeface="HG丸ｺﾞｼｯｸM-PRO" pitchFamily="50" charset="-128"/>
              </a:defRPr>
            </a:lvl3pPr>
            <a:lvl4pPr algn="ctr" rtl="0" fontAlgn="base">
              <a:spcBef>
                <a:spcPct val="0"/>
              </a:spcBef>
              <a:spcAft>
                <a:spcPct val="0"/>
              </a:spcAft>
              <a:defRPr kumimoji="1" sz="4400">
                <a:solidFill>
                  <a:schemeClr val="tx1"/>
                </a:solidFill>
                <a:latin typeface="Trebuchet MS" pitchFamily="34" charset="0"/>
                <a:ea typeface="HG丸ｺﾞｼｯｸM-PRO" pitchFamily="50" charset="-128"/>
              </a:defRPr>
            </a:lvl4pPr>
            <a:lvl5pPr algn="ctr" rtl="0" fontAlgn="base">
              <a:spcBef>
                <a:spcPct val="0"/>
              </a:spcBef>
              <a:spcAft>
                <a:spcPct val="0"/>
              </a:spcAft>
              <a:defRPr kumimoji="1" sz="4400">
                <a:solidFill>
                  <a:schemeClr val="tx1"/>
                </a:solidFill>
                <a:latin typeface="Trebuchet MS" pitchFamily="34" charset="0"/>
                <a:ea typeface="HG丸ｺﾞｼｯｸM-PRO" pitchFamily="50" charset="-128"/>
              </a:defRPr>
            </a:lvl5pPr>
            <a:lvl6pPr marL="457200" algn="ctr" rtl="0" fontAlgn="base">
              <a:spcBef>
                <a:spcPct val="0"/>
              </a:spcBef>
              <a:spcAft>
                <a:spcPct val="0"/>
              </a:spcAft>
              <a:defRPr kumimoji="1" sz="4400">
                <a:solidFill>
                  <a:schemeClr val="tx1"/>
                </a:solidFill>
                <a:latin typeface="Trebuchet MS" pitchFamily="34" charset="0"/>
                <a:ea typeface="HG丸ｺﾞｼｯｸM-PRO" pitchFamily="50" charset="-128"/>
              </a:defRPr>
            </a:lvl6pPr>
            <a:lvl7pPr marL="914400" algn="ctr" rtl="0" fontAlgn="base">
              <a:spcBef>
                <a:spcPct val="0"/>
              </a:spcBef>
              <a:spcAft>
                <a:spcPct val="0"/>
              </a:spcAft>
              <a:defRPr kumimoji="1" sz="4400">
                <a:solidFill>
                  <a:schemeClr val="tx1"/>
                </a:solidFill>
                <a:latin typeface="Trebuchet MS" pitchFamily="34" charset="0"/>
                <a:ea typeface="HG丸ｺﾞｼｯｸM-PRO" pitchFamily="50" charset="-128"/>
              </a:defRPr>
            </a:lvl7pPr>
            <a:lvl8pPr marL="1371600" algn="ctr" rtl="0" fontAlgn="base">
              <a:spcBef>
                <a:spcPct val="0"/>
              </a:spcBef>
              <a:spcAft>
                <a:spcPct val="0"/>
              </a:spcAft>
              <a:defRPr kumimoji="1" sz="4400">
                <a:solidFill>
                  <a:schemeClr val="tx1"/>
                </a:solidFill>
                <a:latin typeface="Trebuchet MS" pitchFamily="34" charset="0"/>
                <a:ea typeface="HG丸ｺﾞｼｯｸM-PRO" pitchFamily="50" charset="-128"/>
              </a:defRPr>
            </a:lvl8pPr>
            <a:lvl9pPr marL="1828800" algn="ctr" rtl="0" fontAlgn="base">
              <a:spcBef>
                <a:spcPct val="0"/>
              </a:spcBef>
              <a:spcAft>
                <a:spcPct val="0"/>
              </a:spcAft>
              <a:defRPr kumimoji="1" sz="4400">
                <a:solidFill>
                  <a:schemeClr val="tx1"/>
                </a:solidFill>
                <a:latin typeface="Trebuchet MS" pitchFamily="34" charset="0"/>
                <a:ea typeface="HG丸ｺﾞｼｯｸM-PRO" pitchFamily="50" charset="-128"/>
              </a:defRPr>
            </a:lvl9pPr>
          </a:lstStyle>
          <a:p>
            <a:pPr>
              <a:defRPr/>
            </a:pPr>
            <a:r>
              <a:rPr lang="ja-JP" altLang="en-US" sz="2000"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証券投資に関する教育を受けた経験</a:t>
            </a:r>
          </a:p>
        </p:txBody>
      </p:sp>
      <p:sp>
        <p:nvSpPr>
          <p:cNvPr id="11" name="テキスト ボックス 10">
            <a:extLst>
              <a:ext uri="{FF2B5EF4-FFF2-40B4-BE49-F238E27FC236}">
                <a16:creationId xmlns:a16="http://schemas.microsoft.com/office/drawing/2014/main" id="{12F825FF-F313-4981-9D23-5729E6A2894D}"/>
              </a:ext>
            </a:extLst>
          </p:cNvPr>
          <p:cNvSpPr txBox="1"/>
          <p:nvPr/>
        </p:nvSpPr>
        <p:spPr>
          <a:xfrm>
            <a:off x="4486730" y="4922004"/>
            <a:ext cx="4628560" cy="523220"/>
          </a:xfrm>
          <a:prstGeom prst="rect">
            <a:avLst/>
          </a:prstGeom>
          <a:noFill/>
        </p:spPr>
        <p:txBody>
          <a:bodyPr wrap="square">
            <a:spAutoFit/>
          </a:bodyPr>
          <a:lstStyle/>
          <a:p>
            <a:r>
              <a:rPr kumimoji="1" lang="en-US" altLang="ja-JP" sz="1400" dirty="0"/>
              <a:t>【</a:t>
            </a:r>
            <a:r>
              <a:rPr kumimoji="1" lang="ja-JP" altLang="en-US" sz="1400" dirty="0"/>
              <a:t>出典</a:t>
            </a:r>
            <a:r>
              <a:rPr kumimoji="1" lang="en-US" altLang="ja-JP" sz="1400" dirty="0"/>
              <a:t>】</a:t>
            </a:r>
            <a:r>
              <a:rPr kumimoji="1" lang="ja-JP" altLang="en-US" sz="1400" dirty="0"/>
              <a:t>：</a:t>
            </a:r>
            <a:r>
              <a:rPr kumimoji="1" lang="en-US" altLang="ja-JP" sz="1400" dirty="0"/>
              <a:t>2020</a:t>
            </a:r>
            <a:r>
              <a:rPr kumimoji="1" lang="ja-JP" altLang="en-US" sz="1400" dirty="0"/>
              <a:t>年個人投資家の証券投資に関する意識調査について　日本証券業協会</a:t>
            </a:r>
          </a:p>
        </p:txBody>
      </p:sp>
      <p:sp>
        <p:nvSpPr>
          <p:cNvPr id="4" name="四角形: 角を丸くする 3">
            <a:extLst>
              <a:ext uri="{FF2B5EF4-FFF2-40B4-BE49-F238E27FC236}">
                <a16:creationId xmlns:a16="http://schemas.microsoft.com/office/drawing/2014/main" id="{D4F4AF8A-536F-4249-893D-8B3083421F37}"/>
              </a:ext>
            </a:extLst>
          </p:cNvPr>
          <p:cNvSpPr/>
          <p:nvPr/>
        </p:nvSpPr>
        <p:spPr>
          <a:xfrm>
            <a:off x="4794809" y="2752605"/>
            <a:ext cx="4198751" cy="21602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6E7F2FE7-31CB-4B35-85E0-32DD192102CC}"/>
              </a:ext>
            </a:extLst>
          </p:cNvPr>
          <p:cNvSpPr/>
          <p:nvPr/>
        </p:nvSpPr>
        <p:spPr>
          <a:xfrm>
            <a:off x="64656" y="1944561"/>
            <a:ext cx="4198751" cy="80804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Rectangle 2">
            <a:extLst>
              <a:ext uri="{FF2B5EF4-FFF2-40B4-BE49-F238E27FC236}">
                <a16:creationId xmlns:a16="http://schemas.microsoft.com/office/drawing/2014/main" id="{FB07AC7D-4E70-4493-AD10-1718C24E1F42}"/>
              </a:ext>
            </a:extLst>
          </p:cNvPr>
          <p:cNvSpPr txBox="1">
            <a:spLocks noChangeArrowheads="1"/>
          </p:cNvSpPr>
          <p:nvPr/>
        </p:nvSpPr>
        <p:spPr>
          <a:xfrm>
            <a:off x="0" y="-171400"/>
            <a:ext cx="8597900" cy="1143000"/>
          </a:xfrm>
          <a:prstGeom prst="rect">
            <a:avLst/>
          </a:prstGeom>
          <a:ln>
            <a:miter lim="800000"/>
            <a:headEnd/>
            <a:tailEnd/>
          </a:ln>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a:defRPr/>
            </a:pPr>
            <a:r>
              <a:rPr lang="ja-JP" altLang="en-US" b="1" dirty="0">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1">
                    <a:lumMod val="65000"/>
                    <a:lumOff val="35000"/>
                  </a:schemeClr>
                </a:solidFill>
                <a:effectLst>
                  <a:outerShdw blurRad="38100" dist="38100" dir="2700000" algn="tl">
                    <a:srgbClr val="000000">
                      <a:alpha val="43137"/>
                    </a:srgbClr>
                  </a:outerShdw>
                </a:effectLst>
                <a:latin typeface="HG丸ｺﾞｼｯｸM-PRO" pitchFamily="50" charset="-128"/>
                <a:ea typeface="HG丸ｺﾞｼｯｸM-PRO" pitchFamily="50" charset="-128"/>
              </a:rPr>
              <a:t>年齢別、投資額・教育経験</a:t>
            </a:r>
          </a:p>
        </p:txBody>
      </p:sp>
      <p:cxnSp>
        <p:nvCxnSpPr>
          <p:cNvPr id="14" name="直線コネクタ 13">
            <a:extLst>
              <a:ext uri="{FF2B5EF4-FFF2-40B4-BE49-F238E27FC236}">
                <a16:creationId xmlns:a16="http://schemas.microsoft.com/office/drawing/2014/main" id="{DE1A6629-C457-4E06-8604-88E1FE8CC612}"/>
              </a:ext>
            </a:extLst>
          </p:cNvPr>
          <p:cNvCxnSpPr/>
          <p:nvPr/>
        </p:nvCxnSpPr>
        <p:spPr>
          <a:xfrm>
            <a:off x="107504" y="764704"/>
            <a:ext cx="8887991" cy="0"/>
          </a:xfrm>
          <a:prstGeom prst="line">
            <a:avLst/>
          </a:prstGeom>
          <a:ln w="101600" cap="rnd" cmpd="thickThi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27564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キュート">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182651</TotalTime>
  <Words>1124</Words>
  <Application>Microsoft Office PowerPoint</Application>
  <PresentationFormat>画面に合わせる (4:3)</PresentationFormat>
  <Paragraphs>164</Paragraphs>
  <Slides>17</Slides>
  <Notes>17</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17</vt:i4>
      </vt:variant>
    </vt:vector>
  </HeadingPairs>
  <TitlesOfParts>
    <vt:vector size="27" baseType="lpstr">
      <vt:lpstr>HGSｺﾞｼｯｸE</vt:lpstr>
      <vt:lpstr>HG丸ｺﾞｼｯｸM-PRO</vt:lpstr>
      <vt:lpstr>Hiragino Kaku Gothic ProN</vt:lpstr>
      <vt:lpstr>メイリオ</vt:lpstr>
      <vt:lpstr>游ゴシック</vt:lpstr>
      <vt:lpstr>游ゴシック Light</vt:lpstr>
      <vt:lpstr>Arial</vt:lpstr>
      <vt:lpstr>Trebuchet MS</vt:lpstr>
      <vt:lpstr>Office ​​テーマ</vt:lpstr>
      <vt:lpstr>Office テーマ</vt:lpstr>
      <vt:lpstr>PowerPoint プレゼンテーション</vt:lpstr>
      <vt:lpstr>PowerPoint プレゼンテーション</vt:lpstr>
      <vt:lpstr>PowerPoint プレゼンテーション</vt:lpstr>
      <vt:lpstr>PowerPoint プレゼンテーション</vt:lpstr>
      <vt:lpstr>日本人の1世帯当たり種類別金融商品保有額</vt:lpstr>
      <vt:lpstr>日本の現状</vt:lpstr>
      <vt:lpstr>日米の家計所得の推移</vt:lpstr>
      <vt:lpstr>PowerPoint プレゼンテーション</vt:lpstr>
      <vt:lpstr>コロナ禍における投資額の増減</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tosaka yoshino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tosaka yoshino</dc:creator>
  <cp:lastModifiedBy>info@toushishindan.com</cp:lastModifiedBy>
  <cp:revision>771</cp:revision>
  <cp:lastPrinted>2022-07-12T06:21:38Z</cp:lastPrinted>
  <dcterms:created xsi:type="dcterms:W3CDTF">2005-10-20T08:00:46Z</dcterms:created>
  <dcterms:modified xsi:type="dcterms:W3CDTF">2022-09-30T06:16:01Z</dcterms:modified>
</cp:coreProperties>
</file>