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1.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0" r:id="rId1"/>
  </p:sldMasterIdLst>
  <p:notesMasterIdLst>
    <p:notesMasterId r:id="rId46"/>
  </p:notesMasterIdLst>
  <p:handoutMasterIdLst>
    <p:handoutMasterId r:id="rId47"/>
  </p:handoutMasterIdLst>
  <p:sldIdLst>
    <p:sldId id="920" r:id="rId2"/>
    <p:sldId id="921" r:id="rId3"/>
    <p:sldId id="913" r:id="rId4"/>
    <p:sldId id="638" r:id="rId5"/>
    <p:sldId id="719" r:id="rId6"/>
    <p:sldId id="720" r:id="rId7"/>
    <p:sldId id="748" r:id="rId8"/>
    <p:sldId id="927" r:id="rId9"/>
    <p:sldId id="762" r:id="rId10"/>
    <p:sldId id="752" r:id="rId11"/>
    <p:sldId id="753" r:id="rId12"/>
    <p:sldId id="904" r:id="rId13"/>
    <p:sldId id="911" r:id="rId14"/>
    <p:sldId id="747" r:id="rId15"/>
    <p:sldId id="924" r:id="rId16"/>
    <p:sldId id="912" r:id="rId17"/>
    <p:sldId id="925" r:id="rId18"/>
    <p:sldId id="359" r:id="rId19"/>
    <p:sldId id="710" r:id="rId20"/>
    <p:sldId id="928" r:id="rId21"/>
    <p:sldId id="713" r:id="rId22"/>
    <p:sldId id="714" r:id="rId23"/>
    <p:sldId id="717" r:id="rId24"/>
    <p:sldId id="723" r:id="rId25"/>
    <p:sldId id="724" r:id="rId26"/>
    <p:sldId id="725" r:id="rId27"/>
    <p:sldId id="726" r:id="rId28"/>
    <p:sldId id="754" r:id="rId29"/>
    <p:sldId id="776" r:id="rId30"/>
    <p:sldId id="777" r:id="rId31"/>
    <p:sldId id="778" r:id="rId32"/>
    <p:sldId id="728" r:id="rId33"/>
    <p:sldId id="922" r:id="rId34"/>
    <p:sldId id="739" r:id="rId35"/>
    <p:sldId id="679" r:id="rId36"/>
    <p:sldId id="702" r:id="rId37"/>
    <p:sldId id="918" r:id="rId38"/>
    <p:sldId id="682" r:id="rId39"/>
    <p:sldId id="677" r:id="rId40"/>
    <p:sldId id="703" r:id="rId41"/>
    <p:sldId id="744" r:id="rId42"/>
    <p:sldId id="745" r:id="rId43"/>
    <p:sldId id="685" r:id="rId44"/>
    <p:sldId id="755" r:id="rId45"/>
  </p:sldIdLst>
  <p:sldSz cx="9144000" cy="6858000" type="screen4x3"/>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タイトル～理念まで" id="{F3CC1F0B-2194-45B4-88EE-4E5A635BFFAE}">
          <p14:sldIdLst>
            <p14:sldId id="920"/>
            <p14:sldId id="921"/>
            <p14:sldId id="913"/>
            <p14:sldId id="638"/>
            <p14:sldId id="719"/>
            <p14:sldId id="720"/>
            <p14:sldId id="748"/>
            <p14:sldId id="927"/>
            <p14:sldId id="762"/>
            <p14:sldId id="752"/>
            <p14:sldId id="753"/>
            <p14:sldId id="904"/>
            <p14:sldId id="911"/>
            <p14:sldId id="747"/>
            <p14:sldId id="924"/>
            <p14:sldId id="912"/>
            <p14:sldId id="925"/>
            <p14:sldId id="359"/>
            <p14:sldId id="710"/>
            <p14:sldId id="928"/>
            <p14:sldId id="713"/>
            <p14:sldId id="714"/>
            <p14:sldId id="717"/>
            <p14:sldId id="723"/>
            <p14:sldId id="724"/>
            <p14:sldId id="725"/>
            <p14:sldId id="726"/>
            <p14:sldId id="754"/>
            <p14:sldId id="776"/>
            <p14:sldId id="777"/>
            <p14:sldId id="778"/>
            <p14:sldId id="728"/>
            <p14:sldId id="922"/>
            <p14:sldId id="739"/>
            <p14:sldId id="679"/>
            <p14:sldId id="702"/>
            <p14:sldId id="918"/>
            <p14:sldId id="682"/>
            <p14:sldId id="677"/>
            <p14:sldId id="703"/>
            <p14:sldId id="744"/>
            <p14:sldId id="745"/>
            <p14:sldId id="685"/>
            <p14:sldId id="755"/>
          </p14:sldIdLst>
        </p14:section>
      </p14:sectionLst>
    </p:ext>
    <p:ext uri="{EFAFB233-063F-42B5-8137-9DF3F51BA10A}">
      <p15:sldGuideLst xmlns:p15="http://schemas.microsoft.com/office/powerpoint/2012/main">
        <p15:guide id="1" orient="horz" pos="2069">
          <p15:clr>
            <a:srgbClr val="A4A3A4"/>
          </p15:clr>
        </p15:guide>
        <p15:guide id="2" pos="4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kamatsu shingo" initials="ts" lastIdx="1" clrIdx="0">
    <p:extLst>
      <p:ext uri="{19B8F6BF-5375-455C-9EA6-DF929625EA0E}">
        <p15:presenceInfo xmlns:p15="http://schemas.microsoft.com/office/powerpoint/2012/main" userId="4ac1951e9b78496a" providerId="Windows Live"/>
      </p:ext>
    </p:extLst>
  </p:cmAuthor>
  <p:cmAuthor id="2" name="info@toushishindan.com" initials="i" lastIdx="2" clrIdx="1">
    <p:extLst>
      <p:ext uri="{19B8F6BF-5375-455C-9EA6-DF929625EA0E}">
        <p15:presenceInfo xmlns:p15="http://schemas.microsoft.com/office/powerpoint/2012/main" userId="b7f094ecd11320e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35" autoAdjust="0"/>
    <p:restoredTop sz="89510" autoAdjust="0"/>
  </p:normalViewPr>
  <p:slideViewPr>
    <p:cSldViewPr>
      <p:cViewPr varScale="1">
        <p:scale>
          <a:sx n="56" d="100"/>
          <a:sy n="56" d="100"/>
        </p:scale>
        <p:origin x="1340" y="88"/>
      </p:cViewPr>
      <p:guideLst>
        <p:guide orient="horz" pos="2069"/>
        <p:guide pos="4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列3</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Sheet1!$A$2:$A$12</c:f>
              <c:strCache>
                <c:ptCount val="11"/>
                <c:pt idx="0">
                  <c:v>韓国</c:v>
                </c:pt>
                <c:pt idx="1">
                  <c:v>イギリス</c:v>
                </c:pt>
                <c:pt idx="2">
                  <c:v>中国</c:v>
                </c:pt>
                <c:pt idx="3">
                  <c:v>オーストラリア</c:v>
                </c:pt>
                <c:pt idx="4">
                  <c:v>カナダ</c:v>
                </c:pt>
                <c:pt idx="5">
                  <c:v>スウェーデン</c:v>
                </c:pt>
                <c:pt idx="6">
                  <c:v>アメリカ</c:v>
                </c:pt>
                <c:pt idx="7">
                  <c:v>フランス</c:v>
                </c:pt>
                <c:pt idx="8">
                  <c:v>インド</c:v>
                </c:pt>
                <c:pt idx="9">
                  <c:v>日本</c:v>
                </c:pt>
                <c:pt idx="10">
                  <c:v>ドイツ</c:v>
                </c:pt>
              </c:strCache>
            </c:strRef>
          </c:cat>
          <c:val>
            <c:numRef>
              <c:f>Sheet1!$B$2:$B$12</c:f>
              <c:numCache>
                <c:formatCode>0.0_ </c:formatCode>
                <c:ptCount val="11"/>
                <c:pt idx="0">
                  <c:v>96.4</c:v>
                </c:pt>
                <c:pt idx="1">
                  <c:v>68.7</c:v>
                </c:pt>
                <c:pt idx="2">
                  <c:v>65.8</c:v>
                </c:pt>
                <c:pt idx="3">
                  <c:v>59.1</c:v>
                </c:pt>
                <c:pt idx="4">
                  <c:v>56.4</c:v>
                </c:pt>
                <c:pt idx="5">
                  <c:v>51.5</c:v>
                </c:pt>
                <c:pt idx="6">
                  <c:v>46</c:v>
                </c:pt>
                <c:pt idx="7">
                  <c:v>40</c:v>
                </c:pt>
                <c:pt idx="8">
                  <c:v>35.1</c:v>
                </c:pt>
                <c:pt idx="9">
                  <c:v>19.8</c:v>
                </c:pt>
                <c:pt idx="10">
                  <c:v>15.6</c:v>
                </c:pt>
              </c:numCache>
            </c:numRef>
          </c:val>
          <c:extLst>
            <c:ext xmlns:c16="http://schemas.microsoft.com/office/drawing/2014/chart" uri="{C3380CC4-5D6E-409C-BE32-E72D297353CC}">
              <c16:uniqueId val="{00000000-4A38-408B-9649-42CF4E8958A7}"/>
            </c:ext>
          </c:extLst>
        </c:ser>
        <c:dLbls>
          <c:dLblPos val="outEnd"/>
          <c:showLegendKey val="0"/>
          <c:showVal val="1"/>
          <c:showCatName val="0"/>
          <c:showSerName val="0"/>
          <c:showPercent val="0"/>
          <c:showBubbleSize val="0"/>
        </c:dLbls>
        <c:gapWidth val="80"/>
        <c:overlap val="25"/>
        <c:axId val="573858176"/>
        <c:axId val="573858832"/>
      </c:barChart>
      <c:catAx>
        <c:axId val="573858176"/>
        <c:scaling>
          <c:orientation val="minMax"/>
        </c:scaling>
        <c:delete val="0"/>
        <c:axPos val="b"/>
        <c:numFmt formatCode="General" sourceLinked="1"/>
        <c:majorTickMark val="out"/>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cap="none" spc="20" normalizeH="0" baseline="0">
                <a:solidFill>
                  <a:schemeClr val="tx1">
                    <a:lumMod val="65000"/>
                    <a:lumOff val="35000"/>
                  </a:schemeClr>
                </a:solidFill>
                <a:latin typeface="+mn-lt"/>
                <a:ea typeface="+mn-ea"/>
                <a:cs typeface="+mn-cs"/>
              </a:defRPr>
            </a:pPr>
            <a:endParaRPr lang="ja-JP"/>
          </a:p>
        </c:txPr>
        <c:crossAx val="573858832"/>
        <c:crosses val="autoZero"/>
        <c:auto val="1"/>
        <c:lblAlgn val="ctr"/>
        <c:lblOffset val="100"/>
        <c:noMultiLvlLbl val="0"/>
      </c:catAx>
      <c:valAx>
        <c:axId val="573858832"/>
        <c:scaling>
          <c:orientation val="minMax"/>
        </c:scaling>
        <c:delete val="0"/>
        <c:axPos val="l"/>
        <c:majorGridlines>
          <c:spPr>
            <a:ln w="9525" cap="flat" cmpd="sng" algn="ctr">
              <a:solidFill>
                <a:schemeClr val="tx1">
                  <a:lumMod val="5000"/>
                  <a:lumOff val="95000"/>
                </a:schemeClr>
              </a:solidFill>
              <a:round/>
            </a:ln>
            <a:effectLst/>
          </c:spPr>
        </c:majorGridlines>
        <c:numFmt formatCode="0.0_ "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ja-JP"/>
          </a:p>
        </c:txPr>
        <c:crossAx val="573858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noFill/>
          </c:spPr>
          <c:dPt>
            <c:idx val="0"/>
            <c:bubble3D val="0"/>
            <c:spPr>
              <a:noFill/>
              <a:ln w="38100">
                <a:solidFill>
                  <a:schemeClr val="tx1"/>
                </a:solidFill>
              </a:ln>
              <a:effectLst/>
            </c:spPr>
            <c:extLst>
              <c:ext xmlns:c16="http://schemas.microsoft.com/office/drawing/2014/chart" uri="{C3380CC4-5D6E-409C-BE32-E72D297353CC}">
                <c16:uniqueId val="{00000001-9366-4474-87E9-F8ABC7D813E5}"/>
              </c:ext>
            </c:extLst>
          </c:dPt>
          <c:dPt>
            <c:idx val="1"/>
            <c:bubble3D val="0"/>
            <c:spPr>
              <a:noFill/>
              <a:ln w="19050">
                <a:noFill/>
              </a:ln>
              <a:effectLst/>
            </c:spPr>
            <c:extLst>
              <c:ext xmlns:c16="http://schemas.microsoft.com/office/drawing/2014/chart" uri="{C3380CC4-5D6E-409C-BE32-E72D297353CC}">
                <c16:uniqueId val="{00000003-9366-4474-87E9-F8ABC7D813E5}"/>
              </c:ext>
            </c:extLst>
          </c:dPt>
          <c:cat>
            <c:strRef>
              <c:f>Sheet1!$A$1:$A$2</c:f>
              <c:strCache>
                <c:ptCount val="2"/>
                <c:pt idx="0">
                  <c:v>A</c:v>
                </c:pt>
                <c:pt idx="1">
                  <c:v>B</c:v>
                </c:pt>
              </c:strCache>
            </c:strRef>
          </c:cat>
          <c:val>
            <c:numRef>
              <c:f>Sheet1!$B$1:$B$2</c:f>
              <c:numCache>
                <c:formatCode>General</c:formatCode>
                <c:ptCount val="2"/>
                <c:pt idx="0">
                  <c:v>13</c:v>
                </c:pt>
                <c:pt idx="1">
                  <c:v>87</c:v>
                </c:pt>
              </c:numCache>
            </c:numRef>
          </c:val>
          <c:extLst>
            <c:ext xmlns:c16="http://schemas.microsoft.com/office/drawing/2014/chart" uri="{C3380CC4-5D6E-409C-BE32-E72D297353CC}">
              <c16:uniqueId val="{00000004-9366-4474-87E9-F8ABC7D813E5}"/>
            </c:ext>
          </c:extLst>
        </c:ser>
        <c:dLbls>
          <c:showLegendKey val="0"/>
          <c:showVal val="0"/>
          <c:showCatName val="0"/>
          <c:showSerName val="0"/>
          <c:showPercent val="0"/>
          <c:showBubbleSize val="0"/>
          <c:showLeaderLines val="1"/>
        </c:dLbls>
        <c:firstSliceAng val="312"/>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noFill/>
          </c:spPr>
          <c:dPt>
            <c:idx val="0"/>
            <c:bubble3D val="0"/>
            <c:spPr>
              <a:noFill/>
              <a:ln w="38100">
                <a:solidFill>
                  <a:schemeClr val="tx1"/>
                </a:solidFill>
              </a:ln>
              <a:effectLst/>
            </c:spPr>
            <c:extLst>
              <c:ext xmlns:c16="http://schemas.microsoft.com/office/drawing/2014/chart" uri="{C3380CC4-5D6E-409C-BE32-E72D297353CC}">
                <c16:uniqueId val="{00000001-A8E8-4109-B6AB-8BE143592AA8}"/>
              </c:ext>
            </c:extLst>
          </c:dPt>
          <c:dPt>
            <c:idx val="1"/>
            <c:bubble3D val="0"/>
            <c:spPr>
              <a:noFill/>
              <a:ln w="19050">
                <a:noFill/>
              </a:ln>
              <a:effectLst/>
            </c:spPr>
            <c:extLst>
              <c:ext xmlns:c16="http://schemas.microsoft.com/office/drawing/2014/chart" uri="{C3380CC4-5D6E-409C-BE32-E72D297353CC}">
                <c16:uniqueId val="{00000003-A8E8-4109-B6AB-8BE143592AA8}"/>
              </c:ext>
            </c:extLst>
          </c:dPt>
          <c:cat>
            <c:strRef>
              <c:f>Sheet1!$A$1:$A$2</c:f>
              <c:strCache>
                <c:ptCount val="2"/>
                <c:pt idx="0">
                  <c:v>A</c:v>
                </c:pt>
                <c:pt idx="1">
                  <c:v>B</c:v>
                </c:pt>
              </c:strCache>
            </c:strRef>
          </c:cat>
          <c:val>
            <c:numRef>
              <c:f>Sheet1!$B$1:$B$2</c:f>
              <c:numCache>
                <c:formatCode>General</c:formatCode>
                <c:ptCount val="2"/>
                <c:pt idx="0">
                  <c:v>18.600000000000001</c:v>
                </c:pt>
                <c:pt idx="1">
                  <c:v>81.400000000000006</c:v>
                </c:pt>
              </c:numCache>
            </c:numRef>
          </c:val>
          <c:extLst>
            <c:ext xmlns:c16="http://schemas.microsoft.com/office/drawing/2014/chart" uri="{C3380CC4-5D6E-409C-BE32-E72D297353CC}">
              <c16:uniqueId val="{00000004-A8E8-4109-B6AB-8BE143592AA8}"/>
            </c:ext>
          </c:extLst>
        </c:ser>
        <c:dLbls>
          <c:showLegendKey val="0"/>
          <c:showVal val="0"/>
          <c:showCatName val="0"/>
          <c:showSerName val="0"/>
          <c:showPercent val="0"/>
          <c:showBubbleSize val="0"/>
          <c:showLeaderLines val="1"/>
        </c:dLbls>
        <c:firstSliceAng val="296"/>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cap="all" baseline="0">
                <a:solidFill>
                  <a:schemeClr val="tx1">
                    <a:lumMod val="65000"/>
                    <a:lumOff val="35000"/>
                  </a:schemeClr>
                </a:solidFill>
                <a:latin typeface="+mn-lt"/>
                <a:ea typeface="+mn-ea"/>
                <a:cs typeface="+mn-cs"/>
              </a:defRPr>
            </a:pPr>
            <a:r>
              <a:rPr lang="en-US" altLang="ja-JP" sz="2000" dirty="0"/>
              <a:t>1</a:t>
            </a:r>
            <a:r>
              <a:rPr lang="ja-JP" altLang="en-US" sz="2000" dirty="0"/>
              <a:t>世帯当たり金融商品保有額</a:t>
            </a:r>
            <a:r>
              <a:rPr lang="en-US" altLang="ja-JP" sz="2000" dirty="0"/>
              <a:t>1,563</a:t>
            </a:r>
            <a:r>
              <a:rPr lang="ja-JP" altLang="en-US" sz="2000" dirty="0"/>
              <a:t>万円（令和３年）</a:t>
            </a:r>
            <a:endParaRPr lang="ja-JP" sz="2000" dirty="0"/>
          </a:p>
        </c:rich>
      </c:tx>
      <c:layout>
        <c:manualLayout>
          <c:xMode val="edge"/>
          <c:yMode val="edge"/>
          <c:x val="0.18886850215876394"/>
          <c:y val="3.1639527724500446E-2"/>
        </c:manualLayout>
      </c:layout>
      <c:overlay val="0"/>
      <c:spPr>
        <a:noFill/>
        <a:ln>
          <a:noFill/>
        </a:ln>
        <a:effectLst/>
      </c:spPr>
      <c:txPr>
        <a:bodyPr rot="0" spcFirstLastPara="1" vertOverflow="ellipsis" vert="horz" wrap="square" anchor="ctr" anchorCtr="1"/>
        <a:lstStyle/>
        <a:p>
          <a:pPr>
            <a:defRPr sz="2000" b="1" i="0" u="none" strike="noStrike" kern="1200" cap="all" baseline="0">
              <a:solidFill>
                <a:schemeClr val="tx1">
                  <a:lumMod val="65000"/>
                  <a:lumOff val="35000"/>
                </a:schemeClr>
              </a:solidFill>
              <a:latin typeface="+mn-lt"/>
              <a:ea typeface="+mn-ea"/>
              <a:cs typeface="+mn-cs"/>
            </a:defRPr>
          </a:pPr>
          <a:endParaRPr lang="ja-JP"/>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3099481467255616"/>
          <c:y val="0.26650526739167429"/>
          <c:w val="0.77271051644860189"/>
          <c:h val="0.61800393700787415"/>
        </c:manualLayout>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012D-4D80-B625-790BA343A0D7}"/>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012D-4D80-B625-790BA343A0D7}"/>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012D-4D80-B625-790BA343A0D7}"/>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012D-4D80-B625-790BA343A0D7}"/>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012D-4D80-B625-790BA343A0D7}"/>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012D-4D80-B625-790BA343A0D7}"/>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012D-4D80-B625-790BA343A0D7}"/>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012D-4D80-B625-790BA343A0D7}"/>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1-012D-4D80-B625-790BA343A0D7}"/>
              </c:ext>
            </c:extLst>
          </c:dPt>
          <c:dPt>
            <c:idx val="9"/>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3-012D-4D80-B625-790BA343A0D7}"/>
              </c:ext>
            </c:extLst>
          </c:dPt>
          <c:dLbls>
            <c:dLbl>
              <c:idx val="0"/>
              <c:layout>
                <c:manualLayout>
                  <c:x val="1.1215053660314386E-2"/>
                  <c:y val="-1.0900275396609998E-2"/>
                </c:manualLayout>
              </c:layout>
              <c:tx>
                <c:rich>
                  <a:bodyPr rot="0" spcFirstLastPara="1" vertOverflow="ellipsis" vert="horz" wrap="square" lIns="38100" tIns="19050" rIns="38100" bIns="19050" anchor="ctr" anchorCtr="0">
                    <a:spAutoFit/>
                  </a:bodyPr>
                  <a:lstStyle/>
                  <a:p>
                    <a:pPr algn="ctr">
                      <a:defRPr sz="1400" b="1" i="0" u="none" strike="noStrike" kern="1200" spc="0" baseline="0">
                        <a:solidFill>
                          <a:schemeClr val="accent1"/>
                        </a:solidFill>
                        <a:latin typeface="+mn-lt"/>
                        <a:ea typeface="+mn-ea"/>
                        <a:cs typeface="+mn-cs"/>
                      </a:defRPr>
                    </a:pPr>
                    <a:fld id="{B2B0DF00-0D99-42B9-9184-7B3D6EA62318}" type="CATEGORYNAME">
                      <a:rPr lang="ja-JP" altLang="en-US" sz="1800">
                        <a:solidFill>
                          <a:srgbClr val="FF0000"/>
                        </a:solidFill>
                      </a:rPr>
                      <a:pPr algn="ctr">
                        <a:defRPr sz="1400"/>
                      </a:pPr>
                      <a:t>[分類名]</a:t>
                    </a:fld>
                    <a:r>
                      <a:rPr lang="ja-JP" altLang="en-US" sz="1800" dirty="0">
                        <a:solidFill>
                          <a:srgbClr val="FF0000"/>
                        </a:solidFill>
                      </a:rPr>
                      <a:t> </a:t>
                    </a:r>
                    <a:fld id="{2333E321-948F-436B-9A62-811256718B23}" type="PERCENTAGE">
                      <a:rPr lang="en-US" altLang="ja-JP" sz="1800" baseline="0">
                        <a:solidFill>
                          <a:srgbClr val="FF0000"/>
                        </a:solidFill>
                      </a:rPr>
                      <a:pPr algn="ctr">
                        <a:defRPr sz="1400"/>
                      </a:pPr>
                      <a:t>[パーセンテージ]</a:t>
                    </a:fld>
                    <a:endParaRPr lang="ja-JP" altLang="en-US" sz="1800" dirty="0">
                      <a:solidFill>
                        <a:srgbClr val="FF0000"/>
                      </a:solidFill>
                    </a:endParaRPr>
                  </a:p>
                </c:rich>
              </c:tx>
              <c:numFmt formatCode="0.0%" sourceLinked="0"/>
              <c:spPr>
                <a:noFill/>
                <a:ln>
                  <a:noFill/>
                </a:ln>
                <a:effectLst/>
              </c:spPr>
              <c:txPr>
                <a:bodyPr rot="0" spcFirstLastPara="1" vertOverflow="ellipsis" vert="horz" wrap="square" lIns="38100" tIns="19050" rIns="38100" bIns="19050" anchor="ctr" anchorCtr="0">
                  <a:spAutoFit/>
                </a:bodyPr>
                <a:lstStyle/>
                <a:p>
                  <a:pPr algn="ctr">
                    <a:defRPr sz="1400" b="1" i="0" u="none" strike="noStrike" kern="1200" spc="0" baseline="0">
                      <a:solidFill>
                        <a:schemeClr val="accent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12D-4D80-B625-790BA343A0D7}"/>
                </c:ext>
              </c:extLst>
            </c:dLbl>
            <c:dLbl>
              <c:idx val="1"/>
              <c:layout>
                <c:manualLayout>
                  <c:x val="0.26923977338198579"/>
                  <c:y val="2.9258078987670747E-2"/>
                </c:manualLayout>
              </c:layout>
              <c:tx>
                <c:rich>
                  <a:bodyPr rot="0" spcFirstLastPara="1" vertOverflow="ellipsis" vert="horz" wrap="square" lIns="38100" tIns="19050" rIns="38100" bIns="19050" anchor="ctr" anchorCtr="1">
                    <a:noAutofit/>
                  </a:bodyPr>
                  <a:lstStyle/>
                  <a:p>
                    <a:pPr>
                      <a:defRPr sz="1400" b="1" i="0" u="none" strike="noStrike" kern="1200" spc="0" baseline="0">
                        <a:solidFill>
                          <a:schemeClr val="accent1"/>
                        </a:solidFill>
                        <a:latin typeface="+mn-lt"/>
                        <a:ea typeface="+mn-ea"/>
                        <a:cs typeface="+mn-cs"/>
                      </a:defRPr>
                    </a:pPr>
                    <a:fld id="{686405B7-32B5-4487-B170-E843AF9DCD87}" type="CATEGORYNAME">
                      <a:rPr lang="ja-JP" altLang="en-US" sz="1800">
                        <a:solidFill>
                          <a:srgbClr val="FF0000"/>
                        </a:solidFill>
                      </a:rPr>
                      <a:pPr>
                        <a:defRPr sz="1400">
                          <a:solidFill>
                            <a:schemeClr val="accent1"/>
                          </a:solidFill>
                        </a:defRPr>
                      </a:pPr>
                      <a:t>[分類名]</a:t>
                    </a:fld>
                    <a:r>
                      <a:rPr lang="ja-JP" altLang="en-US" sz="1800" dirty="0">
                        <a:solidFill>
                          <a:srgbClr val="FF0000"/>
                        </a:solidFill>
                      </a:rPr>
                      <a:t> </a:t>
                    </a:r>
                    <a:fld id="{43FD1E78-B328-4683-ACCF-E4EA908CE732}" type="PERCENTAGE">
                      <a:rPr lang="en-US" altLang="ja-JP" sz="1800" baseline="0">
                        <a:solidFill>
                          <a:srgbClr val="FF0000"/>
                        </a:solidFill>
                      </a:rPr>
                      <a:pPr>
                        <a:defRPr sz="1400">
                          <a:solidFill>
                            <a:schemeClr val="accent1"/>
                          </a:solidFill>
                        </a:defRPr>
                      </a:pPr>
                      <a:t>[パーセンテージ]</a:t>
                    </a:fld>
                    <a:endParaRPr lang="ja-JP" altLang="en-US" sz="1800" dirty="0">
                      <a:solidFill>
                        <a:srgbClr val="FF0000"/>
                      </a:solidFill>
                    </a:endParaRP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accent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18560494454322243"/>
                      <c:h val="6.4076811827093044E-2"/>
                    </c:manualLayout>
                  </c15:layout>
                  <c15:dlblFieldTable/>
                  <c15:showDataLabelsRange val="0"/>
                </c:ext>
                <c:ext xmlns:c16="http://schemas.microsoft.com/office/drawing/2014/chart" uri="{C3380CC4-5D6E-409C-BE32-E72D297353CC}">
                  <c16:uniqueId val="{00000003-012D-4D80-B625-790BA343A0D7}"/>
                </c:ext>
              </c:extLst>
            </c:dLbl>
            <c:dLbl>
              <c:idx val="2"/>
              <c:layout>
                <c:manualLayout>
                  <c:x val="-3.4805890227576977E-2"/>
                  <c:y val="3.4632034632034556E-2"/>
                </c:manualLayout>
              </c:layout>
              <c:tx>
                <c:rich>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fld id="{0E5C92A0-5FBB-4037-B346-8E076CDE015E}" type="CATEGORYNAME">
                      <a:rPr lang="ja-JP" altLang="en-US" sz="1800">
                        <a:solidFill>
                          <a:srgbClr val="FF0000"/>
                        </a:solidFill>
                      </a:rPr>
                      <a:pPr>
                        <a:defRPr sz="1400">
                          <a:solidFill>
                            <a:schemeClr val="accent1"/>
                          </a:solidFill>
                        </a:defRPr>
                      </a:pPr>
                      <a:t>[分類名]</a:t>
                    </a:fld>
                    <a:r>
                      <a:rPr lang="ja-JP" altLang="en-US" sz="1800" baseline="0" dirty="0">
                        <a:solidFill>
                          <a:srgbClr val="FF0000"/>
                        </a:solidFill>
                      </a:rPr>
                      <a:t>
</a:t>
                    </a:r>
                    <a:fld id="{B3EFF6A7-1B56-45D2-9B04-47DDE3F2D520}" type="PERCENTAGE">
                      <a:rPr lang="en-US" altLang="ja-JP" sz="1800" baseline="0">
                        <a:solidFill>
                          <a:srgbClr val="FF0000"/>
                        </a:solidFill>
                      </a:rPr>
                      <a:pPr>
                        <a:defRPr sz="1400">
                          <a:solidFill>
                            <a:schemeClr val="accent1"/>
                          </a:solidFill>
                        </a:defRPr>
                      </a:pPr>
                      <a:t>[パーセンテージ]</a:t>
                    </a:fld>
                    <a:endParaRPr lang="ja-JP" altLang="en-US" sz="1800" baseline="0" dirty="0">
                      <a:solidFill>
                        <a:srgbClr val="FF0000"/>
                      </a:solidFill>
                    </a:endParaRPr>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12D-4D80-B625-790BA343A0D7}"/>
                </c:ext>
              </c:extLst>
            </c:dLbl>
            <c:dLbl>
              <c:idx val="3"/>
              <c:layout>
                <c:manualLayout>
                  <c:x val="-4.0160642570281124E-2"/>
                  <c:y val="6.4935064935064929E-2"/>
                </c:manualLayout>
              </c:layout>
              <c:tx>
                <c:rich>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fld id="{BE26AEAE-CF3F-42ED-9E79-6E7A5126D24F}" type="CATEGORYNAME">
                      <a:rPr lang="ja-JP" altLang="en-US" sz="1400"/>
                      <a:pPr>
                        <a:defRPr sz="1400">
                          <a:solidFill>
                            <a:schemeClr val="accent1"/>
                          </a:solidFill>
                        </a:defRPr>
                      </a:pPr>
                      <a:t>[分類名]</a:t>
                    </a:fld>
                    <a:r>
                      <a:rPr lang="ja-JP" altLang="en-US" sz="1400"/>
                      <a:t> </a:t>
                    </a:r>
                    <a:fld id="{CD37DA8A-A070-44F4-A894-EAA5E4C6C53C}" type="PERCENTAGE">
                      <a:rPr lang="en-US" altLang="ja-JP" sz="1400" baseline="0"/>
                      <a:pPr>
                        <a:defRPr sz="1400">
                          <a:solidFill>
                            <a:schemeClr val="accent1"/>
                          </a:solidFill>
                        </a:defRPr>
                      </a:pPr>
                      <a:t>[パーセンテージ]</a:t>
                    </a:fld>
                    <a:endParaRPr lang="ja-JP" altLang="en-US" sz="1400"/>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12D-4D80-B625-790BA343A0D7}"/>
                </c:ext>
              </c:extLst>
            </c:dLbl>
            <c:dLbl>
              <c:idx val="4"/>
              <c:layout>
                <c:manualLayout>
                  <c:x val="-6.5727794987867696E-2"/>
                  <c:y val="6.6576936503626699E-2"/>
                </c:manualLayout>
              </c:layout>
              <c:tx>
                <c:rich>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fld id="{F7DD0A4B-A127-42D6-AB53-A98843316DCA}" type="CATEGORYNAME">
                      <a:rPr lang="zh-TW" altLang="en-US" sz="1400"/>
                      <a:pPr>
                        <a:defRPr sz="1400">
                          <a:solidFill>
                            <a:schemeClr val="accent1"/>
                          </a:solidFill>
                        </a:defRPr>
                      </a:pPr>
                      <a:t>[分類名]</a:t>
                    </a:fld>
                    <a:r>
                      <a:rPr lang="zh-TW" altLang="en-US" sz="1400"/>
                      <a:t> </a:t>
                    </a:r>
                    <a:fld id="{C013CE55-914B-43B0-936E-5CB99BD820A0}" type="PERCENTAGE">
                      <a:rPr lang="en-US" altLang="zh-TW" sz="1400" baseline="0"/>
                      <a:pPr>
                        <a:defRPr sz="1400">
                          <a:solidFill>
                            <a:schemeClr val="accent1"/>
                          </a:solidFill>
                        </a:defRPr>
                      </a:pPr>
                      <a:t>[パーセンテージ]</a:t>
                    </a:fld>
                    <a:endParaRPr lang="zh-TW" altLang="en-US" sz="1400"/>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012D-4D80-B625-790BA343A0D7}"/>
                </c:ext>
              </c:extLst>
            </c:dLbl>
            <c:dLbl>
              <c:idx val="5"/>
              <c:layout>
                <c:manualLayout>
                  <c:x val="-0.11723172240497955"/>
                  <c:y val="3.6768550482913775E-2"/>
                </c:manualLayout>
              </c:layout>
              <c:tx>
                <c:rich>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fld id="{29EB5385-5F58-46B1-B074-A5B181D5C2B3}" type="CATEGORYNAME">
                      <a:rPr lang="ja-JP" altLang="en-US" sz="1400"/>
                      <a:pPr>
                        <a:defRPr sz="1400">
                          <a:solidFill>
                            <a:schemeClr val="accent1"/>
                          </a:solidFill>
                        </a:defRPr>
                      </a:pPr>
                      <a:t>[分類名]</a:t>
                    </a:fld>
                    <a:r>
                      <a:rPr lang="ja-JP" altLang="en-US" sz="1400"/>
                      <a:t> </a:t>
                    </a:r>
                    <a:fld id="{B4E4A432-F4B4-4521-9213-9A29B683F357}" type="PERCENTAGE">
                      <a:rPr lang="en-US" altLang="ja-JP" sz="1400" baseline="0"/>
                      <a:pPr>
                        <a:defRPr sz="1400">
                          <a:solidFill>
                            <a:schemeClr val="accent1"/>
                          </a:solidFill>
                        </a:defRPr>
                      </a:pPr>
                      <a:t>[パーセンテージ]</a:t>
                    </a:fld>
                    <a:endParaRPr lang="ja-JP" altLang="en-US" sz="1400"/>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012D-4D80-B625-790BA343A0D7}"/>
                </c:ext>
              </c:extLst>
            </c:dLbl>
            <c:dLbl>
              <c:idx val="6"/>
              <c:layout>
                <c:manualLayout>
                  <c:x val="2.7744156828143135E-3"/>
                  <c:y val="1.9312090299057446E-2"/>
                </c:manualLayout>
              </c:layout>
              <c:tx>
                <c:rich>
                  <a:bodyPr rot="0" spcFirstLastPara="1" vertOverflow="ellipsis" vert="horz" wrap="square" lIns="38100" tIns="19050" rIns="38100" bIns="19050" anchor="ctr" anchorCtr="1">
                    <a:noAutofit/>
                  </a:bodyPr>
                  <a:lstStyle/>
                  <a:p>
                    <a:pPr>
                      <a:defRPr sz="1400" b="1" i="0" u="none" strike="noStrike" kern="1200" spc="0" baseline="0">
                        <a:solidFill>
                          <a:schemeClr val="accent1"/>
                        </a:solidFill>
                        <a:latin typeface="+mn-lt"/>
                        <a:ea typeface="+mn-ea"/>
                        <a:cs typeface="+mn-cs"/>
                      </a:defRPr>
                    </a:pPr>
                    <a:fld id="{ACCC4661-DADF-45CB-8E35-1347B8D73CE2}" type="CATEGORYNAME">
                      <a:rPr lang="ja-JP" altLang="en-US" sz="1400"/>
                      <a:pPr>
                        <a:defRPr sz="1400">
                          <a:solidFill>
                            <a:schemeClr val="accent1"/>
                          </a:solidFill>
                        </a:defRPr>
                      </a:pPr>
                      <a:t>[分類名]</a:t>
                    </a:fld>
                    <a:fld id="{97966DC5-4513-47FA-8C7B-AD5C35B72311}" type="PERCENTAGE">
                      <a:rPr lang="en-US" altLang="ja-JP" sz="1400" baseline="0"/>
                      <a:pPr>
                        <a:defRPr sz="1400">
                          <a:solidFill>
                            <a:schemeClr val="accent1"/>
                          </a:solidFill>
                        </a:defRPr>
                      </a:pPr>
                      <a:t>[パーセンテージ]</a:t>
                    </a:fld>
                    <a:endParaRPr lang="ja-JP" altLang="en-US"/>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accent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17204301075268819"/>
                      <c:h val="0.10065306122448979"/>
                    </c:manualLayout>
                  </c15:layout>
                  <c15:dlblFieldTable/>
                  <c15:showDataLabelsRange val="0"/>
                </c:ext>
                <c:ext xmlns:c16="http://schemas.microsoft.com/office/drawing/2014/chart" uri="{C3380CC4-5D6E-409C-BE32-E72D297353CC}">
                  <c16:uniqueId val="{0000000D-012D-4D80-B625-790BA343A0D7}"/>
                </c:ext>
              </c:extLst>
            </c:dLbl>
            <c:dLbl>
              <c:idx val="7"/>
              <c:layout>
                <c:manualLayout>
                  <c:x val="-3.7827872322411311E-2"/>
                  <c:y val="-5.3526916278322352E-2"/>
                </c:manualLayout>
              </c:layout>
              <c:tx>
                <c:rich>
                  <a:bodyPr rot="0" spcFirstLastPara="1" vertOverflow="ellipsis" vert="horz" wrap="square" lIns="38100" tIns="19050" rIns="38100" bIns="19050" anchor="ctr" anchorCtr="1">
                    <a:noAutofit/>
                  </a:bodyPr>
                  <a:lstStyle/>
                  <a:p>
                    <a:pPr>
                      <a:defRPr sz="1400" b="1" i="0" u="none" strike="noStrike" kern="1200" spc="0" baseline="0">
                        <a:solidFill>
                          <a:schemeClr val="accent1"/>
                        </a:solidFill>
                        <a:latin typeface="+mn-lt"/>
                        <a:ea typeface="+mn-ea"/>
                        <a:cs typeface="+mn-cs"/>
                      </a:defRPr>
                    </a:pPr>
                    <a:fld id="{A9640497-D3D3-4CF2-9FF8-3DD59AEB273C}" type="CATEGORYNAME">
                      <a:rPr lang="ja-JP" altLang="en-US" sz="1400"/>
                      <a:pPr>
                        <a:defRPr sz="1400">
                          <a:solidFill>
                            <a:schemeClr val="accent1"/>
                          </a:solidFill>
                        </a:defRPr>
                      </a:pPr>
                      <a:t>[分類名]</a:t>
                    </a:fld>
                    <a:r>
                      <a:rPr lang="ja-JP" altLang="en-US" sz="1400"/>
                      <a:t> </a:t>
                    </a:r>
                    <a:fld id="{11128DF1-50DD-4F7E-8812-2979B26A1017}" type="PERCENTAGE">
                      <a:rPr lang="en-US" altLang="ja-JP" sz="1400" baseline="0"/>
                      <a:pPr>
                        <a:defRPr sz="1400">
                          <a:solidFill>
                            <a:schemeClr val="accent1"/>
                          </a:solidFill>
                        </a:defRPr>
                      </a:pPr>
                      <a:t>[パーセンテージ]</a:t>
                    </a:fld>
                    <a:endParaRPr lang="ja-JP" altLang="en-US" sz="1400"/>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accent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3118279569892472"/>
                      <c:h val="0.10881632653061224"/>
                    </c:manualLayout>
                  </c15:layout>
                  <c15:dlblFieldTable/>
                  <c15:showDataLabelsRange val="0"/>
                </c:ext>
                <c:ext xmlns:c16="http://schemas.microsoft.com/office/drawing/2014/chart" uri="{C3380CC4-5D6E-409C-BE32-E72D297353CC}">
                  <c16:uniqueId val="{0000000F-012D-4D80-B625-790BA343A0D7}"/>
                </c:ext>
              </c:extLst>
            </c:dLbl>
            <c:dLbl>
              <c:idx val="8"/>
              <c:layout>
                <c:manualLayout>
                  <c:x val="6.9611780455153857E-2"/>
                  <c:y val="-7.3593073593073599E-2"/>
                </c:manualLayout>
              </c:layout>
              <c:tx>
                <c:rich>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fld id="{48387813-7EA9-4655-A42F-02FA92691648}" type="CATEGORYNAME">
                      <a:rPr lang="ja-JP" altLang="en-US" sz="1400"/>
                      <a:pPr>
                        <a:defRPr sz="1400">
                          <a:solidFill>
                            <a:schemeClr val="accent1"/>
                          </a:solidFill>
                        </a:defRPr>
                      </a:pPr>
                      <a:t>[分類名]</a:t>
                    </a:fld>
                    <a:r>
                      <a:rPr lang="ja-JP" altLang="en-US" sz="1400"/>
                      <a:t> </a:t>
                    </a:r>
                    <a:fld id="{929DDDBB-5A4A-408D-B9A4-F6AD2AA25214}" type="PERCENTAGE">
                      <a:rPr lang="en-US" altLang="ja-JP" sz="1400" baseline="0"/>
                      <a:pPr>
                        <a:defRPr sz="1400">
                          <a:solidFill>
                            <a:schemeClr val="accent1"/>
                          </a:solidFill>
                        </a:defRPr>
                      </a:pPr>
                      <a:t>[パーセンテージ]</a:t>
                    </a:fld>
                    <a:endParaRPr lang="ja-JP" altLang="en-US" sz="1400"/>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012D-4D80-B625-790BA343A0D7}"/>
                </c:ext>
              </c:extLst>
            </c:dLbl>
            <c:dLbl>
              <c:idx val="9"/>
              <c:layout>
                <c:manualLayout>
                  <c:x val="0.23244363029529957"/>
                  <c:y val="-2.0450913463403282E-2"/>
                </c:manualLayout>
              </c:layout>
              <c:tx>
                <c:rich>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fld id="{4BAB214D-2D2F-4583-9CFE-83FA17108F4F}" type="CATEGORYNAME">
                      <a:rPr lang="ja-JP" altLang="en-US" sz="1400"/>
                      <a:pPr>
                        <a:defRPr sz="1400">
                          <a:solidFill>
                            <a:schemeClr val="accent1"/>
                          </a:solidFill>
                        </a:defRPr>
                      </a:pPr>
                      <a:t>[分類名]</a:t>
                    </a:fld>
                    <a:r>
                      <a:rPr lang="ja-JP" altLang="en-US" sz="1400"/>
                      <a:t> </a:t>
                    </a:r>
                    <a:fld id="{80AD4E06-376C-4056-9811-672AEE501E52}" type="PERCENTAGE">
                      <a:rPr lang="en-US" altLang="ja-JP" sz="1400" baseline="0"/>
                      <a:pPr>
                        <a:defRPr sz="1400">
                          <a:solidFill>
                            <a:schemeClr val="accent1"/>
                          </a:solidFill>
                        </a:defRPr>
                      </a:pPr>
                      <a:t>[パーセンテージ]</a:t>
                    </a:fld>
                    <a:endParaRPr lang="ja-JP" altLang="en-US" sz="1400"/>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1849009398018796"/>
                      <c:h val="8.039273662220793E-2"/>
                    </c:manualLayout>
                  </c15:layout>
                  <c15:dlblFieldTable/>
                  <c15:showDataLabelsRange val="0"/>
                </c:ext>
                <c:ext xmlns:c16="http://schemas.microsoft.com/office/drawing/2014/chart" uri="{C3380CC4-5D6E-409C-BE32-E72D297353CC}">
                  <c16:uniqueId val="{00000013-012D-4D80-B625-790BA343A0D7}"/>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ja-JP"/>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データ!$A$2:$A$11</c:f>
              <c:strCache>
                <c:ptCount val="10"/>
                <c:pt idx="0">
                  <c:v>預貯金</c:v>
                </c:pt>
                <c:pt idx="1">
                  <c:v>株式</c:v>
                </c:pt>
                <c:pt idx="2">
                  <c:v>生命保険</c:v>
                </c:pt>
                <c:pt idx="3">
                  <c:v>投資信託</c:v>
                </c:pt>
                <c:pt idx="4">
                  <c:v>個人年金保険</c:v>
                </c:pt>
                <c:pt idx="5">
                  <c:v>債券</c:v>
                </c:pt>
                <c:pt idx="6">
                  <c:v>損害保険</c:v>
                </c:pt>
                <c:pt idx="7">
                  <c:v>その他金融商品</c:v>
                </c:pt>
                <c:pt idx="8">
                  <c:v>財形貯蓄</c:v>
                </c:pt>
                <c:pt idx="9">
                  <c:v>金銭信託</c:v>
                </c:pt>
              </c:strCache>
            </c:strRef>
          </c:cat>
          <c:val>
            <c:numRef>
              <c:f>データ!$B$2:$B$11</c:f>
              <c:numCache>
                <c:formatCode>General</c:formatCode>
                <c:ptCount val="10"/>
                <c:pt idx="0">
                  <c:v>670</c:v>
                </c:pt>
                <c:pt idx="1">
                  <c:v>296</c:v>
                </c:pt>
                <c:pt idx="2">
                  <c:v>193</c:v>
                </c:pt>
                <c:pt idx="3">
                  <c:v>140</c:v>
                </c:pt>
                <c:pt idx="4">
                  <c:v>84</c:v>
                </c:pt>
                <c:pt idx="5">
                  <c:v>70</c:v>
                </c:pt>
                <c:pt idx="6">
                  <c:v>32</c:v>
                </c:pt>
                <c:pt idx="7">
                  <c:v>32</c:v>
                </c:pt>
                <c:pt idx="8">
                  <c:v>29</c:v>
                </c:pt>
                <c:pt idx="9">
                  <c:v>16</c:v>
                </c:pt>
              </c:numCache>
            </c:numRef>
          </c:val>
          <c:extLst>
            <c:ext xmlns:c16="http://schemas.microsoft.com/office/drawing/2014/chart" uri="{C3380CC4-5D6E-409C-BE32-E72D297353CC}">
              <c16:uniqueId val="{00000014-012D-4D80-B625-790BA343A0D7}"/>
            </c:ext>
          </c:extLst>
        </c:ser>
        <c:ser>
          <c:idx val="1"/>
          <c:order val="1"/>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6-012D-4D80-B625-790BA343A0D7}"/>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8-012D-4D80-B625-790BA343A0D7}"/>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A-012D-4D80-B625-790BA343A0D7}"/>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C-012D-4D80-B625-790BA343A0D7}"/>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E-012D-4D80-B625-790BA343A0D7}"/>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20-012D-4D80-B625-790BA343A0D7}"/>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22-012D-4D80-B625-790BA343A0D7}"/>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24-012D-4D80-B625-790BA343A0D7}"/>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26-012D-4D80-B625-790BA343A0D7}"/>
              </c:ext>
            </c:extLst>
          </c:dPt>
          <c:dPt>
            <c:idx val="9"/>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28-012D-4D80-B625-790BA343A0D7}"/>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ja-JP"/>
                </a:p>
              </c:txPr>
              <c:dLblPos val="outEnd"/>
              <c:showLegendKey val="0"/>
              <c:showVal val="0"/>
              <c:showCatName val="1"/>
              <c:showSerName val="0"/>
              <c:showPercent val="1"/>
              <c:showBubbleSize val="0"/>
              <c:extLst>
                <c:ext xmlns:c16="http://schemas.microsoft.com/office/drawing/2014/chart" uri="{C3380CC4-5D6E-409C-BE32-E72D297353CC}">
                  <c16:uniqueId val="{00000016-012D-4D80-B625-790BA343A0D7}"/>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ja-JP"/>
                </a:p>
              </c:txPr>
              <c:dLblPos val="outEnd"/>
              <c:showLegendKey val="0"/>
              <c:showVal val="0"/>
              <c:showCatName val="1"/>
              <c:showSerName val="0"/>
              <c:showPercent val="1"/>
              <c:showBubbleSize val="0"/>
              <c:extLst>
                <c:ext xmlns:c16="http://schemas.microsoft.com/office/drawing/2014/chart" uri="{C3380CC4-5D6E-409C-BE32-E72D297353CC}">
                  <c16:uniqueId val="{00000018-012D-4D80-B625-790BA343A0D7}"/>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ja-JP"/>
                </a:p>
              </c:txPr>
              <c:dLblPos val="outEnd"/>
              <c:showLegendKey val="0"/>
              <c:showVal val="0"/>
              <c:showCatName val="1"/>
              <c:showSerName val="0"/>
              <c:showPercent val="1"/>
              <c:showBubbleSize val="0"/>
              <c:extLst>
                <c:ext xmlns:c16="http://schemas.microsoft.com/office/drawing/2014/chart" uri="{C3380CC4-5D6E-409C-BE32-E72D297353CC}">
                  <c16:uniqueId val="{0000001A-012D-4D80-B625-790BA343A0D7}"/>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ja-JP"/>
                </a:p>
              </c:txPr>
              <c:dLblPos val="outEnd"/>
              <c:showLegendKey val="0"/>
              <c:showVal val="0"/>
              <c:showCatName val="1"/>
              <c:showSerName val="0"/>
              <c:showPercent val="1"/>
              <c:showBubbleSize val="0"/>
              <c:extLst>
                <c:ext xmlns:c16="http://schemas.microsoft.com/office/drawing/2014/chart" uri="{C3380CC4-5D6E-409C-BE32-E72D297353CC}">
                  <c16:uniqueId val="{0000001C-012D-4D80-B625-790BA343A0D7}"/>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ja-JP"/>
                </a:p>
              </c:txPr>
              <c:dLblPos val="outEnd"/>
              <c:showLegendKey val="0"/>
              <c:showVal val="0"/>
              <c:showCatName val="1"/>
              <c:showSerName val="0"/>
              <c:showPercent val="1"/>
              <c:showBubbleSize val="0"/>
              <c:extLst>
                <c:ext xmlns:c16="http://schemas.microsoft.com/office/drawing/2014/chart" uri="{C3380CC4-5D6E-409C-BE32-E72D297353CC}">
                  <c16:uniqueId val="{0000001E-012D-4D80-B625-790BA343A0D7}"/>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ja-JP"/>
                </a:p>
              </c:txPr>
              <c:dLblPos val="outEnd"/>
              <c:showLegendKey val="0"/>
              <c:showVal val="0"/>
              <c:showCatName val="1"/>
              <c:showSerName val="0"/>
              <c:showPercent val="1"/>
              <c:showBubbleSize val="0"/>
              <c:extLst>
                <c:ext xmlns:c16="http://schemas.microsoft.com/office/drawing/2014/chart" uri="{C3380CC4-5D6E-409C-BE32-E72D297353CC}">
                  <c16:uniqueId val="{00000020-012D-4D80-B625-790BA343A0D7}"/>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ja-JP"/>
                </a:p>
              </c:txPr>
              <c:dLblPos val="outEnd"/>
              <c:showLegendKey val="0"/>
              <c:showVal val="0"/>
              <c:showCatName val="1"/>
              <c:showSerName val="0"/>
              <c:showPercent val="1"/>
              <c:showBubbleSize val="0"/>
              <c:extLst>
                <c:ext xmlns:c16="http://schemas.microsoft.com/office/drawing/2014/chart" uri="{C3380CC4-5D6E-409C-BE32-E72D297353CC}">
                  <c16:uniqueId val="{00000022-012D-4D80-B625-790BA343A0D7}"/>
                </c:ext>
              </c:extLst>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ja-JP"/>
                </a:p>
              </c:txPr>
              <c:dLblPos val="outEnd"/>
              <c:showLegendKey val="0"/>
              <c:showVal val="0"/>
              <c:showCatName val="1"/>
              <c:showSerName val="0"/>
              <c:showPercent val="1"/>
              <c:showBubbleSize val="0"/>
              <c:extLst>
                <c:ext xmlns:c16="http://schemas.microsoft.com/office/drawing/2014/chart" uri="{C3380CC4-5D6E-409C-BE32-E72D297353CC}">
                  <c16:uniqueId val="{00000024-012D-4D80-B625-790BA343A0D7}"/>
                </c:ext>
              </c:extLst>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ja-JP"/>
                </a:p>
              </c:txPr>
              <c:dLblPos val="outEnd"/>
              <c:showLegendKey val="0"/>
              <c:showVal val="0"/>
              <c:showCatName val="1"/>
              <c:showSerName val="0"/>
              <c:showPercent val="1"/>
              <c:showBubbleSize val="0"/>
              <c:extLst>
                <c:ext xmlns:c16="http://schemas.microsoft.com/office/drawing/2014/chart" uri="{C3380CC4-5D6E-409C-BE32-E72D297353CC}">
                  <c16:uniqueId val="{00000026-012D-4D80-B625-790BA343A0D7}"/>
                </c:ext>
              </c:extLst>
            </c:dLbl>
            <c:dLbl>
              <c:idx val="9"/>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mn-lt"/>
                      <a:ea typeface="+mn-ea"/>
                      <a:cs typeface="+mn-cs"/>
                    </a:defRPr>
                  </a:pPr>
                  <a:endParaRPr lang="ja-JP"/>
                </a:p>
              </c:txPr>
              <c:dLblPos val="outEnd"/>
              <c:showLegendKey val="0"/>
              <c:showVal val="0"/>
              <c:showCatName val="1"/>
              <c:showSerName val="0"/>
              <c:showPercent val="1"/>
              <c:showBubbleSize val="0"/>
              <c:extLst>
                <c:ext xmlns:c16="http://schemas.microsoft.com/office/drawing/2014/chart" uri="{C3380CC4-5D6E-409C-BE32-E72D297353CC}">
                  <c16:uniqueId val="{00000028-012D-4D80-B625-790BA343A0D7}"/>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データ!$A$2:$A$11</c:f>
              <c:strCache>
                <c:ptCount val="10"/>
                <c:pt idx="0">
                  <c:v>預貯金</c:v>
                </c:pt>
                <c:pt idx="1">
                  <c:v>株式</c:v>
                </c:pt>
                <c:pt idx="2">
                  <c:v>生命保険</c:v>
                </c:pt>
                <c:pt idx="3">
                  <c:v>投資信託</c:v>
                </c:pt>
                <c:pt idx="4">
                  <c:v>個人年金保険</c:v>
                </c:pt>
                <c:pt idx="5">
                  <c:v>債券</c:v>
                </c:pt>
                <c:pt idx="6">
                  <c:v>損害保険</c:v>
                </c:pt>
                <c:pt idx="7">
                  <c:v>その他金融商品</c:v>
                </c:pt>
                <c:pt idx="8">
                  <c:v>財形貯蓄</c:v>
                </c:pt>
                <c:pt idx="9">
                  <c:v>金銭信託</c:v>
                </c:pt>
              </c:strCache>
            </c:strRef>
          </c:cat>
          <c:val>
            <c:numRef>
              <c:f>データ!$C$2:$C$11</c:f>
              <c:numCache>
                <c:formatCode>0.0%</c:formatCode>
                <c:ptCount val="10"/>
                <c:pt idx="0">
                  <c:v>0.42866282789507359</c:v>
                </c:pt>
                <c:pt idx="1">
                  <c:v>0.18937939859245043</c:v>
                </c:pt>
                <c:pt idx="2">
                  <c:v>0.12348048624440179</c:v>
                </c:pt>
                <c:pt idx="3">
                  <c:v>8.9571337172104928E-2</c:v>
                </c:pt>
                <c:pt idx="4">
                  <c:v>5.3742802303262956E-2</c:v>
                </c:pt>
                <c:pt idx="5">
                  <c:v>4.4785668586052464E-2</c:v>
                </c:pt>
                <c:pt idx="6">
                  <c:v>2.0473448496481125E-2</c:v>
                </c:pt>
                <c:pt idx="7">
                  <c:v>2.0473448496481125E-2</c:v>
                </c:pt>
                <c:pt idx="8">
                  <c:v>1.8554062699936022E-2</c:v>
                </c:pt>
                <c:pt idx="9">
                  <c:v>1.0236724248240563E-2</c:v>
                </c:pt>
              </c:numCache>
            </c:numRef>
          </c:val>
          <c:extLst>
            <c:ext xmlns:c16="http://schemas.microsoft.com/office/drawing/2014/chart" uri="{C3380CC4-5D6E-409C-BE32-E72D297353CC}">
              <c16:uniqueId val="{00000029-012D-4D80-B625-790BA343A0D7}"/>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181172908208959E-2"/>
          <c:y val="3.8004753178579355E-2"/>
          <c:w val="0.67363648021634326"/>
          <c:h val="0.92399049364284125"/>
        </c:manualLayout>
      </c:layout>
      <c:barChart>
        <c:barDir val="bar"/>
        <c:grouping val="percentStacked"/>
        <c:varyColors val="0"/>
        <c:ser>
          <c:idx val="0"/>
          <c:order val="0"/>
          <c:tx>
            <c:strRef>
              <c:f>Sheet1!$B$1</c:f>
              <c:strCache>
                <c:ptCount val="1"/>
                <c:pt idx="0">
                  <c:v>現金・預金</c:v>
                </c:pt>
              </c:strCache>
            </c:strRef>
          </c:tx>
          <c:spPr>
            <a:solidFill>
              <a:schemeClr val="accent1"/>
            </a:solidFill>
            <a:ln>
              <a:noFill/>
            </a:ln>
            <a:effectLst/>
          </c:spPr>
          <c:invertIfNegative val="0"/>
          <c:dLbls>
            <c:dLbl>
              <c:idx val="0"/>
              <c:tx>
                <c:rich>
                  <a:bodyPr/>
                  <a:lstStyle/>
                  <a:p>
                    <a:fld id="{97F0288D-B040-4D49-8038-3D5CC28E471F}" type="VALUE">
                      <a:rPr lang="en-US" altLang="ja-JP" b="1"/>
                      <a:pPr/>
                      <a:t>[値]</a:t>
                    </a:fld>
                    <a:endParaRPr lang="ja-JP"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F0D7-4915-95C2-FB2BE6289FB5}"/>
                </c:ext>
              </c:extLst>
            </c:dLbl>
            <c:dLbl>
              <c:idx val="1"/>
              <c:tx>
                <c:rich>
                  <a:bodyPr/>
                  <a:lstStyle/>
                  <a:p>
                    <a:fld id="{80E2BE1A-800C-403C-9C53-25B1AE060C29}" type="VALUE">
                      <a:rPr lang="en-US" altLang="ja-JP" b="1"/>
                      <a:pPr/>
                      <a:t>[値]</a:t>
                    </a:fld>
                    <a:endParaRPr lang="ja-JP"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0D7-4915-95C2-FB2BE6289FB5}"/>
                </c:ext>
              </c:extLst>
            </c:dLbl>
            <c:dLbl>
              <c:idx val="2"/>
              <c:tx>
                <c:rich>
                  <a:bodyPr/>
                  <a:lstStyle/>
                  <a:p>
                    <a:fld id="{BF1399B4-1AC4-4B04-A940-B6B6B167BC0D}" type="VALUE">
                      <a:rPr lang="en-US" altLang="ja-JP" b="1"/>
                      <a:pPr/>
                      <a:t>[値]</a:t>
                    </a:fld>
                    <a:endParaRPr lang="ja-JP"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F0D7-4915-95C2-FB2BE6289FB5}"/>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ユーロ</c:v>
                </c:pt>
                <c:pt idx="1">
                  <c:v>米国</c:v>
                </c:pt>
                <c:pt idx="2">
                  <c:v>日本</c:v>
                </c:pt>
              </c:strCache>
            </c:strRef>
          </c:cat>
          <c:val>
            <c:numRef>
              <c:f>Sheet1!$B$2:$B$4</c:f>
              <c:numCache>
                <c:formatCode>General</c:formatCode>
                <c:ptCount val="3"/>
                <c:pt idx="0">
                  <c:v>34.5</c:v>
                </c:pt>
                <c:pt idx="1">
                  <c:v>13.7</c:v>
                </c:pt>
                <c:pt idx="2">
                  <c:v>54.3</c:v>
                </c:pt>
              </c:numCache>
            </c:numRef>
          </c:val>
          <c:extLst>
            <c:ext xmlns:c16="http://schemas.microsoft.com/office/drawing/2014/chart" uri="{C3380CC4-5D6E-409C-BE32-E72D297353CC}">
              <c16:uniqueId val="{00000000-F0D7-4915-95C2-FB2BE6289FB5}"/>
            </c:ext>
          </c:extLst>
        </c:ser>
        <c:ser>
          <c:idx val="1"/>
          <c:order val="1"/>
          <c:tx>
            <c:strRef>
              <c:f>Sheet1!$C$1</c:f>
              <c:strCache>
                <c:ptCount val="1"/>
                <c:pt idx="0">
                  <c:v>債券</c:v>
                </c:pt>
              </c:strCache>
            </c:strRef>
          </c:tx>
          <c:spPr>
            <a:solidFill>
              <a:schemeClr val="accent2"/>
            </a:solidFill>
            <a:ln>
              <a:noFill/>
            </a:ln>
            <a:effectLst/>
          </c:spPr>
          <c:invertIfNegative val="0"/>
          <c:cat>
            <c:strRef>
              <c:f>Sheet1!$A$2:$A$4</c:f>
              <c:strCache>
                <c:ptCount val="3"/>
                <c:pt idx="0">
                  <c:v>ユーロ</c:v>
                </c:pt>
                <c:pt idx="1">
                  <c:v>米国</c:v>
                </c:pt>
                <c:pt idx="2">
                  <c:v>日本</c:v>
                </c:pt>
              </c:strCache>
            </c:strRef>
          </c:cat>
          <c:val>
            <c:numRef>
              <c:f>Sheet1!$C$2:$C$4</c:f>
              <c:numCache>
                <c:formatCode>General</c:formatCode>
                <c:ptCount val="3"/>
                <c:pt idx="0">
                  <c:v>1.6</c:v>
                </c:pt>
                <c:pt idx="1">
                  <c:v>2.6</c:v>
                </c:pt>
                <c:pt idx="2">
                  <c:v>1.3</c:v>
                </c:pt>
              </c:numCache>
            </c:numRef>
          </c:val>
          <c:extLst>
            <c:ext xmlns:c16="http://schemas.microsoft.com/office/drawing/2014/chart" uri="{C3380CC4-5D6E-409C-BE32-E72D297353CC}">
              <c16:uniqueId val="{00000001-F0D7-4915-95C2-FB2BE6289FB5}"/>
            </c:ext>
          </c:extLst>
        </c:ser>
        <c:ser>
          <c:idx val="2"/>
          <c:order val="2"/>
          <c:tx>
            <c:strRef>
              <c:f>Sheet1!$D$1</c:f>
              <c:strCache>
                <c:ptCount val="1"/>
                <c:pt idx="0">
                  <c:v>投資信託</c:v>
                </c:pt>
              </c:strCache>
            </c:strRef>
          </c:tx>
          <c:spPr>
            <a:solidFill>
              <a:schemeClr val="accent3"/>
            </a:solidFill>
            <a:ln>
              <a:noFill/>
            </a:ln>
            <a:effectLst/>
          </c:spPr>
          <c:invertIfNegative val="0"/>
          <c:cat>
            <c:strRef>
              <c:f>Sheet1!$A$2:$A$4</c:f>
              <c:strCache>
                <c:ptCount val="3"/>
                <c:pt idx="0">
                  <c:v>ユーロ</c:v>
                </c:pt>
                <c:pt idx="1">
                  <c:v>米国</c:v>
                </c:pt>
                <c:pt idx="2">
                  <c:v>日本</c:v>
                </c:pt>
              </c:strCache>
            </c:strRef>
          </c:cat>
          <c:val>
            <c:numRef>
              <c:f>Sheet1!$D$2:$D$4</c:f>
              <c:numCache>
                <c:formatCode>General</c:formatCode>
                <c:ptCount val="3"/>
                <c:pt idx="0">
                  <c:v>10.4</c:v>
                </c:pt>
                <c:pt idx="1">
                  <c:v>12.6</c:v>
                </c:pt>
                <c:pt idx="2">
                  <c:v>4.5</c:v>
                </c:pt>
              </c:numCache>
            </c:numRef>
          </c:val>
          <c:extLst>
            <c:ext xmlns:c16="http://schemas.microsoft.com/office/drawing/2014/chart" uri="{C3380CC4-5D6E-409C-BE32-E72D297353CC}">
              <c16:uniqueId val="{00000002-F0D7-4915-95C2-FB2BE6289FB5}"/>
            </c:ext>
          </c:extLst>
        </c:ser>
        <c:ser>
          <c:idx val="3"/>
          <c:order val="3"/>
          <c:tx>
            <c:strRef>
              <c:f>Sheet1!$E$1</c:f>
              <c:strCache>
                <c:ptCount val="1"/>
                <c:pt idx="0">
                  <c:v>株式等</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ユーロ</c:v>
                </c:pt>
                <c:pt idx="1">
                  <c:v>米国</c:v>
                </c:pt>
                <c:pt idx="2">
                  <c:v>日本</c:v>
                </c:pt>
              </c:strCache>
            </c:strRef>
          </c:cat>
          <c:val>
            <c:numRef>
              <c:f>Sheet1!$E$2:$E$4</c:f>
              <c:numCache>
                <c:formatCode>General</c:formatCode>
                <c:ptCount val="3"/>
                <c:pt idx="0">
                  <c:v>19.5</c:v>
                </c:pt>
                <c:pt idx="1">
                  <c:v>39.799999999999997</c:v>
                </c:pt>
                <c:pt idx="2">
                  <c:v>10.199999999999999</c:v>
                </c:pt>
              </c:numCache>
            </c:numRef>
          </c:val>
          <c:extLst>
            <c:ext xmlns:c16="http://schemas.microsoft.com/office/drawing/2014/chart" uri="{C3380CC4-5D6E-409C-BE32-E72D297353CC}">
              <c16:uniqueId val="{00000003-F0D7-4915-95C2-FB2BE6289FB5}"/>
            </c:ext>
          </c:extLst>
        </c:ser>
        <c:ser>
          <c:idx val="4"/>
          <c:order val="4"/>
          <c:tx>
            <c:strRef>
              <c:f>Sheet1!$F$1</c:f>
              <c:strCache>
                <c:ptCount val="1"/>
                <c:pt idx="0">
                  <c:v>保険・年金</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ユーロ</c:v>
                </c:pt>
                <c:pt idx="1">
                  <c:v>米国</c:v>
                </c:pt>
                <c:pt idx="2">
                  <c:v>日本</c:v>
                </c:pt>
              </c:strCache>
            </c:strRef>
          </c:cat>
          <c:val>
            <c:numRef>
              <c:f>Sheet1!$F$2:$F$4</c:f>
              <c:numCache>
                <c:formatCode>General</c:formatCode>
                <c:ptCount val="3"/>
                <c:pt idx="0">
                  <c:v>31.9</c:v>
                </c:pt>
                <c:pt idx="1">
                  <c:v>28.6</c:v>
                </c:pt>
                <c:pt idx="2">
                  <c:v>26.9</c:v>
                </c:pt>
              </c:numCache>
            </c:numRef>
          </c:val>
          <c:extLst>
            <c:ext xmlns:c16="http://schemas.microsoft.com/office/drawing/2014/chart" uri="{C3380CC4-5D6E-409C-BE32-E72D297353CC}">
              <c16:uniqueId val="{00000004-F0D7-4915-95C2-FB2BE6289FB5}"/>
            </c:ext>
          </c:extLst>
        </c:ser>
        <c:ser>
          <c:idx val="5"/>
          <c:order val="5"/>
          <c:tx>
            <c:strRef>
              <c:f>Sheet1!$G$1</c:f>
              <c:strCache>
                <c:ptCount val="1"/>
                <c:pt idx="0">
                  <c:v>その他</c:v>
                </c:pt>
              </c:strCache>
            </c:strRef>
          </c:tx>
          <c:spPr>
            <a:solidFill>
              <a:schemeClr val="accent6"/>
            </a:solidFill>
            <a:ln>
              <a:noFill/>
            </a:ln>
            <a:effectLst/>
          </c:spPr>
          <c:invertIfNegative val="0"/>
          <c:cat>
            <c:strRef>
              <c:f>Sheet1!$A$2:$A$4</c:f>
              <c:strCache>
                <c:ptCount val="3"/>
                <c:pt idx="0">
                  <c:v>ユーロ</c:v>
                </c:pt>
                <c:pt idx="1">
                  <c:v>米国</c:v>
                </c:pt>
                <c:pt idx="2">
                  <c:v>日本</c:v>
                </c:pt>
              </c:strCache>
            </c:strRef>
          </c:cat>
          <c:val>
            <c:numRef>
              <c:f>Sheet1!$G$2:$G$4</c:f>
              <c:numCache>
                <c:formatCode>General</c:formatCode>
                <c:ptCount val="3"/>
                <c:pt idx="0">
                  <c:v>2.1</c:v>
                </c:pt>
                <c:pt idx="1">
                  <c:v>2.8</c:v>
                </c:pt>
                <c:pt idx="2">
                  <c:v>2.8</c:v>
                </c:pt>
              </c:numCache>
            </c:numRef>
          </c:val>
          <c:extLst>
            <c:ext xmlns:c16="http://schemas.microsoft.com/office/drawing/2014/chart" uri="{C3380CC4-5D6E-409C-BE32-E72D297353CC}">
              <c16:uniqueId val="{00000005-F0D7-4915-95C2-FB2BE6289FB5}"/>
            </c:ext>
          </c:extLst>
        </c:ser>
        <c:dLbls>
          <c:showLegendKey val="0"/>
          <c:showVal val="0"/>
          <c:showCatName val="0"/>
          <c:showSerName val="0"/>
          <c:showPercent val="0"/>
          <c:showBubbleSize val="0"/>
        </c:dLbls>
        <c:gapWidth val="150"/>
        <c:overlap val="100"/>
        <c:axId val="1425552352"/>
        <c:axId val="1425533632"/>
      </c:barChart>
      <c:catAx>
        <c:axId val="1425552352"/>
        <c:scaling>
          <c:orientation val="minMax"/>
        </c:scaling>
        <c:delete val="1"/>
        <c:axPos val="l"/>
        <c:numFmt formatCode="General" sourceLinked="1"/>
        <c:majorTickMark val="none"/>
        <c:minorTickMark val="none"/>
        <c:tickLblPos val="nextTo"/>
        <c:crossAx val="1425533632"/>
        <c:crosses val="autoZero"/>
        <c:auto val="1"/>
        <c:lblAlgn val="ctr"/>
        <c:lblOffset val="100"/>
        <c:noMultiLvlLbl val="0"/>
      </c:catAx>
      <c:valAx>
        <c:axId val="1425533632"/>
        <c:scaling>
          <c:orientation val="minMax"/>
        </c:scaling>
        <c:delete val="1"/>
        <c:axPos val="b"/>
        <c:numFmt formatCode="0%" sourceLinked="1"/>
        <c:majorTickMark val="none"/>
        <c:minorTickMark val="none"/>
        <c:tickLblPos val="nextTo"/>
        <c:crossAx val="1425552352"/>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ja-JP"/>
          </a:p>
        </c:txPr>
      </c:legendEntry>
      <c:legendEntry>
        <c:idx val="1"/>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ja-JP"/>
          </a:p>
        </c:txPr>
      </c:legendEntry>
      <c:legendEntry>
        <c:idx val="2"/>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ja-JP"/>
          </a:p>
        </c:txPr>
      </c:legendEntry>
      <c:legendEntry>
        <c:idx val="3"/>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ja-JP"/>
          </a:p>
        </c:txPr>
      </c:legendEntry>
      <c:legendEntry>
        <c:idx val="4"/>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ja-JP"/>
          </a:p>
        </c:txPr>
      </c:legendEntry>
      <c:legendEntry>
        <c:idx val="5"/>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ja-JP"/>
          </a:p>
        </c:txPr>
      </c:legendEntry>
      <c:layout>
        <c:manualLayout>
          <c:xMode val="edge"/>
          <c:yMode val="edge"/>
          <c:x val="0.69300335347387387"/>
          <c:y val="0.1092111402741324"/>
          <c:w val="0.30699664652612613"/>
          <c:h val="0.7835680956547098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Sheet2!$C$5</c:f>
              <c:strCache>
                <c:ptCount val="1"/>
                <c:pt idx="0">
                  <c:v>1995年</c:v>
                </c:pt>
              </c:strCache>
            </c:strRef>
          </c:tx>
          <c:spPr>
            <a:ln>
              <a:noFill/>
            </a:ln>
          </c:spPr>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59E9-45DA-B177-477AC769D9B7}"/>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59E9-45DA-B177-477AC769D9B7}"/>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59E9-45DA-B177-477AC769D9B7}"/>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59E9-45DA-B177-477AC769D9B7}"/>
              </c:ext>
            </c:extLst>
          </c:dPt>
          <c:dLbls>
            <c:dLbl>
              <c:idx val="0"/>
              <c:tx>
                <c:rich>
                  <a:bodyPr/>
                  <a:lstStyle/>
                  <a:p>
                    <a:r>
                      <a:rPr lang="ja-JP" altLang="en-US" baseline="0"/>
                      <a:t>その他</a:t>
                    </a:r>
                    <a:r>
                      <a:rPr lang="ja-JP" altLang="en-US" baseline="0" dirty="0"/>
                      <a:t>
</a:t>
                    </a:r>
                    <a:fld id="{4B5C78D9-FD62-4B18-B1A2-C79139399E5A}" type="PERCENTAGE">
                      <a:rPr lang="en-US" altLang="ja-JP" baseline="0"/>
                      <a:pPr/>
                      <a:t>[パーセンテージ]</a:t>
                    </a:fld>
                    <a:endParaRPr lang="ja-JP" altLang="en-US" baseline="0" dirty="0"/>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9E9-45DA-B177-477AC769D9B7}"/>
                </c:ext>
              </c:extLst>
            </c:dLbl>
            <c:dLbl>
              <c:idx val="1"/>
              <c:layout>
                <c:manualLayout>
                  <c:x val="-9.6476356022170459E-2"/>
                  <c:y val="-0.14746935635414871"/>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45442597427446324"/>
                      <c:h val="0.30924144533936954"/>
                    </c:manualLayout>
                  </c15:layout>
                </c:ext>
                <c:ext xmlns:c16="http://schemas.microsoft.com/office/drawing/2014/chart" uri="{C3380CC4-5D6E-409C-BE32-E72D297353CC}">
                  <c16:uniqueId val="{00000003-59E9-45DA-B177-477AC769D9B7}"/>
                </c:ext>
              </c:extLst>
            </c:dLbl>
            <c:dLbl>
              <c:idx val="2"/>
              <c:layout>
                <c:manualLayout>
                  <c:x val="0.14299992902023229"/>
                  <c:y val="-0.14462409561028028"/>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ysClr val="windowText" lastClr="000000"/>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32824284955992544"/>
                      <c:h val="0.29761692822592933"/>
                    </c:manualLayout>
                  </c15:layout>
                </c:ext>
                <c:ext xmlns:c16="http://schemas.microsoft.com/office/drawing/2014/chart" uri="{C3380CC4-5D6E-409C-BE32-E72D297353CC}">
                  <c16:uniqueId val="{00000005-59E9-45DA-B177-477AC769D9B7}"/>
                </c:ext>
              </c:extLst>
            </c:dLbl>
            <c:dLbl>
              <c:idx val="3"/>
              <c:layout>
                <c:manualLayout>
                  <c:x val="0.14737135688627187"/>
                  <c:y val="0.1863382633795217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7925137947635448"/>
                      <c:h val="0.30924144533936954"/>
                    </c:manualLayout>
                  </c15:layout>
                </c:ext>
                <c:ext xmlns:c16="http://schemas.microsoft.com/office/drawing/2014/chart" uri="{C3380CC4-5D6E-409C-BE32-E72D297353CC}">
                  <c16:uniqueId val="{00000007-59E9-45DA-B177-477AC769D9B7}"/>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ja-JP"/>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Sheet2!$B$6:$B$9</c:f>
              <c:strCache>
                <c:ptCount val="4"/>
                <c:pt idx="0">
                  <c:v>その他金融資産</c:v>
                </c:pt>
                <c:pt idx="1">
                  <c:v>現金・預金</c:v>
                </c:pt>
                <c:pt idx="2">
                  <c:v>保険・年金</c:v>
                </c:pt>
                <c:pt idx="3">
                  <c:v>株式・投信</c:v>
                </c:pt>
              </c:strCache>
            </c:strRef>
          </c:cat>
          <c:val>
            <c:numRef>
              <c:f>Sheet2!$C$6:$C$9</c:f>
              <c:numCache>
                <c:formatCode>General</c:formatCode>
                <c:ptCount val="4"/>
                <c:pt idx="0">
                  <c:v>30</c:v>
                </c:pt>
                <c:pt idx="1">
                  <c:v>13</c:v>
                </c:pt>
                <c:pt idx="2">
                  <c:v>32</c:v>
                </c:pt>
                <c:pt idx="3">
                  <c:v>25.1</c:v>
                </c:pt>
              </c:numCache>
            </c:numRef>
          </c:val>
          <c:extLst>
            <c:ext xmlns:c16="http://schemas.microsoft.com/office/drawing/2014/chart" uri="{C3380CC4-5D6E-409C-BE32-E72D297353CC}">
              <c16:uniqueId val="{00000008-59E9-45DA-B177-477AC769D9B7}"/>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Sheet2!$E$5</c:f>
              <c:strCache>
                <c:ptCount val="1"/>
                <c:pt idx="0">
                  <c:v>2016年</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EB02-4511-9D1E-51FF7A5EDEDD}"/>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EB02-4511-9D1E-51FF7A5EDEDD}"/>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EB02-4511-9D1E-51FF7A5EDEDD}"/>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EB02-4511-9D1E-51FF7A5EDEDD}"/>
              </c:ext>
            </c:extLst>
          </c:dPt>
          <c:dLbls>
            <c:dLbl>
              <c:idx val="0"/>
              <c:tx>
                <c:rich>
                  <a:bodyPr/>
                  <a:lstStyle/>
                  <a:p>
                    <a:r>
                      <a:rPr lang="ja-JP" altLang="en-US" baseline="0" dirty="0"/>
                      <a:t>その他
</a:t>
                    </a:r>
                    <a:fld id="{067B01AB-F053-4B57-B196-CC9FE16F5B33}" type="PERCENTAGE">
                      <a:rPr lang="en-US" altLang="ja-JP" baseline="0"/>
                      <a:pPr/>
                      <a:t>[パーセンテージ]</a:t>
                    </a:fld>
                    <a:endParaRPr lang="ja-JP" altLang="en-US" baseline="0" dirty="0"/>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B02-4511-9D1E-51FF7A5EDEDD}"/>
                </c:ext>
              </c:extLst>
            </c:dLbl>
            <c:dLbl>
              <c:idx val="1"/>
              <c:dLblPos val="inEnd"/>
              <c:showLegendKey val="0"/>
              <c:showVal val="0"/>
              <c:showCatName val="1"/>
              <c:showSerName val="0"/>
              <c:showPercent val="1"/>
              <c:showBubbleSize val="0"/>
              <c:extLst>
                <c:ext xmlns:c15="http://schemas.microsoft.com/office/drawing/2012/chart" uri="{CE6537A1-D6FC-4f65-9D91-7224C49458BB}">
                  <c15:layout>
                    <c:manualLayout>
                      <c:w val="0.25083632682788332"/>
                      <c:h val="0.23589318574008475"/>
                    </c:manualLayout>
                  </c15:layout>
                </c:ext>
                <c:ext xmlns:c16="http://schemas.microsoft.com/office/drawing/2014/chart" uri="{C3380CC4-5D6E-409C-BE32-E72D297353CC}">
                  <c16:uniqueId val="{00000003-EB02-4511-9D1E-51FF7A5EDEDD}"/>
                </c:ext>
              </c:extLst>
            </c:dLbl>
            <c:dLbl>
              <c:idx val="2"/>
              <c:dLblPos val="inEnd"/>
              <c:showLegendKey val="0"/>
              <c:showVal val="0"/>
              <c:showCatName val="1"/>
              <c:showSerName val="0"/>
              <c:showPercent val="1"/>
              <c:showBubbleSize val="0"/>
              <c:extLst>
                <c:ext xmlns:c15="http://schemas.microsoft.com/office/drawing/2012/chart" uri="{CE6537A1-D6FC-4f65-9D91-7224C49458BB}">
                  <c15:layout>
                    <c:manualLayout>
                      <c:w val="0.24299769161451196"/>
                      <c:h val="0.23589318574008475"/>
                    </c:manualLayout>
                  </c15:layout>
                </c:ext>
                <c:ext xmlns:c16="http://schemas.microsoft.com/office/drawing/2014/chart" uri="{C3380CC4-5D6E-409C-BE32-E72D297353CC}">
                  <c16:uniqueId val="{00000005-EB02-4511-9D1E-51FF7A5EDEDD}"/>
                </c:ext>
              </c:extLst>
            </c:dLbl>
            <c:dLbl>
              <c:idx val="3"/>
              <c:dLblPos val="inEnd"/>
              <c:showLegendKey val="0"/>
              <c:showVal val="0"/>
              <c:showCatName val="1"/>
              <c:showSerName val="0"/>
              <c:showPercent val="1"/>
              <c:showBubbleSize val="0"/>
              <c:extLst>
                <c:ext xmlns:c15="http://schemas.microsoft.com/office/drawing/2012/chart" uri="{CE6537A1-D6FC-4f65-9D91-7224C49458BB}">
                  <c15:layout>
                    <c:manualLayout>
                      <c:w val="0.24299769161451196"/>
                      <c:h val="0.23589318574008475"/>
                    </c:manualLayout>
                  </c15:layout>
                </c:ext>
                <c:ext xmlns:c16="http://schemas.microsoft.com/office/drawing/2014/chart" uri="{C3380CC4-5D6E-409C-BE32-E72D297353CC}">
                  <c16:uniqueId val="{00000007-EB02-4511-9D1E-51FF7A5EDED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ja-JP"/>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Sheet2!$D$6:$D$9</c:f>
              <c:strCache>
                <c:ptCount val="4"/>
                <c:pt idx="0">
                  <c:v>その他金融資産</c:v>
                </c:pt>
                <c:pt idx="1">
                  <c:v>現金・預金</c:v>
                </c:pt>
                <c:pt idx="2">
                  <c:v>保険・年金</c:v>
                </c:pt>
                <c:pt idx="3">
                  <c:v>株式・投信</c:v>
                </c:pt>
              </c:strCache>
            </c:strRef>
          </c:cat>
          <c:val>
            <c:numRef>
              <c:f>Sheet2!$E$6:$E$9</c:f>
              <c:numCache>
                <c:formatCode>General</c:formatCode>
                <c:ptCount val="4"/>
                <c:pt idx="0">
                  <c:v>24.8</c:v>
                </c:pt>
                <c:pt idx="1">
                  <c:v>13.7</c:v>
                </c:pt>
                <c:pt idx="2">
                  <c:v>31.3</c:v>
                </c:pt>
                <c:pt idx="3">
                  <c:v>30.1</c:v>
                </c:pt>
              </c:numCache>
            </c:numRef>
          </c:val>
          <c:extLst>
            <c:ext xmlns:c16="http://schemas.microsoft.com/office/drawing/2014/chart" uri="{C3380CC4-5D6E-409C-BE32-E72D297353CC}">
              <c16:uniqueId val="{00000008-EB02-4511-9D1E-51FF7A5EDEDD}"/>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15D2-4BDD-815A-14A3804BB359}"/>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15D2-4BDD-815A-14A3804BB359}"/>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15D2-4BDD-815A-14A3804BB359}"/>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15D2-4BDD-815A-14A3804BB359}"/>
              </c:ext>
            </c:extLst>
          </c:dPt>
          <c:dLbls>
            <c:dLbl>
              <c:idx val="1"/>
              <c:dLblPos val="inEnd"/>
              <c:showLegendKey val="0"/>
              <c:showVal val="0"/>
              <c:showCatName val="1"/>
              <c:showSerName val="0"/>
              <c:showPercent val="1"/>
              <c:showBubbleSize val="0"/>
              <c:extLst>
                <c:ext xmlns:c15="http://schemas.microsoft.com/office/drawing/2012/chart" uri="{CE6537A1-D6FC-4f65-9D91-7224C49458BB}">
                  <c15:layout>
                    <c:manualLayout>
                      <c:w val="0.26400903781142743"/>
                      <c:h val="0.30197037070140548"/>
                    </c:manualLayout>
                  </c15:layout>
                </c:ext>
                <c:ext xmlns:c16="http://schemas.microsoft.com/office/drawing/2014/chart" uri="{C3380CC4-5D6E-409C-BE32-E72D297353CC}">
                  <c16:uniqueId val="{00000003-15D2-4BDD-815A-14A3804BB359}"/>
                </c:ext>
              </c:extLst>
            </c:dLbl>
            <c:dLbl>
              <c:idx val="2"/>
              <c:dLblPos val="inEnd"/>
              <c:showLegendKey val="0"/>
              <c:showVal val="0"/>
              <c:showCatName val="1"/>
              <c:showSerName val="0"/>
              <c:showPercent val="1"/>
              <c:showBubbleSize val="0"/>
              <c:extLst>
                <c:ext xmlns:c15="http://schemas.microsoft.com/office/drawing/2012/chart" uri="{CE6537A1-D6FC-4f65-9D91-7224C49458BB}">
                  <c15:layout>
                    <c:manualLayout>
                      <c:w val="0.30042407750955535"/>
                      <c:h val="0.30197037070140548"/>
                    </c:manualLayout>
                  </c15:layout>
                </c:ext>
                <c:ext xmlns:c16="http://schemas.microsoft.com/office/drawing/2014/chart" uri="{C3380CC4-5D6E-409C-BE32-E72D297353CC}">
                  <c16:uniqueId val="{00000005-15D2-4BDD-815A-14A3804BB359}"/>
                </c:ext>
              </c:extLst>
            </c:dLbl>
            <c:dLbl>
              <c:idx val="3"/>
              <c:layout>
                <c:manualLayout>
                  <c:x val="0.17311480486413175"/>
                  <c:y val="8.9910397068352951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33228723724541731"/>
                      <c:h val="0.27353562889638683"/>
                    </c:manualLayout>
                  </c15:layout>
                </c:ext>
                <c:ext xmlns:c16="http://schemas.microsoft.com/office/drawing/2014/chart" uri="{C3380CC4-5D6E-409C-BE32-E72D297353CC}">
                  <c16:uniqueId val="{00000007-15D2-4BDD-815A-14A3804BB359}"/>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ja-JP"/>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Sheet2!$D$24:$D$27</c:f>
              <c:strCache>
                <c:ptCount val="4"/>
                <c:pt idx="0">
                  <c:v>その他</c:v>
                </c:pt>
                <c:pt idx="1">
                  <c:v>現金・預金</c:v>
                </c:pt>
                <c:pt idx="2">
                  <c:v>保険・年金</c:v>
                </c:pt>
                <c:pt idx="3">
                  <c:v>株式・投信</c:v>
                </c:pt>
              </c:strCache>
            </c:strRef>
          </c:cat>
          <c:val>
            <c:numRef>
              <c:f>Sheet2!$E$24:$E$27</c:f>
              <c:numCache>
                <c:formatCode>General</c:formatCode>
                <c:ptCount val="4"/>
                <c:pt idx="0">
                  <c:v>4.7</c:v>
                </c:pt>
                <c:pt idx="1">
                  <c:v>51.7</c:v>
                </c:pt>
                <c:pt idx="2">
                  <c:v>28.7</c:v>
                </c:pt>
                <c:pt idx="3">
                  <c:v>14.9</c:v>
                </c:pt>
              </c:numCache>
            </c:numRef>
          </c:val>
          <c:extLst>
            <c:ext xmlns:c16="http://schemas.microsoft.com/office/drawing/2014/chart" uri="{C3380CC4-5D6E-409C-BE32-E72D297353CC}">
              <c16:uniqueId val="{00000008-15D2-4BDD-815A-14A3804BB359}"/>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
          <c:y val="0.10185185185185185"/>
          <c:w val="0.53888888888888886"/>
          <c:h val="0.89814814814814814"/>
        </c:manualLayout>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3C4E-416C-A31D-60B0423D5525}"/>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3C4E-416C-A31D-60B0423D5525}"/>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3C4E-416C-A31D-60B0423D5525}"/>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3C4E-416C-A31D-60B0423D5525}"/>
              </c:ext>
            </c:extLst>
          </c:dPt>
          <c:dLbls>
            <c:dLbl>
              <c:idx val="0"/>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C4E-416C-A31D-60B0423D5525}"/>
                </c:ext>
              </c:extLst>
            </c:dLbl>
            <c:dLbl>
              <c:idx val="1"/>
              <c:layout>
                <c:manualLayout>
                  <c:x val="-0.2378278378990018"/>
                  <c:y val="-0.1326507472500485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5105041730400618"/>
                      <c:h val="0.30305762519854706"/>
                    </c:manualLayout>
                  </c15:layout>
                </c:ext>
                <c:ext xmlns:c16="http://schemas.microsoft.com/office/drawing/2014/chart" uri="{C3380CC4-5D6E-409C-BE32-E72D297353CC}">
                  <c16:uniqueId val="{00000003-3C4E-416C-A31D-60B0423D5525}"/>
                </c:ext>
              </c:extLst>
            </c:dLbl>
            <c:dLbl>
              <c:idx val="2"/>
              <c:layout>
                <c:manualLayout>
                  <c:x val="0.15965490962730294"/>
                  <c:y val="6.4531765554010745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3373659542097128"/>
                      <c:h val="0.30305762519854706"/>
                    </c:manualLayout>
                  </c15:layout>
                </c:ext>
                <c:ext xmlns:c16="http://schemas.microsoft.com/office/drawing/2014/chart" uri="{C3380CC4-5D6E-409C-BE32-E72D297353CC}">
                  <c16:uniqueId val="{00000005-3C4E-416C-A31D-60B0423D5525}"/>
                </c:ext>
              </c:extLst>
            </c:dLbl>
            <c:dLbl>
              <c:idx val="3"/>
              <c:layout>
                <c:manualLayout>
                  <c:x val="0"/>
                  <c:y val="0"/>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56269921119863453"/>
                      <c:h val="0.30305762519854706"/>
                    </c:manualLayout>
                  </c15:layout>
                </c:ext>
                <c:ext xmlns:c16="http://schemas.microsoft.com/office/drawing/2014/chart" uri="{C3380CC4-5D6E-409C-BE32-E72D297353CC}">
                  <c16:uniqueId val="{00000007-3C4E-416C-A31D-60B0423D552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ja-JP"/>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Sheet2!$B$24:$B$27</c:f>
              <c:strCache>
                <c:ptCount val="4"/>
                <c:pt idx="0">
                  <c:v>その他</c:v>
                </c:pt>
                <c:pt idx="1">
                  <c:v>現金・預金</c:v>
                </c:pt>
                <c:pt idx="2">
                  <c:v>保険・年金</c:v>
                </c:pt>
                <c:pt idx="3">
                  <c:v>株式・投信</c:v>
                </c:pt>
              </c:strCache>
            </c:strRef>
          </c:cat>
          <c:val>
            <c:numRef>
              <c:f>Sheet2!$C$24:$C$27</c:f>
              <c:numCache>
                <c:formatCode>General</c:formatCode>
                <c:ptCount val="4"/>
                <c:pt idx="0">
                  <c:v>7.4</c:v>
                </c:pt>
                <c:pt idx="1">
                  <c:v>55.7</c:v>
                </c:pt>
                <c:pt idx="2">
                  <c:v>27.2</c:v>
                </c:pt>
                <c:pt idx="3">
                  <c:v>9.6</c:v>
                </c:pt>
              </c:numCache>
            </c:numRef>
          </c:val>
          <c:extLst>
            <c:ext xmlns:c16="http://schemas.microsoft.com/office/drawing/2014/chart" uri="{C3380CC4-5D6E-409C-BE32-E72D297353CC}">
              <c16:uniqueId val="{00000008-3C4E-416C-A31D-60B0423D5525}"/>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noFill/>
          </c:spPr>
          <c:dPt>
            <c:idx val="0"/>
            <c:bubble3D val="0"/>
            <c:spPr>
              <a:noFill/>
              <a:ln w="38100">
                <a:solidFill>
                  <a:schemeClr val="tx1"/>
                </a:solidFill>
              </a:ln>
              <a:effectLst/>
            </c:spPr>
            <c:extLst>
              <c:ext xmlns:c16="http://schemas.microsoft.com/office/drawing/2014/chart" uri="{C3380CC4-5D6E-409C-BE32-E72D297353CC}">
                <c16:uniqueId val="{00000001-346F-4AC0-A44A-CC55F89C918C}"/>
              </c:ext>
            </c:extLst>
          </c:dPt>
          <c:dPt>
            <c:idx val="1"/>
            <c:bubble3D val="0"/>
            <c:spPr>
              <a:noFill/>
              <a:ln w="19050">
                <a:noFill/>
              </a:ln>
              <a:effectLst/>
            </c:spPr>
            <c:extLst>
              <c:ext xmlns:c16="http://schemas.microsoft.com/office/drawing/2014/chart" uri="{C3380CC4-5D6E-409C-BE32-E72D297353CC}">
                <c16:uniqueId val="{00000003-346F-4AC0-A44A-CC55F89C918C}"/>
              </c:ext>
            </c:extLst>
          </c:dPt>
          <c:cat>
            <c:strRef>
              <c:f>Sheet1!$A$1:$A$2</c:f>
              <c:strCache>
                <c:ptCount val="2"/>
                <c:pt idx="0">
                  <c:v>A</c:v>
                </c:pt>
                <c:pt idx="1">
                  <c:v>B</c:v>
                </c:pt>
              </c:strCache>
            </c:strRef>
          </c:cat>
          <c:val>
            <c:numRef>
              <c:f>Sheet1!$B$1:$B$2</c:f>
              <c:numCache>
                <c:formatCode>General</c:formatCode>
                <c:ptCount val="2"/>
                <c:pt idx="0">
                  <c:v>39.4</c:v>
                </c:pt>
                <c:pt idx="1">
                  <c:v>61.6</c:v>
                </c:pt>
              </c:numCache>
            </c:numRef>
          </c:val>
          <c:extLst>
            <c:ext xmlns:c16="http://schemas.microsoft.com/office/drawing/2014/chart" uri="{C3380CC4-5D6E-409C-BE32-E72D297353CC}">
              <c16:uniqueId val="{00000004-346F-4AC0-A44A-CC55F89C918C}"/>
            </c:ext>
          </c:extLst>
        </c:ser>
        <c:dLbls>
          <c:showLegendKey val="0"/>
          <c:showVal val="0"/>
          <c:showCatName val="0"/>
          <c:showSerName val="0"/>
          <c:showPercent val="0"/>
          <c:showBubbleSize val="0"/>
          <c:showLeaderLines val="1"/>
        </c:dLbls>
        <c:firstSliceAng val="22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noFill/>
          </c:spPr>
          <c:dPt>
            <c:idx val="0"/>
            <c:bubble3D val="0"/>
            <c:spPr>
              <a:noFill/>
              <a:ln w="38100" cmpd="sng">
                <a:solidFill>
                  <a:schemeClr val="tx1"/>
                </a:solidFill>
              </a:ln>
              <a:effectLst/>
            </c:spPr>
            <c:extLst>
              <c:ext xmlns:c16="http://schemas.microsoft.com/office/drawing/2014/chart" uri="{C3380CC4-5D6E-409C-BE32-E72D297353CC}">
                <c16:uniqueId val="{00000001-8AA1-4811-A5C8-2FF4004A482B}"/>
              </c:ext>
            </c:extLst>
          </c:dPt>
          <c:dPt>
            <c:idx val="1"/>
            <c:bubble3D val="0"/>
            <c:spPr>
              <a:noFill/>
              <a:ln w="19050">
                <a:noFill/>
              </a:ln>
              <a:effectLst/>
            </c:spPr>
            <c:extLst>
              <c:ext xmlns:c16="http://schemas.microsoft.com/office/drawing/2014/chart" uri="{C3380CC4-5D6E-409C-BE32-E72D297353CC}">
                <c16:uniqueId val="{00000003-8AA1-4811-A5C8-2FF4004A482B}"/>
              </c:ext>
            </c:extLst>
          </c:dPt>
          <c:cat>
            <c:strRef>
              <c:f>Sheet1!$A$1:$A$2</c:f>
              <c:strCache>
                <c:ptCount val="2"/>
                <c:pt idx="0">
                  <c:v>A</c:v>
                </c:pt>
                <c:pt idx="1">
                  <c:v>B</c:v>
                </c:pt>
              </c:strCache>
            </c:strRef>
          </c:cat>
          <c:val>
            <c:numRef>
              <c:f>Sheet1!$B$1:$B$2</c:f>
              <c:numCache>
                <c:formatCode>General</c:formatCode>
                <c:ptCount val="2"/>
                <c:pt idx="0">
                  <c:v>46.2</c:v>
                </c:pt>
                <c:pt idx="1">
                  <c:v>53.8</c:v>
                </c:pt>
              </c:numCache>
            </c:numRef>
          </c:val>
          <c:extLst>
            <c:ext xmlns:c16="http://schemas.microsoft.com/office/drawing/2014/chart" uri="{C3380CC4-5D6E-409C-BE32-E72D297353CC}">
              <c16:uniqueId val="{00000004-8AA1-4811-A5C8-2FF4004A482B}"/>
            </c:ext>
          </c:extLst>
        </c:ser>
        <c:dLbls>
          <c:showLegendKey val="0"/>
          <c:showVal val="0"/>
          <c:showCatName val="0"/>
          <c:showSerName val="0"/>
          <c:showPercent val="0"/>
          <c:showBubbleSize val="0"/>
          <c:showLeaderLines val="1"/>
        </c:dLbls>
        <c:firstSliceAng val="196"/>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0.13376</cdr:x>
      <cdr:y>0</cdr:y>
    </cdr:from>
    <cdr:to>
      <cdr:x>0.33141</cdr:x>
      <cdr:y>0.13008</cdr:y>
    </cdr:to>
    <cdr:sp macro="" textlink="">
      <cdr:nvSpPr>
        <cdr:cNvPr id="2" name="テキスト ボックス 3">
          <a:extLst xmlns:a="http://schemas.openxmlformats.org/drawingml/2006/main">
            <a:ext uri="{FF2B5EF4-FFF2-40B4-BE49-F238E27FC236}">
              <a16:creationId xmlns:a16="http://schemas.microsoft.com/office/drawing/2014/main" id="{27B30AF4-B81F-3963-7121-10B29C256F09}"/>
            </a:ext>
          </a:extLst>
        </cdr:cNvPr>
        <cdr:cNvSpPr txBox="1"/>
      </cdr:nvSpPr>
      <cdr:spPr>
        <a:xfrm xmlns:a="http://schemas.openxmlformats.org/drawingml/2006/main">
          <a:off x="611560" y="0"/>
          <a:ext cx="903635" cy="369332"/>
        </a:xfrm>
        <a:prstGeom xmlns:a="http://schemas.openxmlformats.org/drawingml/2006/main" prst="rect">
          <a:avLst/>
        </a:prstGeom>
        <a:noFill xmlns:a="http://schemas.openxmlformats.org/drawingml/2006/main"/>
        <a:ln xmlns:a="http://schemas.openxmlformats.org/drawingml/2006/main">
          <a:solidFill>
            <a:schemeClr val="tx1"/>
          </a:solidFill>
        </a:l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kumimoji="1" lang="en-US" altLang="ja-JP" dirty="0"/>
            <a:t>46.2%</a:t>
          </a:r>
          <a:endParaRPr kumimoji="1" lang="ja-JP" alt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5" y="5"/>
            <a:ext cx="3102124" cy="549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634" tIns="47316" rIns="94634" bIns="47316" numCol="1" anchor="t" anchorCtr="0" compatLnSpc="1">
            <a:prstTxWarp prst="textNoShape">
              <a:avLst/>
            </a:prstTxWarp>
          </a:bodyPr>
          <a:lstStyle>
            <a:lvl1pPr>
              <a:defRPr sz="1200" smtClean="0"/>
            </a:lvl1pPr>
          </a:lstStyle>
          <a:p>
            <a:pPr>
              <a:defRPr/>
            </a:pPr>
            <a:endParaRPr lang="en-US" altLang="ja-JP"/>
          </a:p>
        </p:txBody>
      </p:sp>
      <p:sp>
        <p:nvSpPr>
          <p:cNvPr id="29699" name="Rectangle 3"/>
          <p:cNvSpPr>
            <a:spLocks noGrp="1" noChangeArrowheads="1"/>
          </p:cNvSpPr>
          <p:nvPr>
            <p:ph type="dt" sz="quarter" idx="1"/>
          </p:nvPr>
        </p:nvSpPr>
        <p:spPr bwMode="auto">
          <a:xfrm>
            <a:off x="4056629" y="5"/>
            <a:ext cx="3022582" cy="549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634" tIns="47316" rIns="94634" bIns="47316" numCol="1" anchor="t" anchorCtr="0" compatLnSpc="1">
            <a:prstTxWarp prst="textNoShape">
              <a:avLst/>
            </a:prstTxWarp>
          </a:bodyPr>
          <a:lstStyle>
            <a:lvl1pPr algn="r">
              <a:defRPr sz="1200" smtClean="0"/>
            </a:lvl1pPr>
          </a:lstStyle>
          <a:p>
            <a:pPr>
              <a:defRPr/>
            </a:pPr>
            <a:endParaRPr lang="en-US" altLang="ja-JP"/>
          </a:p>
        </p:txBody>
      </p:sp>
      <p:sp>
        <p:nvSpPr>
          <p:cNvPr id="29700" name="Rectangle 4"/>
          <p:cNvSpPr>
            <a:spLocks noGrp="1" noChangeArrowheads="1"/>
          </p:cNvSpPr>
          <p:nvPr>
            <p:ph type="ftr" sz="quarter" idx="2"/>
          </p:nvPr>
        </p:nvSpPr>
        <p:spPr bwMode="auto">
          <a:xfrm>
            <a:off x="5" y="9729505"/>
            <a:ext cx="3102124" cy="470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634" tIns="47316" rIns="94634" bIns="47316" numCol="1" anchor="b" anchorCtr="0" compatLnSpc="1">
            <a:prstTxWarp prst="textNoShape">
              <a:avLst/>
            </a:prstTxWarp>
          </a:bodyPr>
          <a:lstStyle>
            <a:lvl1pPr>
              <a:defRPr sz="1200" smtClean="0"/>
            </a:lvl1pPr>
          </a:lstStyle>
          <a:p>
            <a:pPr>
              <a:defRPr/>
            </a:pPr>
            <a:endParaRPr lang="en-US" altLang="ja-JP"/>
          </a:p>
        </p:txBody>
      </p:sp>
      <p:sp>
        <p:nvSpPr>
          <p:cNvPr id="29701" name="Rectangle 5"/>
          <p:cNvSpPr>
            <a:spLocks noGrp="1" noChangeArrowheads="1"/>
          </p:cNvSpPr>
          <p:nvPr>
            <p:ph type="sldNum" sz="quarter" idx="3"/>
          </p:nvPr>
        </p:nvSpPr>
        <p:spPr bwMode="auto">
          <a:xfrm>
            <a:off x="4056629" y="9729505"/>
            <a:ext cx="3022582" cy="470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634" tIns="47316" rIns="94634" bIns="47316" numCol="1" anchor="b" anchorCtr="0" compatLnSpc="1">
            <a:prstTxWarp prst="textNoShape">
              <a:avLst/>
            </a:prstTxWarp>
          </a:bodyPr>
          <a:lstStyle>
            <a:lvl1pPr algn="r">
              <a:defRPr sz="1200" smtClean="0"/>
            </a:lvl1pPr>
          </a:lstStyle>
          <a:p>
            <a:pPr>
              <a:defRPr/>
            </a:pPr>
            <a:fld id="{870CCC35-768C-40CC-91A1-6E4EECD44C2C}" type="slidenum">
              <a:rPr lang="en-US" altLang="ja-JP"/>
              <a:pPr>
                <a:defRPr/>
              </a:pPr>
              <a:t>‹#›</a:t>
            </a:fld>
            <a:endParaRPr lang="en-US" altLang="ja-JP"/>
          </a:p>
        </p:txBody>
      </p:sp>
    </p:spTree>
    <p:extLst>
      <p:ext uri="{BB962C8B-B14F-4D97-AF65-F5344CB8AC3E}">
        <p14:creationId xmlns:p14="http://schemas.microsoft.com/office/powerpoint/2010/main" val="3497293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4" y="1"/>
            <a:ext cx="3078923" cy="511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634" tIns="47316" rIns="94634" bIns="47316" numCol="1" anchor="t" anchorCtr="0" compatLnSpc="1">
            <a:prstTxWarp prst="textNoShape">
              <a:avLst/>
            </a:prstTxWarp>
          </a:bodyPr>
          <a:lstStyle>
            <a:lvl1pPr>
              <a:defRPr sz="1200" smtClean="0"/>
            </a:lvl1pPr>
          </a:lstStyle>
          <a:p>
            <a:pPr>
              <a:defRPr/>
            </a:pPr>
            <a:endParaRPr lang="en-US" altLang="ja-JP"/>
          </a:p>
        </p:txBody>
      </p:sp>
      <p:sp>
        <p:nvSpPr>
          <p:cNvPr id="12291" name="Rectangle 3"/>
          <p:cNvSpPr>
            <a:spLocks noGrp="1" noChangeArrowheads="1"/>
          </p:cNvSpPr>
          <p:nvPr>
            <p:ph type="dt" idx="1"/>
          </p:nvPr>
        </p:nvSpPr>
        <p:spPr bwMode="auto">
          <a:xfrm>
            <a:off x="4023485" y="1"/>
            <a:ext cx="3078923" cy="511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634" tIns="47316" rIns="94634" bIns="47316" numCol="1" anchor="t" anchorCtr="0" compatLnSpc="1">
            <a:prstTxWarp prst="textNoShape">
              <a:avLst/>
            </a:prstTxWarp>
          </a:bodyPr>
          <a:lstStyle>
            <a:lvl1pPr algn="r">
              <a:defRPr sz="1200" smtClean="0"/>
            </a:lvl1pPr>
          </a:lstStyle>
          <a:p>
            <a:pPr>
              <a:defRPr/>
            </a:pPr>
            <a:endParaRPr lang="en-US" altLang="ja-JP"/>
          </a:p>
        </p:txBody>
      </p:sp>
      <p:sp>
        <p:nvSpPr>
          <p:cNvPr id="20484" name="Rectangle 4"/>
          <p:cNvSpPr>
            <a:spLocks noGrp="1" noRot="1" noChangeAspect="1" noChangeArrowheads="1" noTextEdit="1"/>
          </p:cNvSpPr>
          <p:nvPr>
            <p:ph type="sldImg" idx="2"/>
          </p:nvPr>
        </p:nvSpPr>
        <p:spPr bwMode="auto">
          <a:xfrm>
            <a:off x="995363" y="768350"/>
            <a:ext cx="5114925" cy="38354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710908" y="4861487"/>
            <a:ext cx="5682255" cy="4604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634" tIns="47316" rIns="94634" bIns="47316"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2294" name="Rectangle 6"/>
          <p:cNvSpPr>
            <a:spLocks noGrp="1" noChangeArrowheads="1"/>
          </p:cNvSpPr>
          <p:nvPr>
            <p:ph type="ftr" sz="quarter" idx="4"/>
          </p:nvPr>
        </p:nvSpPr>
        <p:spPr bwMode="auto">
          <a:xfrm>
            <a:off x="4" y="9721335"/>
            <a:ext cx="3078923" cy="511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634" tIns="47316" rIns="94634" bIns="47316" numCol="1" anchor="b" anchorCtr="0" compatLnSpc="1">
            <a:prstTxWarp prst="textNoShape">
              <a:avLst/>
            </a:prstTxWarp>
          </a:bodyPr>
          <a:lstStyle>
            <a:lvl1pPr>
              <a:defRPr sz="1200" smtClean="0"/>
            </a:lvl1pPr>
          </a:lstStyle>
          <a:p>
            <a:pPr>
              <a:defRPr/>
            </a:pPr>
            <a:endParaRPr lang="en-US" altLang="ja-JP"/>
          </a:p>
        </p:txBody>
      </p:sp>
      <p:sp>
        <p:nvSpPr>
          <p:cNvPr id="12295" name="Rectangle 7"/>
          <p:cNvSpPr>
            <a:spLocks noGrp="1" noChangeArrowheads="1"/>
          </p:cNvSpPr>
          <p:nvPr>
            <p:ph type="sldNum" sz="quarter" idx="5"/>
          </p:nvPr>
        </p:nvSpPr>
        <p:spPr bwMode="auto">
          <a:xfrm>
            <a:off x="4023485" y="9721335"/>
            <a:ext cx="3078923" cy="511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634" tIns="47316" rIns="94634" bIns="47316" numCol="1" anchor="b" anchorCtr="0" compatLnSpc="1">
            <a:prstTxWarp prst="textNoShape">
              <a:avLst/>
            </a:prstTxWarp>
          </a:bodyPr>
          <a:lstStyle>
            <a:lvl1pPr algn="r">
              <a:defRPr sz="1200" smtClean="0"/>
            </a:lvl1pPr>
          </a:lstStyle>
          <a:p>
            <a:pPr>
              <a:defRPr/>
            </a:pPr>
            <a:fld id="{637026A1-3EE5-4743-BF28-8A8742EFE72E}" type="slidenum">
              <a:rPr lang="en-US" altLang="ja-JP"/>
              <a:pPr>
                <a:defRPr/>
              </a:pPr>
              <a:t>‹#›</a:t>
            </a:fld>
            <a:endParaRPr lang="en-US" altLang="ja-JP"/>
          </a:p>
        </p:txBody>
      </p:sp>
    </p:spTree>
    <p:extLst>
      <p:ext uri="{BB962C8B-B14F-4D97-AF65-F5344CB8AC3E}">
        <p14:creationId xmlns:p14="http://schemas.microsoft.com/office/powerpoint/2010/main" val="23952691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ゴシック" pitchFamily="50"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pitchFamily="50"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pitchFamily="50"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pitchFamily="50"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kumimoji="1" sz="2500">
                <a:solidFill>
                  <a:schemeClr val="tx1"/>
                </a:solidFill>
                <a:latin typeface="Arial" charset="0"/>
                <a:ea typeface="ＭＳ Ｐゴシック" pitchFamily="50" charset="-128"/>
              </a:defRPr>
            </a:lvl1pPr>
            <a:lvl2pPr marL="768903" indent="-295733" eaLnBrk="0" hangingPunct="0">
              <a:defRPr kumimoji="1" sz="2500">
                <a:solidFill>
                  <a:schemeClr val="tx1"/>
                </a:solidFill>
                <a:latin typeface="Arial" charset="0"/>
                <a:ea typeface="ＭＳ Ｐゴシック" pitchFamily="50" charset="-128"/>
              </a:defRPr>
            </a:lvl2pPr>
            <a:lvl3pPr marL="1182928" indent="-236586" eaLnBrk="0" hangingPunct="0">
              <a:defRPr kumimoji="1" sz="2500">
                <a:solidFill>
                  <a:schemeClr val="tx1"/>
                </a:solidFill>
                <a:latin typeface="Arial" charset="0"/>
                <a:ea typeface="ＭＳ Ｐゴシック" pitchFamily="50" charset="-128"/>
              </a:defRPr>
            </a:lvl3pPr>
            <a:lvl4pPr marL="1656097" indent="-236586" eaLnBrk="0" hangingPunct="0">
              <a:defRPr kumimoji="1" sz="2500">
                <a:solidFill>
                  <a:schemeClr val="tx1"/>
                </a:solidFill>
                <a:latin typeface="Arial" charset="0"/>
                <a:ea typeface="ＭＳ Ｐゴシック" pitchFamily="50" charset="-128"/>
              </a:defRPr>
            </a:lvl4pPr>
            <a:lvl5pPr marL="2129268" indent="-236586" eaLnBrk="0" hangingPunct="0">
              <a:defRPr kumimoji="1" sz="2500">
                <a:solidFill>
                  <a:schemeClr val="tx1"/>
                </a:solidFill>
                <a:latin typeface="Arial" charset="0"/>
                <a:ea typeface="ＭＳ Ｐゴシック" pitchFamily="50" charset="-128"/>
              </a:defRPr>
            </a:lvl5pPr>
            <a:lvl6pPr marL="2602439" indent="-236586" eaLnBrk="0" fontAlgn="base" hangingPunct="0">
              <a:spcBef>
                <a:spcPct val="0"/>
              </a:spcBef>
              <a:spcAft>
                <a:spcPct val="0"/>
              </a:spcAft>
              <a:defRPr kumimoji="1" sz="2500">
                <a:solidFill>
                  <a:schemeClr val="tx1"/>
                </a:solidFill>
                <a:latin typeface="Arial" charset="0"/>
                <a:ea typeface="ＭＳ Ｐゴシック" pitchFamily="50" charset="-128"/>
              </a:defRPr>
            </a:lvl6pPr>
            <a:lvl7pPr marL="3075607" indent="-236586" eaLnBrk="0" fontAlgn="base" hangingPunct="0">
              <a:spcBef>
                <a:spcPct val="0"/>
              </a:spcBef>
              <a:spcAft>
                <a:spcPct val="0"/>
              </a:spcAft>
              <a:defRPr kumimoji="1" sz="2500">
                <a:solidFill>
                  <a:schemeClr val="tx1"/>
                </a:solidFill>
                <a:latin typeface="Arial" charset="0"/>
                <a:ea typeface="ＭＳ Ｐゴシック" pitchFamily="50" charset="-128"/>
              </a:defRPr>
            </a:lvl7pPr>
            <a:lvl8pPr marL="3548779" indent="-236586" eaLnBrk="0" fontAlgn="base" hangingPunct="0">
              <a:spcBef>
                <a:spcPct val="0"/>
              </a:spcBef>
              <a:spcAft>
                <a:spcPct val="0"/>
              </a:spcAft>
              <a:defRPr kumimoji="1" sz="2500">
                <a:solidFill>
                  <a:schemeClr val="tx1"/>
                </a:solidFill>
                <a:latin typeface="Arial" charset="0"/>
                <a:ea typeface="ＭＳ Ｐゴシック" pitchFamily="50" charset="-128"/>
              </a:defRPr>
            </a:lvl8pPr>
            <a:lvl9pPr marL="4021952" indent="-236586" eaLnBrk="0" fontAlgn="base" hangingPunct="0">
              <a:spcBef>
                <a:spcPct val="0"/>
              </a:spcBef>
              <a:spcAft>
                <a:spcPct val="0"/>
              </a:spcAft>
              <a:defRPr kumimoji="1" sz="2500">
                <a:solidFill>
                  <a:schemeClr val="tx1"/>
                </a:solidFill>
                <a:latin typeface="Arial" charset="0"/>
                <a:ea typeface="ＭＳ Ｐゴシック"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4ADD473-7597-4839-8919-F08CD85C0C99}" type="slidenum">
              <a:rPr kumimoji="1" lang="en-US" altLang="ja-JP" sz="12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en-US" altLang="ja-JP" sz="12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2155220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700">
                <a:solidFill>
                  <a:srgbClr val="3333CC"/>
                </a:solidFill>
                <a:latin typeface="Arial" panose="020B0604020202020204" pitchFamily="34" charset="0"/>
                <a:ea typeface="ＭＳ Ｐゴシック" panose="020B0600070205080204" pitchFamily="50" charset="-128"/>
              </a:defRPr>
            </a:lvl1pPr>
            <a:lvl2pPr marL="788197" indent="-303153" eaLnBrk="0" hangingPunct="0">
              <a:defRPr kumimoji="1" sz="1700">
                <a:solidFill>
                  <a:srgbClr val="3333CC"/>
                </a:solidFill>
                <a:latin typeface="Arial" panose="020B0604020202020204" pitchFamily="34" charset="0"/>
                <a:ea typeface="ＭＳ Ｐゴシック" panose="020B0600070205080204" pitchFamily="50" charset="-128"/>
              </a:defRPr>
            </a:lvl2pPr>
            <a:lvl3pPr marL="1212610" indent="-242522" eaLnBrk="0" hangingPunct="0">
              <a:defRPr kumimoji="1" sz="1700">
                <a:solidFill>
                  <a:srgbClr val="3333CC"/>
                </a:solidFill>
                <a:latin typeface="Arial" panose="020B0604020202020204" pitchFamily="34" charset="0"/>
                <a:ea typeface="ＭＳ Ｐゴシック" panose="020B0600070205080204" pitchFamily="50" charset="-128"/>
              </a:defRPr>
            </a:lvl3pPr>
            <a:lvl4pPr marL="1697656" indent="-242522" eaLnBrk="0" hangingPunct="0">
              <a:defRPr kumimoji="1" sz="1700">
                <a:solidFill>
                  <a:srgbClr val="3333CC"/>
                </a:solidFill>
                <a:latin typeface="Arial" panose="020B0604020202020204" pitchFamily="34" charset="0"/>
                <a:ea typeface="ＭＳ Ｐゴシック" panose="020B0600070205080204" pitchFamily="50" charset="-128"/>
              </a:defRPr>
            </a:lvl4pPr>
            <a:lvl5pPr marL="2182701" indent="-242522" eaLnBrk="0" hangingPunct="0">
              <a:defRPr kumimoji="1" sz="1700">
                <a:solidFill>
                  <a:srgbClr val="3333CC"/>
                </a:solidFill>
                <a:latin typeface="Arial" panose="020B0604020202020204" pitchFamily="34" charset="0"/>
                <a:ea typeface="ＭＳ Ｐゴシック" panose="020B0600070205080204" pitchFamily="50" charset="-128"/>
              </a:defRPr>
            </a:lvl5pPr>
            <a:lvl6pPr marL="2667745"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6pPr>
            <a:lvl7pPr marL="3152789"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7pPr>
            <a:lvl8pPr marL="3637835"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8pPr>
            <a:lvl9pPr marL="4122879"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9pPr>
          </a:lstStyle>
          <a:p>
            <a:pPr eaLnBrk="1" hangingPunct="1"/>
            <a:fld id="{BB19E0AB-C6E3-46C4-8B56-09E02C4075FC}" type="slidenum">
              <a:rPr lang="en-US" altLang="ja-JP" sz="1200"/>
              <a:pPr eaLnBrk="1" hangingPunct="1"/>
              <a:t>11</a:t>
            </a:fld>
            <a:endParaRPr lang="en-US" altLang="ja-JP" sz="1200"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ja-JP" altLang="en-US" dirty="0">
                <a:latin typeface="Arial" panose="020B0604020202020204" pitchFamily="34" charset="0"/>
              </a:rPr>
              <a:t>（スライドを読み上げたうえで）</a:t>
            </a:r>
            <a:endParaRPr lang="en-US" altLang="ja-JP" dirty="0">
              <a:latin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ja-JP" altLang="en-US" dirty="0">
                <a:latin typeface="Arial" panose="020B0604020202020204" pitchFamily="34" charset="0"/>
              </a:rPr>
              <a:t>①長寿化により資産寿命伸ばす必要があるので今まで以上に資産形成へ注力しなければならないこと</a:t>
            </a:r>
            <a:endParaRPr lang="en-US" altLang="ja-JP" dirty="0">
              <a:latin typeface="Arial" panose="020B0604020202020204" pitchFamily="34" charset="0"/>
            </a:endParaRPr>
          </a:p>
          <a:p>
            <a:pPr eaLnBrk="1" hangingPunct="1"/>
            <a:r>
              <a:rPr lang="ja-JP" altLang="en-US" dirty="0">
                <a:latin typeface="Arial" panose="020B0604020202020204" pitchFamily="34" charset="0"/>
              </a:rPr>
              <a:t>②選択肢が増えた結果学ばなければならないことも増えたこと</a:t>
            </a:r>
            <a:endParaRPr lang="en-US" altLang="ja-JP" dirty="0">
              <a:latin typeface="Arial" panose="020B0604020202020204" pitchFamily="34" charset="0"/>
            </a:endParaRPr>
          </a:p>
          <a:p>
            <a:pPr eaLnBrk="1" hangingPunct="1"/>
            <a:r>
              <a:rPr lang="ja-JP" altLang="en-US" dirty="0">
                <a:latin typeface="Arial" panose="020B0604020202020204" pitchFamily="34" charset="0"/>
              </a:rPr>
              <a:t>③金融リテラシー（</a:t>
            </a:r>
            <a:r>
              <a:rPr lang="en-US" altLang="ja-JP" dirty="0">
                <a:latin typeface="Arial" panose="020B0604020202020204" pitchFamily="34" charset="0"/>
              </a:rPr>
              <a:t>IT</a:t>
            </a:r>
            <a:r>
              <a:rPr lang="ja-JP" altLang="en-US" dirty="0">
                <a:latin typeface="Arial" panose="020B0604020202020204" pitchFamily="34" charset="0"/>
              </a:rPr>
              <a:t>情報リテラシー含む）は騙されないための防御策ともなること</a:t>
            </a:r>
            <a:endParaRPr lang="en-US" altLang="ja-JP" dirty="0">
              <a:latin typeface="Arial" panose="020B0604020202020204" pitchFamily="34" charset="0"/>
            </a:endParaRPr>
          </a:p>
          <a:p>
            <a:pPr eaLnBrk="1" hangingPunct="1"/>
            <a:r>
              <a:rPr lang="ja-JP" altLang="en-US" dirty="0">
                <a:latin typeface="Arial" panose="020B0604020202020204" pitchFamily="34" charset="0"/>
              </a:rPr>
              <a:t>このように自分・家族を将来不安や詐欺から守るためにも必須の知識であることがわかります。</a:t>
            </a:r>
            <a:endParaRPr lang="ja-JP" altLang="ja-JP" dirty="0">
              <a:latin typeface="Arial" panose="020B0604020202020204" pitchFamily="34" charset="0"/>
            </a:endParaRPr>
          </a:p>
        </p:txBody>
      </p:sp>
    </p:spTree>
    <p:extLst>
      <p:ext uri="{BB962C8B-B14F-4D97-AF65-F5344CB8AC3E}">
        <p14:creationId xmlns:p14="http://schemas.microsoft.com/office/powerpoint/2010/main" val="1092091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700">
                <a:solidFill>
                  <a:srgbClr val="3333CC"/>
                </a:solidFill>
                <a:latin typeface="Arial" panose="020B0604020202020204" pitchFamily="34" charset="0"/>
                <a:ea typeface="ＭＳ Ｐゴシック" panose="020B0600070205080204" pitchFamily="50" charset="-128"/>
              </a:defRPr>
            </a:lvl1pPr>
            <a:lvl2pPr marL="788132" indent="-303128" eaLnBrk="0" hangingPunct="0">
              <a:defRPr kumimoji="1" sz="1700">
                <a:solidFill>
                  <a:srgbClr val="3333CC"/>
                </a:solidFill>
                <a:latin typeface="Arial" panose="020B0604020202020204" pitchFamily="34" charset="0"/>
                <a:ea typeface="ＭＳ Ｐゴシック" panose="020B0600070205080204" pitchFamily="50" charset="-128"/>
              </a:defRPr>
            </a:lvl2pPr>
            <a:lvl3pPr marL="1212511" indent="-242502" eaLnBrk="0" hangingPunct="0">
              <a:defRPr kumimoji="1" sz="1700">
                <a:solidFill>
                  <a:srgbClr val="3333CC"/>
                </a:solidFill>
                <a:latin typeface="Arial" panose="020B0604020202020204" pitchFamily="34" charset="0"/>
                <a:ea typeface="ＭＳ Ｐゴシック" panose="020B0600070205080204" pitchFamily="50" charset="-128"/>
              </a:defRPr>
            </a:lvl3pPr>
            <a:lvl4pPr marL="1697519" indent="-242502" eaLnBrk="0" hangingPunct="0">
              <a:defRPr kumimoji="1" sz="1700">
                <a:solidFill>
                  <a:srgbClr val="3333CC"/>
                </a:solidFill>
                <a:latin typeface="Arial" panose="020B0604020202020204" pitchFamily="34" charset="0"/>
                <a:ea typeface="ＭＳ Ｐゴシック" panose="020B0600070205080204" pitchFamily="50" charset="-128"/>
              </a:defRPr>
            </a:lvl4pPr>
            <a:lvl5pPr marL="2182524" indent="-242502" eaLnBrk="0" hangingPunct="0">
              <a:defRPr kumimoji="1" sz="1700">
                <a:solidFill>
                  <a:srgbClr val="3333CC"/>
                </a:solidFill>
                <a:latin typeface="Arial" panose="020B0604020202020204" pitchFamily="34" charset="0"/>
                <a:ea typeface="ＭＳ Ｐゴシック" panose="020B0600070205080204" pitchFamily="50" charset="-128"/>
              </a:defRPr>
            </a:lvl5pPr>
            <a:lvl6pPr marL="2667528" indent="-24250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6pPr>
            <a:lvl7pPr marL="3152533" indent="-24250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7pPr>
            <a:lvl8pPr marL="3637539" indent="-24250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8pPr>
            <a:lvl9pPr marL="4122544" indent="-24250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9pPr>
          </a:lstStyle>
          <a:p>
            <a:pPr eaLnBrk="1" hangingPunct="1"/>
            <a:fld id="{BB19E0AB-C6E3-46C4-8B56-09E02C4075FC}" type="slidenum">
              <a:rPr lang="en-US" altLang="ja-JP" sz="1200"/>
              <a:pPr eaLnBrk="1" hangingPunct="1"/>
              <a:t>12</a:t>
            </a:fld>
            <a:endParaRPr lang="en-US" altLang="ja-JP" sz="1200"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326" eaLnBrk="1" hangingPunct="1">
              <a:defRPr/>
            </a:pPr>
            <a:r>
              <a:rPr lang="ja-JP" altLang="en-US" dirty="0">
                <a:latin typeface="Arial" panose="020B0604020202020204" pitchFamily="34" charset="0"/>
              </a:rPr>
              <a:t>①勤労所得ではなく財産所得をつくるべき</a:t>
            </a:r>
            <a:endParaRPr lang="en-US" altLang="ja-JP" dirty="0">
              <a:latin typeface="Arial" panose="020B0604020202020204" pitchFamily="34" charset="0"/>
            </a:endParaRPr>
          </a:p>
          <a:p>
            <a:pPr defTabSz="914326" eaLnBrk="1" hangingPunct="1">
              <a:defRPr/>
            </a:pPr>
            <a:r>
              <a:rPr lang="ja-JP" altLang="en-US" dirty="0">
                <a:latin typeface="Arial" panose="020B0604020202020204" pitchFamily="34" charset="0"/>
              </a:rPr>
              <a:t>②コロナ禍以降の口座開設が</a:t>
            </a:r>
            <a:r>
              <a:rPr lang="en-US" altLang="ja-JP" dirty="0">
                <a:latin typeface="Arial" panose="020B0604020202020204" pitchFamily="34" charset="0"/>
              </a:rPr>
              <a:t>2</a:t>
            </a:r>
            <a:r>
              <a:rPr lang="ja-JP" altLang="en-US" dirty="0">
                <a:latin typeface="Arial" panose="020B0604020202020204" pitchFamily="34" charset="0"/>
              </a:rPr>
              <a:t>倍　税制優遇＋追加投資</a:t>
            </a:r>
            <a:endParaRPr lang="en-US" altLang="ja-JP" dirty="0">
              <a:latin typeface="Arial" panose="020B0604020202020204" pitchFamily="34" charset="0"/>
            </a:endParaRPr>
          </a:p>
          <a:p>
            <a:pPr defTabSz="914326" eaLnBrk="1" hangingPunct="1">
              <a:defRPr/>
            </a:pPr>
            <a:r>
              <a:rPr lang="ja-JP" altLang="en-US" dirty="0">
                <a:latin typeface="Arial" panose="020B0604020202020204" pitchFamily="34" charset="0"/>
              </a:rPr>
              <a:t>③郵便局員が特別運用するからと顧客から直接集金</a:t>
            </a:r>
            <a:endParaRPr lang="ja-JP" altLang="ja-JP" dirty="0">
              <a:latin typeface="Arial" panose="020B0604020202020204" pitchFamily="34" charset="0"/>
            </a:endParaRPr>
          </a:p>
          <a:p>
            <a:pPr eaLnBrk="1" hangingPunct="1"/>
            <a:r>
              <a:rPr lang="ja-JP" altLang="en-US" dirty="0">
                <a:latin typeface="Arial" panose="020B0604020202020204" pitchFamily="34" charset="0"/>
              </a:rPr>
              <a:t>不安や詐欺から守るためにも必須の知識であることがわかります。</a:t>
            </a:r>
            <a:endParaRPr lang="ja-JP" altLang="ja-JP" dirty="0">
              <a:latin typeface="Arial" panose="020B0604020202020204" pitchFamily="34" charset="0"/>
            </a:endParaRPr>
          </a:p>
        </p:txBody>
      </p:sp>
    </p:spTree>
    <p:extLst>
      <p:ext uri="{BB962C8B-B14F-4D97-AF65-F5344CB8AC3E}">
        <p14:creationId xmlns:p14="http://schemas.microsoft.com/office/powerpoint/2010/main" val="383699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700">
                <a:solidFill>
                  <a:srgbClr val="3333CC"/>
                </a:solidFill>
                <a:latin typeface="Arial" panose="020B0604020202020204" pitchFamily="34" charset="0"/>
                <a:ea typeface="ＭＳ Ｐゴシック" panose="020B0600070205080204" pitchFamily="50" charset="-128"/>
              </a:defRPr>
            </a:lvl1pPr>
            <a:lvl2pPr marL="788132" indent="-303128" eaLnBrk="0" hangingPunct="0">
              <a:defRPr kumimoji="1" sz="1700">
                <a:solidFill>
                  <a:srgbClr val="3333CC"/>
                </a:solidFill>
                <a:latin typeface="Arial" panose="020B0604020202020204" pitchFamily="34" charset="0"/>
                <a:ea typeface="ＭＳ Ｐゴシック" panose="020B0600070205080204" pitchFamily="50" charset="-128"/>
              </a:defRPr>
            </a:lvl2pPr>
            <a:lvl3pPr marL="1212511" indent="-242502" eaLnBrk="0" hangingPunct="0">
              <a:defRPr kumimoji="1" sz="1700">
                <a:solidFill>
                  <a:srgbClr val="3333CC"/>
                </a:solidFill>
                <a:latin typeface="Arial" panose="020B0604020202020204" pitchFamily="34" charset="0"/>
                <a:ea typeface="ＭＳ Ｐゴシック" panose="020B0600070205080204" pitchFamily="50" charset="-128"/>
              </a:defRPr>
            </a:lvl3pPr>
            <a:lvl4pPr marL="1697519" indent="-242502" eaLnBrk="0" hangingPunct="0">
              <a:defRPr kumimoji="1" sz="1700">
                <a:solidFill>
                  <a:srgbClr val="3333CC"/>
                </a:solidFill>
                <a:latin typeface="Arial" panose="020B0604020202020204" pitchFamily="34" charset="0"/>
                <a:ea typeface="ＭＳ Ｐゴシック" panose="020B0600070205080204" pitchFamily="50" charset="-128"/>
              </a:defRPr>
            </a:lvl4pPr>
            <a:lvl5pPr marL="2182524" indent="-242502" eaLnBrk="0" hangingPunct="0">
              <a:defRPr kumimoji="1" sz="1700">
                <a:solidFill>
                  <a:srgbClr val="3333CC"/>
                </a:solidFill>
                <a:latin typeface="Arial" panose="020B0604020202020204" pitchFamily="34" charset="0"/>
                <a:ea typeface="ＭＳ Ｐゴシック" panose="020B0600070205080204" pitchFamily="50" charset="-128"/>
              </a:defRPr>
            </a:lvl5pPr>
            <a:lvl6pPr marL="2667528" indent="-24250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6pPr>
            <a:lvl7pPr marL="3152533" indent="-24250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7pPr>
            <a:lvl8pPr marL="3637539" indent="-24250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8pPr>
            <a:lvl9pPr marL="4122544" indent="-24250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9pPr>
          </a:lstStyle>
          <a:p>
            <a:pPr eaLnBrk="1" hangingPunct="1"/>
            <a:fld id="{BB19E0AB-C6E3-46C4-8B56-09E02C4075FC}" type="slidenum">
              <a:rPr lang="en-US" altLang="ja-JP" sz="1200"/>
              <a:pPr eaLnBrk="1" hangingPunct="1"/>
              <a:t>13</a:t>
            </a:fld>
            <a:endParaRPr lang="en-US" altLang="ja-JP" sz="1200"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326" eaLnBrk="1" hangingPunct="1">
              <a:defRPr/>
            </a:pPr>
            <a:r>
              <a:rPr lang="ja-JP" altLang="en-US" dirty="0">
                <a:latin typeface="Arial" panose="020B0604020202020204" pitchFamily="34" charset="0"/>
              </a:rPr>
              <a:t>ワールドフレンドシップコイン　テキシアの詐欺被害者を救済という名目で更に詐欺</a:t>
            </a:r>
            <a:endParaRPr lang="en-US" altLang="ja-JP" dirty="0">
              <a:latin typeface="Arial" panose="020B0604020202020204" pitchFamily="34" charset="0"/>
            </a:endParaRPr>
          </a:p>
          <a:p>
            <a:pPr defTabSz="914326" eaLnBrk="1" hangingPunct="1">
              <a:defRPr/>
            </a:pPr>
            <a:r>
              <a:rPr lang="en-US" altLang="ja-JP" dirty="0">
                <a:latin typeface="Arial" panose="020B0604020202020204" pitchFamily="34" charset="0"/>
              </a:rPr>
              <a:t>8.7</a:t>
            </a:r>
            <a:r>
              <a:rPr lang="ja-JP" altLang="en-US" dirty="0">
                <a:latin typeface="Arial" panose="020B0604020202020204" pitchFamily="34" charset="0"/>
              </a:rPr>
              <a:t>億　資金決済法違反</a:t>
            </a:r>
            <a:endParaRPr lang="ja-JP" altLang="ja-JP" dirty="0">
              <a:latin typeface="Arial" panose="020B0604020202020204" pitchFamily="34" charset="0"/>
            </a:endParaRPr>
          </a:p>
        </p:txBody>
      </p:sp>
    </p:spTree>
    <p:extLst>
      <p:ext uri="{BB962C8B-B14F-4D97-AF65-F5344CB8AC3E}">
        <p14:creationId xmlns:p14="http://schemas.microsoft.com/office/powerpoint/2010/main" val="1237900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700">
                <a:solidFill>
                  <a:srgbClr val="3333CC"/>
                </a:solidFill>
                <a:latin typeface="Arial" panose="020B0604020202020204" pitchFamily="34" charset="0"/>
                <a:ea typeface="ＭＳ Ｐゴシック" panose="020B0600070205080204" pitchFamily="50" charset="-128"/>
              </a:defRPr>
            </a:lvl1pPr>
            <a:lvl2pPr marL="788197" indent="-303153" eaLnBrk="0" hangingPunct="0">
              <a:defRPr kumimoji="1" sz="1700">
                <a:solidFill>
                  <a:srgbClr val="3333CC"/>
                </a:solidFill>
                <a:latin typeface="Arial" panose="020B0604020202020204" pitchFamily="34" charset="0"/>
                <a:ea typeface="ＭＳ Ｐゴシック" panose="020B0600070205080204" pitchFamily="50" charset="-128"/>
              </a:defRPr>
            </a:lvl2pPr>
            <a:lvl3pPr marL="1212610" indent="-242522" eaLnBrk="0" hangingPunct="0">
              <a:defRPr kumimoji="1" sz="1700">
                <a:solidFill>
                  <a:srgbClr val="3333CC"/>
                </a:solidFill>
                <a:latin typeface="Arial" panose="020B0604020202020204" pitchFamily="34" charset="0"/>
                <a:ea typeface="ＭＳ Ｐゴシック" panose="020B0600070205080204" pitchFamily="50" charset="-128"/>
              </a:defRPr>
            </a:lvl3pPr>
            <a:lvl4pPr marL="1697656" indent="-242522" eaLnBrk="0" hangingPunct="0">
              <a:defRPr kumimoji="1" sz="1700">
                <a:solidFill>
                  <a:srgbClr val="3333CC"/>
                </a:solidFill>
                <a:latin typeface="Arial" panose="020B0604020202020204" pitchFamily="34" charset="0"/>
                <a:ea typeface="ＭＳ Ｐゴシック" panose="020B0600070205080204" pitchFamily="50" charset="-128"/>
              </a:defRPr>
            </a:lvl4pPr>
            <a:lvl5pPr marL="2182701" indent="-242522" eaLnBrk="0" hangingPunct="0">
              <a:defRPr kumimoji="1" sz="1700">
                <a:solidFill>
                  <a:srgbClr val="3333CC"/>
                </a:solidFill>
                <a:latin typeface="Arial" panose="020B0604020202020204" pitchFamily="34" charset="0"/>
                <a:ea typeface="ＭＳ Ｐゴシック" panose="020B0600070205080204" pitchFamily="50" charset="-128"/>
              </a:defRPr>
            </a:lvl5pPr>
            <a:lvl6pPr marL="2667745"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6pPr>
            <a:lvl7pPr marL="3152789"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7pPr>
            <a:lvl8pPr marL="3637835"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8pPr>
            <a:lvl9pPr marL="4122879"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9pPr>
          </a:lstStyle>
          <a:p>
            <a:pPr eaLnBrk="1" hangingPunct="1"/>
            <a:fld id="{BB19E0AB-C6E3-46C4-8B56-09E02C4075FC}" type="slidenum">
              <a:rPr lang="en-US" altLang="ja-JP" sz="1200"/>
              <a:pPr eaLnBrk="1" hangingPunct="1"/>
              <a:t>14</a:t>
            </a:fld>
            <a:endParaRPr lang="en-US" altLang="ja-JP" sz="1200"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4247242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700">
                <a:solidFill>
                  <a:srgbClr val="3333CC"/>
                </a:solidFill>
                <a:latin typeface="Arial" panose="020B0604020202020204" pitchFamily="34" charset="0"/>
                <a:ea typeface="ＭＳ Ｐゴシック" panose="020B0600070205080204" pitchFamily="50" charset="-128"/>
              </a:defRPr>
            </a:lvl1pPr>
            <a:lvl2pPr marL="788197" indent="-303153" eaLnBrk="0" hangingPunct="0">
              <a:defRPr kumimoji="1" sz="1700">
                <a:solidFill>
                  <a:srgbClr val="3333CC"/>
                </a:solidFill>
                <a:latin typeface="Arial" panose="020B0604020202020204" pitchFamily="34" charset="0"/>
                <a:ea typeface="ＭＳ Ｐゴシック" panose="020B0600070205080204" pitchFamily="50" charset="-128"/>
              </a:defRPr>
            </a:lvl2pPr>
            <a:lvl3pPr marL="1212610" indent="-242522" eaLnBrk="0" hangingPunct="0">
              <a:defRPr kumimoji="1" sz="1700">
                <a:solidFill>
                  <a:srgbClr val="3333CC"/>
                </a:solidFill>
                <a:latin typeface="Arial" panose="020B0604020202020204" pitchFamily="34" charset="0"/>
                <a:ea typeface="ＭＳ Ｐゴシック" panose="020B0600070205080204" pitchFamily="50" charset="-128"/>
              </a:defRPr>
            </a:lvl3pPr>
            <a:lvl4pPr marL="1697656" indent="-242522" eaLnBrk="0" hangingPunct="0">
              <a:defRPr kumimoji="1" sz="1700">
                <a:solidFill>
                  <a:srgbClr val="3333CC"/>
                </a:solidFill>
                <a:latin typeface="Arial" panose="020B0604020202020204" pitchFamily="34" charset="0"/>
                <a:ea typeface="ＭＳ Ｐゴシック" panose="020B0600070205080204" pitchFamily="50" charset="-128"/>
              </a:defRPr>
            </a:lvl4pPr>
            <a:lvl5pPr marL="2182701" indent="-242522" eaLnBrk="0" hangingPunct="0">
              <a:defRPr kumimoji="1" sz="1700">
                <a:solidFill>
                  <a:srgbClr val="3333CC"/>
                </a:solidFill>
                <a:latin typeface="Arial" panose="020B0604020202020204" pitchFamily="34" charset="0"/>
                <a:ea typeface="ＭＳ Ｐゴシック" panose="020B0600070205080204" pitchFamily="50" charset="-128"/>
              </a:defRPr>
            </a:lvl5pPr>
            <a:lvl6pPr marL="2667745"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6pPr>
            <a:lvl7pPr marL="3152789"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7pPr>
            <a:lvl8pPr marL="3637835"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8pPr>
            <a:lvl9pPr marL="4122879"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B19E0AB-C6E3-46C4-8B56-09E02C4075FC}" type="slidenum">
              <a:rPr kumimoji="1" lang="en-US" altLang="ja-JP" sz="1200" b="0" i="0" u="none" strike="noStrike" kern="1200" cap="none" spc="0" normalizeH="0" baseline="0" noProof="0">
                <a:ln>
                  <a:noFill/>
                </a:ln>
                <a:solidFill>
                  <a:srgbClr val="3333CC"/>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en-US" altLang="ja-JP" sz="1200" b="0" i="0" u="none" strike="noStrike" kern="1200" cap="none" spc="0" normalizeH="0" baseline="0" noProof="0" dirty="0">
              <a:ln>
                <a:noFill/>
              </a:ln>
              <a:solidFill>
                <a:srgbClr val="3333CC"/>
              </a:solidFill>
              <a:effectLst/>
              <a:uLnTx/>
              <a:uFillTx/>
              <a:latin typeface="Arial" panose="020B0604020202020204" pitchFamily="34" charset="0"/>
              <a:ea typeface="ＭＳ Ｐゴシック" panose="020B0600070205080204" pitchFamily="50" charset="-128"/>
              <a:cs typeface="+mn-cs"/>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生命保険：</a:t>
            </a:r>
            <a:r>
              <a:rPr lang="en-US" altLang="ja-JP" dirty="0">
                <a:latin typeface="Arial" panose="020B0604020202020204" pitchFamily="34" charset="0"/>
              </a:rPr>
              <a:t>2016</a:t>
            </a:r>
            <a:r>
              <a:rPr lang="ja-JP" altLang="en-US" dirty="0">
                <a:latin typeface="Arial" panose="020B0604020202020204" pitchFamily="34" charset="0"/>
              </a:rPr>
              <a:t>年 </a:t>
            </a:r>
            <a:r>
              <a:rPr lang="en-US" altLang="ja-JP" dirty="0">
                <a:latin typeface="Arial" panose="020B0604020202020204" pitchFamily="34" charset="0"/>
              </a:rPr>
              <a:t>17.6</a:t>
            </a:r>
            <a:r>
              <a:rPr lang="ja-JP" altLang="en-US" dirty="0">
                <a:latin typeface="Arial" panose="020B0604020202020204" pitchFamily="34" charset="0"/>
              </a:rPr>
              <a:t>％⇒</a:t>
            </a:r>
            <a:r>
              <a:rPr lang="en-US" altLang="ja-JP" dirty="0">
                <a:latin typeface="Arial" panose="020B0604020202020204" pitchFamily="34" charset="0"/>
              </a:rPr>
              <a:t>2019</a:t>
            </a:r>
            <a:r>
              <a:rPr lang="ja-JP" altLang="en-US" dirty="0">
                <a:latin typeface="Arial" panose="020B0604020202020204" pitchFamily="34" charset="0"/>
              </a:rPr>
              <a:t>年 </a:t>
            </a:r>
            <a:r>
              <a:rPr lang="en-US" altLang="ja-JP" dirty="0">
                <a:latin typeface="Arial" panose="020B0604020202020204" pitchFamily="34" charset="0"/>
              </a:rPr>
              <a:t>23.2</a:t>
            </a:r>
            <a:r>
              <a:rPr lang="ja-JP" altLang="en-US" dirty="0">
                <a:latin typeface="Arial" panose="020B0604020202020204" pitchFamily="34" charset="0"/>
              </a:rPr>
              <a:t>％</a:t>
            </a:r>
            <a:endParaRPr lang="en-US" altLang="ja-JP" dirty="0">
              <a:latin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ja-JP" altLang="en-US" dirty="0">
                <a:latin typeface="Arial" panose="020B0604020202020204" pitchFamily="34" charset="0"/>
              </a:rPr>
              <a:t>生命保険：</a:t>
            </a:r>
            <a:r>
              <a:rPr lang="en-US" altLang="ja-JP" dirty="0">
                <a:latin typeface="Arial" panose="020B0604020202020204" pitchFamily="34" charset="0"/>
              </a:rPr>
              <a:t>2016</a:t>
            </a:r>
            <a:r>
              <a:rPr lang="ja-JP" altLang="en-US" dirty="0">
                <a:latin typeface="Arial" panose="020B0604020202020204" pitchFamily="34" charset="0"/>
              </a:rPr>
              <a:t>年 </a:t>
            </a:r>
            <a:r>
              <a:rPr lang="en-US" altLang="ja-JP" dirty="0">
                <a:latin typeface="Arial" panose="020B0604020202020204" pitchFamily="34" charset="0"/>
              </a:rPr>
              <a:t>2.0</a:t>
            </a:r>
            <a:r>
              <a:rPr lang="ja-JP" altLang="en-US" dirty="0">
                <a:latin typeface="Arial" panose="020B0604020202020204" pitchFamily="34" charset="0"/>
              </a:rPr>
              <a:t>％⇒</a:t>
            </a:r>
            <a:r>
              <a:rPr lang="en-US" altLang="ja-JP" dirty="0">
                <a:latin typeface="Arial" panose="020B0604020202020204" pitchFamily="34" charset="0"/>
              </a:rPr>
              <a:t>2019</a:t>
            </a:r>
            <a:r>
              <a:rPr lang="ja-JP" altLang="en-US" dirty="0">
                <a:latin typeface="Arial" panose="020B0604020202020204" pitchFamily="34" charset="0"/>
              </a:rPr>
              <a:t>年 </a:t>
            </a:r>
            <a:r>
              <a:rPr lang="en-US" altLang="ja-JP" dirty="0">
                <a:latin typeface="Arial" panose="020B0604020202020204" pitchFamily="34" charset="0"/>
              </a:rPr>
              <a:t>3.1</a:t>
            </a:r>
            <a:r>
              <a:rPr lang="ja-JP" altLang="en-US" dirty="0">
                <a:latin typeface="Arial" panose="020B0604020202020204" pitchFamily="34" charset="0"/>
              </a:rPr>
              <a:t>％</a:t>
            </a:r>
            <a:endParaRPr lang="en-US" altLang="ja-JP" dirty="0">
              <a:latin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ja-JP" altLang="en-US" dirty="0">
                <a:latin typeface="Arial" panose="020B0604020202020204" pitchFamily="34" charset="0"/>
              </a:rPr>
              <a:t>年金保険：</a:t>
            </a:r>
            <a:r>
              <a:rPr lang="en-US" altLang="ja-JP" dirty="0">
                <a:latin typeface="Arial" panose="020B0604020202020204" pitchFamily="34" charset="0"/>
              </a:rPr>
              <a:t>2016</a:t>
            </a:r>
            <a:r>
              <a:rPr lang="ja-JP" altLang="en-US" dirty="0">
                <a:latin typeface="Arial" panose="020B0604020202020204" pitchFamily="34" charset="0"/>
              </a:rPr>
              <a:t>年 </a:t>
            </a:r>
            <a:r>
              <a:rPr lang="en-US" altLang="ja-JP" dirty="0">
                <a:latin typeface="Arial" panose="020B0604020202020204" pitchFamily="34" charset="0"/>
              </a:rPr>
              <a:t>5.7</a:t>
            </a:r>
            <a:r>
              <a:rPr lang="ja-JP" altLang="en-US" dirty="0">
                <a:latin typeface="Arial" panose="020B0604020202020204" pitchFamily="34" charset="0"/>
              </a:rPr>
              <a:t>％⇒</a:t>
            </a:r>
            <a:r>
              <a:rPr lang="en-US" altLang="ja-JP" dirty="0">
                <a:latin typeface="Arial" panose="020B0604020202020204" pitchFamily="34" charset="0"/>
              </a:rPr>
              <a:t>2019</a:t>
            </a:r>
            <a:r>
              <a:rPr lang="ja-JP" altLang="en-US" dirty="0">
                <a:latin typeface="Arial" panose="020B0604020202020204" pitchFamily="34" charset="0"/>
              </a:rPr>
              <a:t>年 </a:t>
            </a:r>
            <a:r>
              <a:rPr lang="en-US" altLang="ja-JP" dirty="0">
                <a:latin typeface="Arial" panose="020B0604020202020204" pitchFamily="34" charset="0"/>
              </a:rPr>
              <a:t>7.2</a:t>
            </a:r>
            <a:r>
              <a:rPr lang="ja-JP" altLang="en-US" dirty="0">
                <a:latin typeface="Arial" panose="020B0604020202020204" pitchFamily="34" charset="0"/>
              </a:rPr>
              <a:t>％</a:t>
            </a:r>
            <a:endParaRPr lang="ja-JP" altLang="ja-JP" dirty="0">
              <a:latin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ja-JP" altLang="ja-JP" dirty="0">
              <a:latin typeface="Arial" panose="020B0604020202020204" pitchFamily="34" charset="0"/>
            </a:endParaRPr>
          </a:p>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2878414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887588" y="9494655"/>
            <a:ext cx="2975144" cy="500226"/>
          </a:xfrm>
          <a:prstGeom prst="rect">
            <a:avLst/>
          </a:prstGeom>
          <a:noFill/>
          <a:ln w="9525">
            <a:noFill/>
            <a:miter lim="800000"/>
            <a:headEnd/>
            <a:tailEnd/>
          </a:ln>
        </p:spPr>
        <p:txBody>
          <a:bodyPr lIns="93280" tIns="46642" rIns="93280" bIns="46642" anchor="b"/>
          <a:lstStyle/>
          <a:p>
            <a:pPr algn="r"/>
            <a:fld id="{EF9653FE-EA3C-47B2-83B3-404D19E28A48}" type="slidenum">
              <a:rPr lang="en-US" altLang="ja-JP" sz="1200"/>
              <a:pPr algn="r"/>
              <a:t>16</a:t>
            </a:fld>
            <a:endParaRPr lang="en-US" altLang="ja-JP" sz="1200"/>
          </a:p>
        </p:txBody>
      </p:sp>
      <p:sp>
        <p:nvSpPr>
          <p:cNvPr id="19459" name="Rectangle 2"/>
          <p:cNvSpPr>
            <a:spLocks noGrp="1" noRot="1" noChangeAspect="1" noChangeArrowheads="1" noTextEdit="1"/>
          </p:cNvSpPr>
          <p:nvPr>
            <p:ph type="sldImg"/>
          </p:nvPr>
        </p:nvSpPr>
        <p:spPr>
          <a:xfrm>
            <a:off x="936625" y="749300"/>
            <a:ext cx="4995863" cy="3748088"/>
          </a:xfrm>
          <a:ln/>
        </p:spPr>
      </p:sp>
      <p:sp>
        <p:nvSpPr>
          <p:cNvPr id="19460" name="Rectangle 3"/>
          <p:cNvSpPr>
            <a:spLocks noGrp="1" noChangeArrowheads="1"/>
          </p:cNvSpPr>
          <p:nvPr>
            <p:ph type="body" idx="1"/>
          </p:nvPr>
        </p:nvSpPr>
        <p:spPr>
          <a:noFill/>
          <a:ln/>
        </p:spPr>
        <p:txBody>
          <a:bodyPr/>
          <a:lstStyle/>
          <a:p>
            <a:pPr eaLnBrk="1" hangingPunct="1"/>
            <a:endParaRPr lang="ja-JP" altLang="ja-JP"/>
          </a:p>
        </p:txBody>
      </p:sp>
    </p:spTree>
    <p:extLst>
      <p:ext uri="{BB962C8B-B14F-4D97-AF65-F5344CB8AC3E}">
        <p14:creationId xmlns:p14="http://schemas.microsoft.com/office/powerpoint/2010/main" val="3320942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700">
                <a:solidFill>
                  <a:srgbClr val="3333CC"/>
                </a:solidFill>
                <a:latin typeface="Arial" panose="020B0604020202020204" pitchFamily="34" charset="0"/>
                <a:ea typeface="ＭＳ Ｐゴシック" panose="020B0600070205080204" pitchFamily="50" charset="-128"/>
              </a:defRPr>
            </a:lvl1pPr>
            <a:lvl2pPr marL="788197" indent="-303153" eaLnBrk="0" hangingPunct="0">
              <a:defRPr kumimoji="1" sz="1700">
                <a:solidFill>
                  <a:srgbClr val="3333CC"/>
                </a:solidFill>
                <a:latin typeface="Arial" panose="020B0604020202020204" pitchFamily="34" charset="0"/>
                <a:ea typeface="ＭＳ Ｐゴシック" panose="020B0600070205080204" pitchFamily="50" charset="-128"/>
              </a:defRPr>
            </a:lvl2pPr>
            <a:lvl3pPr marL="1212610" indent="-242522" eaLnBrk="0" hangingPunct="0">
              <a:defRPr kumimoji="1" sz="1700">
                <a:solidFill>
                  <a:srgbClr val="3333CC"/>
                </a:solidFill>
                <a:latin typeface="Arial" panose="020B0604020202020204" pitchFamily="34" charset="0"/>
                <a:ea typeface="ＭＳ Ｐゴシック" panose="020B0600070205080204" pitchFamily="50" charset="-128"/>
              </a:defRPr>
            </a:lvl3pPr>
            <a:lvl4pPr marL="1697656" indent="-242522" eaLnBrk="0" hangingPunct="0">
              <a:defRPr kumimoji="1" sz="1700">
                <a:solidFill>
                  <a:srgbClr val="3333CC"/>
                </a:solidFill>
                <a:latin typeface="Arial" panose="020B0604020202020204" pitchFamily="34" charset="0"/>
                <a:ea typeface="ＭＳ Ｐゴシック" panose="020B0600070205080204" pitchFamily="50" charset="-128"/>
              </a:defRPr>
            </a:lvl4pPr>
            <a:lvl5pPr marL="2182701" indent="-242522" eaLnBrk="0" hangingPunct="0">
              <a:defRPr kumimoji="1" sz="1700">
                <a:solidFill>
                  <a:srgbClr val="3333CC"/>
                </a:solidFill>
                <a:latin typeface="Arial" panose="020B0604020202020204" pitchFamily="34" charset="0"/>
                <a:ea typeface="ＭＳ Ｐゴシック" panose="020B0600070205080204" pitchFamily="50" charset="-128"/>
              </a:defRPr>
            </a:lvl5pPr>
            <a:lvl6pPr marL="2667745"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6pPr>
            <a:lvl7pPr marL="3152789"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7pPr>
            <a:lvl8pPr marL="3637835"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8pPr>
            <a:lvl9pPr marL="4122879"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B19E0AB-C6E3-46C4-8B56-09E02C4075FC}" type="slidenum">
              <a:rPr kumimoji="1" lang="en-US" altLang="ja-JP" sz="1200" b="0" i="0" u="none" strike="noStrike" kern="1200" cap="none" spc="0" normalizeH="0" baseline="0" noProof="0">
                <a:ln>
                  <a:noFill/>
                </a:ln>
                <a:solidFill>
                  <a:srgbClr val="3333CC"/>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en-US" altLang="ja-JP" sz="1200" b="0" i="0" u="none" strike="noStrike" kern="1200" cap="none" spc="0" normalizeH="0" baseline="0" noProof="0" dirty="0">
              <a:ln>
                <a:noFill/>
              </a:ln>
              <a:solidFill>
                <a:srgbClr val="3333CC"/>
              </a:solidFill>
              <a:effectLst/>
              <a:uLnTx/>
              <a:uFillTx/>
              <a:latin typeface="Arial" panose="020B0604020202020204" pitchFamily="34" charset="0"/>
              <a:ea typeface="ＭＳ Ｐゴシック" panose="020B0600070205080204" pitchFamily="50" charset="-128"/>
              <a:cs typeface="+mn-cs"/>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1387959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7"/>
          <p:cNvSpPr>
            <a:spLocks noGrp="1" noChangeArrowheads="1"/>
          </p:cNvSpPr>
          <p:nvPr>
            <p:ph type="sldNum" sz="quarter"/>
          </p:nvPr>
        </p:nvSpPr>
        <p:spPr>
          <a:noFill/>
        </p:spPr>
        <p:txBody>
          <a:bodyPr/>
          <a:lstStyle>
            <a:lvl1pPr eaLnBrk="0" hangingPunct="0">
              <a:tabLst>
                <a:tab pos="0" algn="l"/>
                <a:tab pos="928292" algn="l"/>
                <a:tab pos="1856585" algn="l"/>
                <a:tab pos="2784879" algn="l"/>
                <a:tab pos="3713171" algn="l"/>
                <a:tab pos="4641463" algn="l"/>
                <a:tab pos="5569756" algn="l"/>
                <a:tab pos="6498049" algn="l"/>
                <a:tab pos="7426343" algn="l"/>
                <a:tab pos="8354636" algn="l"/>
                <a:tab pos="9282928" algn="l"/>
                <a:tab pos="10211220" algn="l"/>
              </a:tabLst>
              <a:defRPr>
                <a:solidFill>
                  <a:schemeClr val="bg1"/>
                </a:solidFill>
                <a:latin typeface="Arial" charset="0"/>
                <a:ea typeface="ＭＳ Ｐゴシック" pitchFamily="50" charset="-128"/>
              </a:defRPr>
            </a:lvl1pPr>
            <a:lvl2pPr eaLnBrk="0" hangingPunct="0">
              <a:tabLst>
                <a:tab pos="0" algn="l"/>
                <a:tab pos="928292" algn="l"/>
                <a:tab pos="1856585" algn="l"/>
                <a:tab pos="2784879" algn="l"/>
                <a:tab pos="3713171" algn="l"/>
                <a:tab pos="4641463" algn="l"/>
                <a:tab pos="5569756" algn="l"/>
                <a:tab pos="6498049" algn="l"/>
                <a:tab pos="7426343" algn="l"/>
                <a:tab pos="8354636" algn="l"/>
                <a:tab pos="9282928" algn="l"/>
                <a:tab pos="10211220" algn="l"/>
              </a:tabLst>
              <a:defRPr>
                <a:solidFill>
                  <a:schemeClr val="bg1"/>
                </a:solidFill>
                <a:latin typeface="Arial" charset="0"/>
                <a:ea typeface="ＭＳ Ｐゴシック" pitchFamily="50" charset="-128"/>
              </a:defRPr>
            </a:lvl2pPr>
            <a:lvl3pPr eaLnBrk="0" hangingPunct="0">
              <a:tabLst>
                <a:tab pos="0" algn="l"/>
                <a:tab pos="928292" algn="l"/>
                <a:tab pos="1856585" algn="l"/>
                <a:tab pos="2784879" algn="l"/>
                <a:tab pos="3713171" algn="l"/>
                <a:tab pos="4641463" algn="l"/>
                <a:tab pos="5569756" algn="l"/>
                <a:tab pos="6498049" algn="l"/>
                <a:tab pos="7426343" algn="l"/>
                <a:tab pos="8354636" algn="l"/>
                <a:tab pos="9282928" algn="l"/>
                <a:tab pos="10211220" algn="l"/>
              </a:tabLst>
              <a:defRPr>
                <a:solidFill>
                  <a:schemeClr val="bg1"/>
                </a:solidFill>
                <a:latin typeface="Arial" charset="0"/>
                <a:ea typeface="ＭＳ Ｐゴシック" pitchFamily="50" charset="-128"/>
              </a:defRPr>
            </a:lvl3pPr>
            <a:lvl4pPr eaLnBrk="0" hangingPunct="0">
              <a:tabLst>
                <a:tab pos="0" algn="l"/>
                <a:tab pos="928292" algn="l"/>
                <a:tab pos="1856585" algn="l"/>
                <a:tab pos="2784879" algn="l"/>
                <a:tab pos="3713171" algn="l"/>
                <a:tab pos="4641463" algn="l"/>
                <a:tab pos="5569756" algn="l"/>
                <a:tab pos="6498049" algn="l"/>
                <a:tab pos="7426343" algn="l"/>
                <a:tab pos="8354636" algn="l"/>
                <a:tab pos="9282928" algn="l"/>
                <a:tab pos="10211220" algn="l"/>
              </a:tabLst>
              <a:defRPr>
                <a:solidFill>
                  <a:schemeClr val="bg1"/>
                </a:solidFill>
                <a:latin typeface="Arial" charset="0"/>
                <a:ea typeface="ＭＳ Ｐゴシック" pitchFamily="50" charset="-128"/>
              </a:defRPr>
            </a:lvl4pPr>
            <a:lvl5pPr eaLnBrk="0" hangingPunct="0">
              <a:tabLst>
                <a:tab pos="0" algn="l"/>
                <a:tab pos="928292" algn="l"/>
                <a:tab pos="1856585" algn="l"/>
                <a:tab pos="2784879" algn="l"/>
                <a:tab pos="3713171" algn="l"/>
                <a:tab pos="4641463" algn="l"/>
                <a:tab pos="5569756" algn="l"/>
                <a:tab pos="6498049" algn="l"/>
                <a:tab pos="7426343" algn="l"/>
                <a:tab pos="8354636" algn="l"/>
                <a:tab pos="9282928" algn="l"/>
                <a:tab pos="10211220" algn="l"/>
              </a:tabLst>
              <a:defRPr>
                <a:solidFill>
                  <a:schemeClr val="bg1"/>
                </a:solidFill>
                <a:latin typeface="Arial" charset="0"/>
                <a:ea typeface="ＭＳ Ｐゴシック" pitchFamily="50" charset="-128"/>
              </a:defRPr>
            </a:lvl5pPr>
            <a:lvl6pPr marL="2552804" indent="-232074" defTabSz="456088" eaLnBrk="0" fontAlgn="base" hangingPunct="0">
              <a:spcBef>
                <a:spcPct val="0"/>
              </a:spcBef>
              <a:spcAft>
                <a:spcPct val="0"/>
              </a:spcAft>
              <a:buClr>
                <a:srgbClr val="000000"/>
              </a:buClr>
              <a:buSzPct val="100000"/>
              <a:buFont typeface="Times New Roman" pitchFamily="18" charset="0"/>
              <a:tabLst>
                <a:tab pos="0" algn="l"/>
                <a:tab pos="928292" algn="l"/>
                <a:tab pos="1856585" algn="l"/>
                <a:tab pos="2784879" algn="l"/>
                <a:tab pos="3713171" algn="l"/>
                <a:tab pos="4641463" algn="l"/>
                <a:tab pos="5569756" algn="l"/>
                <a:tab pos="6498049" algn="l"/>
                <a:tab pos="7426343" algn="l"/>
                <a:tab pos="8354636" algn="l"/>
                <a:tab pos="9282928" algn="l"/>
                <a:tab pos="10211220" algn="l"/>
              </a:tabLst>
              <a:defRPr>
                <a:solidFill>
                  <a:schemeClr val="bg1"/>
                </a:solidFill>
                <a:latin typeface="Arial" charset="0"/>
                <a:ea typeface="ＭＳ Ｐゴシック" pitchFamily="50" charset="-128"/>
              </a:defRPr>
            </a:lvl6pPr>
            <a:lvl7pPr marL="3016951" indent="-232074" defTabSz="456088" eaLnBrk="0" fontAlgn="base" hangingPunct="0">
              <a:spcBef>
                <a:spcPct val="0"/>
              </a:spcBef>
              <a:spcAft>
                <a:spcPct val="0"/>
              </a:spcAft>
              <a:buClr>
                <a:srgbClr val="000000"/>
              </a:buClr>
              <a:buSzPct val="100000"/>
              <a:buFont typeface="Times New Roman" pitchFamily="18" charset="0"/>
              <a:tabLst>
                <a:tab pos="0" algn="l"/>
                <a:tab pos="928292" algn="l"/>
                <a:tab pos="1856585" algn="l"/>
                <a:tab pos="2784879" algn="l"/>
                <a:tab pos="3713171" algn="l"/>
                <a:tab pos="4641463" algn="l"/>
                <a:tab pos="5569756" algn="l"/>
                <a:tab pos="6498049" algn="l"/>
                <a:tab pos="7426343" algn="l"/>
                <a:tab pos="8354636" algn="l"/>
                <a:tab pos="9282928" algn="l"/>
                <a:tab pos="10211220" algn="l"/>
              </a:tabLst>
              <a:defRPr>
                <a:solidFill>
                  <a:schemeClr val="bg1"/>
                </a:solidFill>
                <a:latin typeface="Arial" charset="0"/>
                <a:ea typeface="ＭＳ Ｐゴシック" pitchFamily="50" charset="-128"/>
              </a:defRPr>
            </a:lvl7pPr>
            <a:lvl8pPr marL="3481098" indent="-232074" defTabSz="456088" eaLnBrk="0" fontAlgn="base" hangingPunct="0">
              <a:spcBef>
                <a:spcPct val="0"/>
              </a:spcBef>
              <a:spcAft>
                <a:spcPct val="0"/>
              </a:spcAft>
              <a:buClr>
                <a:srgbClr val="000000"/>
              </a:buClr>
              <a:buSzPct val="100000"/>
              <a:buFont typeface="Times New Roman" pitchFamily="18" charset="0"/>
              <a:tabLst>
                <a:tab pos="0" algn="l"/>
                <a:tab pos="928292" algn="l"/>
                <a:tab pos="1856585" algn="l"/>
                <a:tab pos="2784879" algn="l"/>
                <a:tab pos="3713171" algn="l"/>
                <a:tab pos="4641463" algn="l"/>
                <a:tab pos="5569756" algn="l"/>
                <a:tab pos="6498049" algn="l"/>
                <a:tab pos="7426343" algn="l"/>
                <a:tab pos="8354636" algn="l"/>
                <a:tab pos="9282928" algn="l"/>
                <a:tab pos="10211220" algn="l"/>
              </a:tabLst>
              <a:defRPr>
                <a:solidFill>
                  <a:schemeClr val="bg1"/>
                </a:solidFill>
                <a:latin typeface="Arial" charset="0"/>
                <a:ea typeface="ＭＳ Ｐゴシック" pitchFamily="50" charset="-128"/>
              </a:defRPr>
            </a:lvl8pPr>
            <a:lvl9pPr marL="3945244" indent="-232074" defTabSz="456088" eaLnBrk="0" fontAlgn="base" hangingPunct="0">
              <a:spcBef>
                <a:spcPct val="0"/>
              </a:spcBef>
              <a:spcAft>
                <a:spcPct val="0"/>
              </a:spcAft>
              <a:buClr>
                <a:srgbClr val="000000"/>
              </a:buClr>
              <a:buSzPct val="100000"/>
              <a:buFont typeface="Times New Roman" pitchFamily="18" charset="0"/>
              <a:tabLst>
                <a:tab pos="0" algn="l"/>
                <a:tab pos="928292" algn="l"/>
                <a:tab pos="1856585" algn="l"/>
                <a:tab pos="2784879" algn="l"/>
                <a:tab pos="3713171" algn="l"/>
                <a:tab pos="4641463" algn="l"/>
                <a:tab pos="5569756" algn="l"/>
                <a:tab pos="6498049" algn="l"/>
                <a:tab pos="7426343" algn="l"/>
                <a:tab pos="8354636" algn="l"/>
                <a:tab pos="9282928" algn="l"/>
                <a:tab pos="10211220" algn="l"/>
              </a:tabLst>
              <a:defRPr>
                <a:solidFill>
                  <a:schemeClr val="bg1"/>
                </a:solidFill>
                <a:latin typeface="Arial" charset="0"/>
                <a:ea typeface="ＭＳ Ｐゴシック" pitchFamily="50" charset="-128"/>
              </a:defRPr>
            </a:lvl9pPr>
          </a:lstStyle>
          <a:p>
            <a:pPr defTabSz="449179" eaLnBrk="1" hangingPunct="1">
              <a:defRPr/>
            </a:pPr>
            <a:fld id="{1DFB9DDC-5FFA-4FA5-ADC9-1780BA13AFA3}" type="slidenum">
              <a:rPr lang="ja-JP" altLang="ja-JP">
                <a:solidFill>
                  <a:srgbClr val="000000"/>
                </a:solidFill>
              </a:rPr>
              <a:pPr defTabSz="449179" eaLnBrk="1" hangingPunct="1">
                <a:defRPr/>
              </a:pPr>
              <a:t>18</a:t>
            </a:fld>
            <a:endParaRPr lang="ja-JP" altLang="ja-JP">
              <a:solidFill>
                <a:srgbClr val="000000"/>
              </a:solidFill>
            </a:endParaRPr>
          </a:p>
        </p:txBody>
      </p:sp>
      <p:sp>
        <p:nvSpPr>
          <p:cNvPr id="70659" name="Rectangle 1"/>
          <p:cNvSpPr txBox="1">
            <a:spLocks noGrp="1" noRot="1" noChangeAspect="1" noChangeArrowheads="1" noTextEdit="1"/>
          </p:cNvSpPr>
          <p:nvPr>
            <p:ph type="sldImg"/>
          </p:nvPr>
        </p:nvSpPr>
        <p:spPr>
          <a:xfrm>
            <a:off x="938213" y="822325"/>
            <a:ext cx="4800600" cy="36004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60" name="Text Box 2"/>
          <p:cNvSpPr txBox="1">
            <a:spLocks noGrp="1" noChangeArrowheads="1"/>
          </p:cNvSpPr>
          <p:nvPr>
            <p:ph type="body" idx="1"/>
          </p:nvPr>
        </p:nvSpPr>
        <p:spPr>
          <a:xfrm>
            <a:off x="537113" y="4795614"/>
            <a:ext cx="5786891" cy="432119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380"/>
              </a:spcBef>
              <a:tabLst>
                <a:tab pos="0" algn="l"/>
                <a:tab pos="734897" algn="l"/>
                <a:tab pos="1469798" algn="l"/>
                <a:tab pos="2204695" algn="l"/>
                <a:tab pos="2939595" algn="l"/>
                <a:tab pos="3674492" algn="l"/>
                <a:tab pos="4409392" algn="l"/>
                <a:tab pos="5144290" algn="l"/>
              </a:tabLst>
            </a:pPr>
            <a:r>
              <a:rPr lang="ja-JP" altLang="en-US" sz="1000" dirty="0">
                <a:cs typeface="Meiryo UI" pitchFamily="50" charset="-128"/>
              </a:rPr>
              <a:t>昔は銀行の金利もこれくらいあった</a:t>
            </a:r>
            <a:endParaRPr lang="en-US" altLang="ja-JP" sz="1000" dirty="0">
              <a:cs typeface="Meiryo UI" pitchFamily="50" charset="-128"/>
            </a:endParaRPr>
          </a:p>
          <a:p>
            <a:pPr>
              <a:spcBef>
                <a:spcPts val="380"/>
              </a:spcBef>
              <a:tabLst>
                <a:tab pos="0" algn="l"/>
                <a:tab pos="734897" algn="l"/>
                <a:tab pos="1469798" algn="l"/>
                <a:tab pos="2204695" algn="l"/>
                <a:tab pos="2939595" algn="l"/>
                <a:tab pos="3674492" algn="l"/>
                <a:tab pos="4409392" algn="l"/>
                <a:tab pos="5144290" algn="l"/>
              </a:tabLst>
            </a:pPr>
            <a:endParaRPr lang="en-US" altLang="ja-JP" sz="1000" dirty="0">
              <a:cs typeface="Meiryo UI" pitchFamily="50" charset="-128"/>
            </a:endParaRPr>
          </a:p>
          <a:p>
            <a:pPr>
              <a:spcBef>
                <a:spcPts val="380"/>
              </a:spcBef>
              <a:tabLst>
                <a:tab pos="0" algn="l"/>
                <a:tab pos="734897" algn="l"/>
                <a:tab pos="1469798" algn="l"/>
                <a:tab pos="2204695" algn="l"/>
                <a:tab pos="2939595" algn="l"/>
                <a:tab pos="3674492" algn="l"/>
                <a:tab pos="4409392" algn="l"/>
                <a:tab pos="5144290" algn="l"/>
              </a:tabLst>
            </a:pPr>
            <a:r>
              <a:rPr lang="ja-JP" altLang="en-US" sz="1000" dirty="0">
                <a:cs typeface="Meiryo UI" pitchFamily="50" charset="-128"/>
              </a:rPr>
              <a:t>だから銀行に預けるという選択肢が成立したが、今は資産運用としては成立しない</a:t>
            </a:r>
            <a:endParaRPr lang="ja-JP" altLang="ja-JP" sz="1000" dirty="0">
              <a:cs typeface="Meiryo UI" pitchFamily="50" charset="-128"/>
            </a:endParaRPr>
          </a:p>
        </p:txBody>
      </p:sp>
    </p:spTree>
    <p:extLst>
      <p:ext uri="{BB962C8B-B14F-4D97-AF65-F5344CB8AC3E}">
        <p14:creationId xmlns:p14="http://schemas.microsoft.com/office/powerpoint/2010/main" val="656728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700">
                <a:solidFill>
                  <a:srgbClr val="3333CC"/>
                </a:solidFill>
                <a:latin typeface="Arial" panose="020B0604020202020204" pitchFamily="34" charset="0"/>
                <a:ea typeface="ＭＳ Ｐゴシック" panose="020B0600070205080204" pitchFamily="50" charset="-128"/>
              </a:defRPr>
            </a:lvl1pPr>
            <a:lvl2pPr marL="788197" indent="-303153" eaLnBrk="0" hangingPunct="0">
              <a:defRPr kumimoji="1" sz="1700">
                <a:solidFill>
                  <a:srgbClr val="3333CC"/>
                </a:solidFill>
                <a:latin typeface="Arial" panose="020B0604020202020204" pitchFamily="34" charset="0"/>
                <a:ea typeface="ＭＳ Ｐゴシック" panose="020B0600070205080204" pitchFamily="50" charset="-128"/>
              </a:defRPr>
            </a:lvl2pPr>
            <a:lvl3pPr marL="1212610" indent="-242522" eaLnBrk="0" hangingPunct="0">
              <a:defRPr kumimoji="1" sz="1700">
                <a:solidFill>
                  <a:srgbClr val="3333CC"/>
                </a:solidFill>
                <a:latin typeface="Arial" panose="020B0604020202020204" pitchFamily="34" charset="0"/>
                <a:ea typeface="ＭＳ Ｐゴシック" panose="020B0600070205080204" pitchFamily="50" charset="-128"/>
              </a:defRPr>
            </a:lvl3pPr>
            <a:lvl4pPr marL="1697656" indent="-242522" eaLnBrk="0" hangingPunct="0">
              <a:defRPr kumimoji="1" sz="1700">
                <a:solidFill>
                  <a:srgbClr val="3333CC"/>
                </a:solidFill>
                <a:latin typeface="Arial" panose="020B0604020202020204" pitchFamily="34" charset="0"/>
                <a:ea typeface="ＭＳ Ｐゴシック" panose="020B0600070205080204" pitchFamily="50" charset="-128"/>
              </a:defRPr>
            </a:lvl4pPr>
            <a:lvl5pPr marL="2182701" indent="-242522" eaLnBrk="0" hangingPunct="0">
              <a:defRPr kumimoji="1" sz="1700">
                <a:solidFill>
                  <a:srgbClr val="3333CC"/>
                </a:solidFill>
                <a:latin typeface="Arial" panose="020B0604020202020204" pitchFamily="34" charset="0"/>
                <a:ea typeface="ＭＳ Ｐゴシック" panose="020B0600070205080204" pitchFamily="50" charset="-128"/>
              </a:defRPr>
            </a:lvl5pPr>
            <a:lvl6pPr marL="2667745"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6pPr>
            <a:lvl7pPr marL="3152789"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7pPr>
            <a:lvl8pPr marL="3637835"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8pPr>
            <a:lvl9pPr marL="4122879"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9pPr>
          </a:lstStyle>
          <a:p>
            <a:pPr eaLnBrk="1" hangingPunct="1"/>
            <a:fld id="{BB19E0AB-C6E3-46C4-8B56-09E02C4075FC}" type="slidenum">
              <a:rPr lang="en-US" altLang="ja-JP" sz="1200"/>
              <a:pPr eaLnBrk="1" hangingPunct="1"/>
              <a:t>19</a:t>
            </a:fld>
            <a:endParaRPr lang="en-US" altLang="ja-JP" sz="1200"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2768565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700">
                <a:solidFill>
                  <a:srgbClr val="3333CC"/>
                </a:solidFill>
                <a:latin typeface="Arial" panose="020B0604020202020204" pitchFamily="34" charset="0"/>
                <a:ea typeface="ＭＳ Ｐゴシック" panose="020B0600070205080204" pitchFamily="50" charset="-128"/>
              </a:defRPr>
            </a:lvl1pPr>
            <a:lvl2pPr marL="788197" indent="-303153" eaLnBrk="0" hangingPunct="0">
              <a:defRPr kumimoji="1" sz="1700">
                <a:solidFill>
                  <a:srgbClr val="3333CC"/>
                </a:solidFill>
                <a:latin typeface="Arial" panose="020B0604020202020204" pitchFamily="34" charset="0"/>
                <a:ea typeface="ＭＳ Ｐゴシック" panose="020B0600070205080204" pitchFamily="50" charset="-128"/>
              </a:defRPr>
            </a:lvl2pPr>
            <a:lvl3pPr marL="1212610" indent="-242522" eaLnBrk="0" hangingPunct="0">
              <a:defRPr kumimoji="1" sz="1700">
                <a:solidFill>
                  <a:srgbClr val="3333CC"/>
                </a:solidFill>
                <a:latin typeface="Arial" panose="020B0604020202020204" pitchFamily="34" charset="0"/>
                <a:ea typeface="ＭＳ Ｐゴシック" panose="020B0600070205080204" pitchFamily="50" charset="-128"/>
              </a:defRPr>
            </a:lvl3pPr>
            <a:lvl4pPr marL="1697656" indent="-242522" eaLnBrk="0" hangingPunct="0">
              <a:defRPr kumimoji="1" sz="1700">
                <a:solidFill>
                  <a:srgbClr val="3333CC"/>
                </a:solidFill>
                <a:latin typeface="Arial" panose="020B0604020202020204" pitchFamily="34" charset="0"/>
                <a:ea typeface="ＭＳ Ｐゴシック" panose="020B0600070205080204" pitchFamily="50" charset="-128"/>
              </a:defRPr>
            </a:lvl4pPr>
            <a:lvl5pPr marL="2182701" indent="-242522" eaLnBrk="0" hangingPunct="0">
              <a:defRPr kumimoji="1" sz="1700">
                <a:solidFill>
                  <a:srgbClr val="3333CC"/>
                </a:solidFill>
                <a:latin typeface="Arial" panose="020B0604020202020204" pitchFamily="34" charset="0"/>
                <a:ea typeface="ＭＳ Ｐゴシック" panose="020B0600070205080204" pitchFamily="50" charset="-128"/>
              </a:defRPr>
            </a:lvl5pPr>
            <a:lvl6pPr marL="2667745"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6pPr>
            <a:lvl7pPr marL="3152789"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7pPr>
            <a:lvl8pPr marL="3637835"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8pPr>
            <a:lvl9pPr marL="4122879"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B19E0AB-C6E3-46C4-8B56-09E02C4075FC}" type="slidenum">
              <a:rPr kumimoji="1" lang="en-US" altLang="ja-JP" sz="1200" b="0" i="0" u="none" strike="noStrike" kern="1200" cap="none" spc="0" normalizeH="0" baseline="0" noProof="0">
                <a:ln>
                  <a:noFill/>
                </a:ln>
                <a:solidFill>
                  <a:srgbClr val="3333CC"/>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en-US" altLang="ja-JP" sz="1200" b="0" i="0" u="none" strike="noStrike" kern="1200" cap="none" spc="0" normalizeH="0" baseline="0" noProof="0" dirty="0">
              <a:ln>
                <a:noFill/>
              </a:ln>
              <a:solidFill>
                <a:srgbClr val="3333CC"/>
              </a:solidFill>
              <a:effectLst/>
              <a:uLnTx/>
              <a:uFillTx/>
              <a:latin typeface="Arial" panose="020B0604020202020204" pitchFamily="34" charset="0"/>
              <a:ea typeface="ＭＳ Ｐゴシック" panose="020B0600070205080204" pitchFamily="50" charset="-128"/>
              <a:cs typeface="+mn-cs"/>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1598782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7026A1-3EE5-4743-BF28-8A8742EFE72E}" type="slidenum">
              <a:rPr kumimoji="1" lang="en-US" altLang="ja-JP" sz="1200" b="0" i="0" u="none" strike="noStrike" kern="1200" cap="none" spc="0" normalizeH="0" baseline="0" noProof="0" smtClean="0">
                <a:ln>
                  <a:noFill/>
                </a:ln>
                <a:solidFill>
                  <a:srgbClr val="000000"/>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en-US" altLang="ja-JP" sz="12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550733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887588" y="9494655"/>
            <a:ext cx="2975144" cy="500226"/>
          </a:xfrm>
          <a:prstGeom prst="rect">
            <a:avLst/>
          </a:prstGeom>
          <a:noFill/>
          <a:ln w="9525">
            <a:noFill/>
            <a:miter lim="800000"/>
            <a:headEnd/>
            <a:tailEnd/>
          </a:ln>
        </p:spPr>
        <p:txBody>
          <a:bodyPr lIns="93280" tIns="46642" rIns="93280" bIns="46642" anchor="b"/>
          <a:lstStyle/>
          <a:p>
            <a:pPr algn="r"/>
            <a:fld id="{EF9653FE-EA3C-47B2-83B3-404D19E28A48}" type="slidenum">
              <a:rPr lang="en-US" altLang="ja-JP" sz="1200"/>
              <a:pPr algn="r"/>
              <a:t>21</a:t>
            </a:fld>
            <a:endParaRPr lang="en-US" altLang="ja-JP" sz="1200"/>
          </a:p>
        </p:txBody>
      </p:sp>
      <p:sp>
        <p:nvSpPr>
          <p:cNvPr id="19459" name="Rectangle 2"/>
          <p:cNvSpPr>
            <a:spLocks noGrp="1" noRot="1" noChangeAspect="1" noChangeArrowheads="1" noTextEdit="1"/>
          </p:cNvSpPr>
          <p:nvPr>
            <p:ph type="sldImg"/>
          </p:nvPr>
        </p:nvSpPr>
        <p:spPr>
          <a:xfrm>
            <a:off x="936625" y="749300"/>
            <a:ext cx="4995863" cy="3748088"/>
          </a:xfrm>
          <a:ln/>
        </p:spPr>
      </p:sp>
      <p:sp>
        <p:nvSpPr>
          <p:cNvPr id="19460" name="Rectangle 3"/>
          <p:cNvSpPr>
            <a:spLocks noGrp="1" noChangeArrowheads="1"/>
          </p:cNvSpPr>
          <p:nvPr>
            <p:ph type="body" idx="1"/>
          </p:nvPr>
        </p:nvSpPr>
        <p:spPr>
          <a:noFill/>
          <a:ln/>
        </p:spPr>
        <p:txBody>
          <a:bodyPr/>
          <a:lstStyle/>
          <a:p>
            <a:pPr eaLnBrk="1" hangingPunct="1"/>
            <a:r>
              <a:rPr lang="ja-JP" altLang="en-US" dirty="0"/>
              <a:t>ここまでで</a:t>
            </a:r>
            <a:r>
              <a:rPr lang="en-US" altLang="ja-JP" dirty="0"/>
              <a:t>25</a:t>
            </a:r>
            <a:r>
              <a:rPr lang="ja-JP" altLang="en-US" dirty="0"/>
              <a:t>分</a:t>
            </a:r>
            <a:endParaRPr lang="ja-JP" altLang="ja-JP" dirty="0"/>
          </a:p>
        </p:txBody>
      </p:sp>
    </p:spTree>
    <p:extLst>
      <p:ext uri="{BB962C8B-B14F-4D97-AF65-F5344CB8AC3E}">
        <p14:creationId xmlns:p14="http://schemas.microsoft.com/office/powerpoint/2010/main" val="23915334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887588" y="9494655"/>
            <a:ext cx="2975144" cy="500226"/>
          </a:xfrm>
          <a:prstGeom prst="rect">
            <a:avLst/>
          </a:prstGeom>
          <a:noFill/>
          <a:ln w="9525">
            <a:noFill/>
            <a:miter lim="800000"/>
            <a:headEnd/>
            <a:tailEnd/>
          </a:ln>
        </p:spPr>
        <p:txBody>
          <a:bodyPr lIns="93280" tIns="46642" rIns="93280" bIns="46642" anchor="b"/>
          <a:lstStyle/>
          <a:p>
            <a:pPr algn="r"/>
            <a:fld id="{EF9653FE-EA3C-47B2-83B3-404D19E28A48}" type="slidenum">
              <a:rPr lang="en-US" altLang="ja-JP" sz="1200"/>
              <a:pPr algn="r"/>
              <a:t>22</a:t>
            </a:fld>
            <a:endParaRPr lang="en-US" altLang="ja-JP" sz="1200"/>
          </a:p>
        </p:txBody>
      </p:sp>
      <p:sp>
        <p:nvSpPr>
          <p:cNvPr id="19459" name="Rectangle 2"/>
          <p:cNvSpPr>
            <a:spLocks noGrp="1" noRot="1" noChangeAspect="1" noChangeArrowheads="1" noTextEdit="1"/>
          </p:cNvSpPr>
          <p:nvPr>
            <p:ph type="sldImg"/>
          </p:nvPr>
        </p:nvSpPr>
        <p:spPr>
          <a:xfrm>
            <a:off x="936625" y="749300"/>
            <a:ext cx="4995863" cy="3748088"/>
          </a:xfrm>
          <a:ln/>
        </p:spPr>
      </p:sp>
      <p:sp>
        <p:nvSpPr>
          <p:cNvPr id="19460" name="Rectangle 3"/>
          <p:cNvSpPr>
            <a:spLocks noGrp="1" noChangeArrowheads="1"/>
          </p:cNvSpPr>
          <p:nvPr>
            <p:ph type="body" idx="1"/>
          </p:nvPr>
        </p:nvSpPr>
        <p:spPr>
          <a:noFill/>
          <a:ln/>
        </p:spPr>
        <p:txBody>
          <a:bodyPr/>
          <a:lstStyle/>
          <a:p>
            <a:pPr eaLnBrk="1" hangingPunct="1"/>
            <a:endParaRPr lang="ja-JP" altLang="ja-JP"/>
          </a:p>
        </p:txBody>
      </p:sp>
    </p:spTree>
    <p:extLst>
      <p:ext uri="{BB962C8B-B14F-4D97-AF65-F5344CB8AC3E}">
        <p14:creationId xmlns:p14="http://schemas.microsoft.com/office/powerpoint/2010/main" val="30437706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rgbClr val="3333CC"/>
                </a:solidFill>
                <a:latin typeface="Arial" panose="020B0604020202020204" pitchFamily="34" charset="0"/>
                <a:ea typeface="ＭＳ Ｐゴシック" panose="020B0600070205080204" pitchFamily="50" charset="-128"/>
              </a:defRPr>
            </a:lvl1pPr>
            <a:lvl2pPr marL="768903" indent="-295733" eaLnBrk="0" hangingPunct="0">
              <a:defRPr kumimoji="1">
                <a:solidFill>
                  <a:srgbClr val="3333CC"/>
                </a:solidFill>
                <a:latin typeface="Arial" panose="020B0604020202020204" pitchFamily="34" charset="0"/>
                <a:ea typeface="ＭＳ Ｐゴシック" panose="020B0600070205080204" pitchFamily="50" charset="-128"/>
              </a:defRPr>
            </a:lvl2pPr>
            <a:lvl3pPr marL="1182928" indent="-236586" eaLnBrk="0" hangingPunct="0">
              <a:defRPr kumimoji="1">
                <a:solidFill>
                  <a:srgbClr val="3333CC"/>
                </a:solidFill>
                <a:latin typeface="Arial" panose="020B0604020202020204" pitchFamily="34" charset="0"/>
                <a:ea typeface="ＭＳ Ｐゴシック" panose="020B0600070205080204" pitchFamily="50" charset="-128"/>
              </a:defRPr>
            </a:lvl3pPr>
            <a:lvl4pPr marL="1656097" indent="-236586" eaLnBrk="0" hangingPunct="0">
              <a:defRPr kumimoji="1">
                <a:solidFill>
                  <a:srgbClr val="3333CC"/>
                </a:solidFill>
                <a:latin typeface="Arial" panose="020B0604020202020204" pitchFamily="34" charset="0"/>
                <a:ea typeface="ＭＳ Ｐゴシック" panose="020B0600070205080204" pitchFamily="50" charset="-128"/>
              </a:defRPr>
            </a:lvl4pPr>
            <a:lvl5pPr marL="2129268" indent="-236586" eaLnBrk="0" hangingPunct="0">
              <a:defRPr kumimoji="1">
                <a:solidFill>
                  <a:srgbClr val="3333CC"/>
                </a:solidFill>
                <a:latin typeface="Arial" panose="020B0604020202020204" pitchFamily="34" charset="0"/>
                <a:ea typeface="ＭＳ Ｐゴシック" panose="020B0600070205080204" pitchFamily="50" charset="-128"/>
              </a:defRPr>
            </a:lvl5pPr>
            <a:lvl6pPr marL="2602439" indent="-236586" eaLnBrk="0" fontAlgn="base" hangingPunct="0">
              <a:spcBef>
                <a:spcPct val="0"/>
              </a:spcBef>
              <a:spcAft>
                <a:spcPct val="0"/>
              </a:spcAft>
              <a:defRPr kumimoji="1">
                <a:solidFill>
                  <a:srgbClr val="3333CC"/>
                </a:solidFill>
                <a:latin typeface="Arial" panose="020B0604020202020204" pitchFamily="34" charset="0"/>
                <a:ea typeface="ＭＳ Ｐゴシック" panose="020B0600070205080204" pitchFamily="50" charset="-128"/>
              </a:defRPr>
            </a:lvl6pPr>
            <a:lvl7pPr marL="3075607" indent="-236586" eaLnBrk="0" fontAlgn="base" hangingPunct="0">
              <a:spcBef>
                <a:spcPct val="0"/>
              </a:spcBef>
              <a:spcAft>
                <a:spcPct val="0"/>
              </a:spcAft>
              <a:defRPr kumimoji="1">
                <a:solidFill>
                  <a:srgbClr val="3333CC"/>
                </a:solidFill>
                <a:latin typeface="Arial" panose="020B0604020202020204" pitchFamily="34" charset="0"/>
                <a:ea typeface="ＭＳ Ｐゴシック" panose="020B0600070205080204" pitchFamily="50" charset="-128"/>
              </a:defRPr>
            </a:lvl7pPr>
            <a:lvl8pPr marL="3548779" indent="-236586" eaLnBrk="0" fontAlgn="base" hangingPunct="0">
              <a:spcBef>
                <a:spcPct val="0"/>
              </a:spcBef>
              <a:spcAft>
                <a:spcPct val="0"/>
              </a:spcAft>
              <a:defRPr kumimoji="1">
                <a:solidFill>
                  <a:srgbClr val="3333CC"/>
                </a:solidFill>
                <a:latin typeface="Arial" panose="020B0604020202020204" pitchFamily="34" charset="0"/>
                <a:ea typeface="ＭＳ Ｐゴシック" panose="020B0600070205080204" pitchFamily="50" charset="-128"/>
              </a:defRPr>
            </a:lvl8pPr>
            <a:lvl9pPr marL="4021952" indent="-236586" eaLnBrk="0" fontAlgn="base" hangingPunct="0">
              <a:spcBef>
                <a:spcPct val="0"/>
              </a:spcBef>
              <a:spcAft>
                <a:spcPct val="0"/>
              </a:spcAft>
              <a:defRPr kumimoji="1">
                <a:solidFill>
                  <a:srgbClr val="3333CC"/>
                </a:solidFill>
                <a:latin typeface="Arial" panose="020B0604020202020204" pitchFamily="34" charset="0"/>
                <a:ea typeface="ＭＳ Ｐゴシック" panose="020B0600070205080204" pitchFamily="50" charset="-128"/>
              </a:defRPr>
            </a:lvl9pPr>
          </a:lstStyle>
          <a:p>
            <a:pPr eaLnBrk="1" hangingPunct="1"/>
            <a:fld id="{61BCA3C9-F47A-4C17-AC42-433765560E53}" type="slidenum">
              <a:rPr lang="en-US" altLang="ja-JP">
                <a:solidFill>
                  <a:schemeClr val="tx2"/>
                </a:solidFill>
                <a:latin typeface="Times New Roman" panose="02020603050405020304" pitchFamily="18" charset="0"/>
              </a:rPr>
              <a:pPr eaLnBrk="1" hangingPunct="1"/>
              <a:t>23</a:t>
            </a:fld>
            <a:endParaRPr lang="en-US" altLang="ja-JP">
              <a:solidFill>
                <a:schemeClr val="tx2"/>
              </a:solidFill>
              <a:latin typeface="Times New Roman" panose="02020603050405020304"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では望ましい投資に向き合う姿勢とはどんなものでしょうか。</a:t>
            </a:r>
            <a:br>
              <a:rPr lang="en-US" altLang="ja-JP" dirty="0">
                <a:latin typeface="Arial" panose="020B0604020202020204" pitchFamily="34" charset="0"/>
              </a:rPr>
            </a:br>
            <a:r>
              <a:rPr lang="ja-JP" altLang="en-US" dirty="0">
                <a:latin typeface="Arial" panose="020B0604020202020204" pitchFamily="34" charset="0"/>
              </a:rPr>
              <a:t>（スライドを読み上げた後）</a:t>
            </a:r>
            <a:endParaRPr lang="en-US" altLang="ja-JP" dirty="0">
              <a:latin typeface="Arial" panose="020B0604020202020204" pitchFamily="34" charset="0"/>
            </a:endParaRPr>
          </a:p>
          <a:p>
            <a:pPr eaLnBrk="1" hangingPunct="1"/>
            <a:r>
              <a:rPr lang="ja-JP" altLang="en-US" dirty="0">
                <a:latin typeface="Arial" panose="020B0604020202020204" pitchFamily="34" charset="0"/>
              </a:rPr>
              <a:t>「投資」は皆さんの人生を豊かなものにするために必要不可欠なものです。「投資」を単に危険なものとして捉えている方はそこから変えていきましょう。</a:t>
            </a:r>
            <a:endParaRPr lang="en-US" altLang="ja-JP" dirty="0">
              <a:latin typeface="Arial" panose="020B0604020202020204" pitchFamily="34" charset="0"/>
            </a:endParaRPr>
          </a:p>
          <a:p>
            <a:pPr eaLnBrk="1" hangingPunct="1"/>
            <a:r>
              <a:rPr lang="ja-JP" altLang="en-US" dirty="0">
                <a:latin typeface="Arial" panose="020B0604020202020204" pitchFamily="34" charset="0"/>
              </a:rPr>
              <a:t>もちろん「投資」は予想通りにいかないことはあります。と言うよりもむしろ予想通りに動かないことが多いでしょう。だからこそ自分に適した投資手法を検討し、自分の許容範囲内で「投資」をすることが重要なのです。それでは「自分に適した投資手法」はどうやって考えればよいでしょうか？</a:t>
            </a:r>
            <a:endParaRPr lang="ja-JP" altLang="ja-JP" dirty="0">
              <a:latin typeface="Arial" panose="020B0604020202020204" pitchFamily="34" charset="0"/>
            </a:endParaRPr>
          </a:p>
        </p:txBody>
      </p:sp>
    </p:spTree>
    <p:extLst>
      <p:ext uri="{BB962C8B-B14F-4D97-AF65-F5344CB8AC3E}">
        <p14:creationId xmlns:p14="http://schemas.microsoft.com/office/powerpoint/2010/main" val="1212317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700">
                <a:solidFill>
                  <a:srgbClr val="3333CC"/>
                </a:solidFill>
                <a:latin typeface="Arial" panose="020B0604020202020204" pitchFamily="34" charset="0"/>
                <a:ea typeface="ＭＳ Ｐゴシック" panose="020B0600070205080204" pitchFamily="50" charset="-128"/>
              </a:defRPr>
            </a:lvl1pPr>
            <a:lvl2pPr marL="788197" indent="-303153" eaLnBrk="0" hangingPunct="0">
              <a:defRPr kumimoji="1" sz="1700">
                <a:solidFill>
                  <a:srgbClr val="3333CC"/>
                </a:solidFill>
                <a:latin typeface="Arial" panose="020B0604020202020204" pitchFamily="34" charset="0"/>
                <a:ea typeface="ＭＳ Ｐゴシック" panose="020B0600070205080204" pitchFamily="50" charset="-128"/>
              </a:defRPr>
            </a:lvl2pPr>
            <a:lvl3pPr marL="1212610" indent="-242522" eaLnBrk="0" hangingPunct="0">
              <a:defRPr kumimoji="1" sz="1700">
                <a:solidFill>
                  <a:srgbClr val="3333CC"/>
                </a:solidFill>
                <a:latin typeface="Arial" panose="020B0604020202020204" pitchFamily="34" charset="0"/>
                <a:ea typeface="ＭＳ Ｐゴシック" panose="020B0600070205080204" pitchFamily="50" charset="-128"/>
              </a:defRPr>
            </a:lvl3pPr>
            <a:lvl4pPr marL="1697656" indent="-242522" eaLnBrk="0" hangingPunct="0">
              <a:defRPr kumimoji="1" sz="1700">
                <a:solidFill>
                  <a:srgbClr val="3333CC"/>
                </a:solidFill>
                <a:latin typeface="Arial" panose="020B0604020202020204" pitchFamily="34" charset="0"/>
                <a:ea typeface="ＭＳ Ｐゴシック" panose="020B0600070205080204" pitchFamily="50" charset="-128"/>
              </a:defRPr>
            </a:lvl4pPr>
            <a:lvl5pPr marL="2182701" indent="-242522" eaLnBrk="0" hangingPunct="0">
              <a:defRPr kumimoji="1" sz="1700">
                <a:solidFill>
                  <a:srgbClr val="3333CC"/>
                </a:solidFill>
                <a:latin typeface="Arial" panose="020B0604020202020204" pitchFamily="34" charset="0"/>
                <a:ea typeface="ＭＳ Ｐゴシック" panose="020B0600070205080204" pitchFamily="50" charset="-128"/>
              </a:defRPr>
            </a:lvl5pPr>
            <a:lvl6pPr marL="2667745"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6pPr>
            <a:lvl7pPr marL="3152789"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7pPr>
            <a:lvl8pPr marL="3637835"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8pPr>
            <a:lvl9pPr marL="4122879"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9pPr>
          </a:lstStyle>
          <a:p>
            <a:pPr eaLnBrk="1" hangingPunct="1"/>
            <a:fld id="{BB19E0AB-C6E3-46C4-8B56-09E02C4075FC}" type="slidenum">
              <a:rPr lang="en-US" altLang="ja-JP" sz="1200"/>
              <a:pPr eaLnBrk="1" hangingPunct="1"/>
              <a:t>24</a:t>
            </a:fld>
            <a:endParaRPr lang="en-US" altLang="ja-JP" sz="1200"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7730874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700">
                <a:solidFill>
                  <a:srgbClr val="3333CC"/>
                </a:solidFill>
                <a:latin typeface="Arial" panose="020B0604020202020204" pitchFamily="34" charset="0"/>
                <a:ea typeface="ＭＳ Ｐゴシック" panose="020B0600070205080204" pitchFamily="50" charset="-128"/>
              </a:defRPr>
            </a:lvl1pPr>
            <a:lvl2pPr marL="788197" indent="-303153" eaLnBrk="0" hangingPunct="0">
              <a:defRPr kumimoji="1" sz="1700">
                <a:solidFill>
                  <a:srgbClr val="3333CC"/>
                </a:solidFill>
                <a:latin typeface="Arial" panose="020B0604020202020204" pitchFamily="34" charset="0"/>
                <a:ea typeface="ＭＳ Ｐゴシック" panose="020B0600070205080204" pitchFamily="50" charset="-128"/>
              </a:defRPr>
            </a:lvl2pPr>
            <a:lvl3pPr marL="1212610" indent="-242522" eaLnBrk="0" hangingPunct="0">
              <a:defRPr kumimoji="1" sz="1700">
                <a:solidFill>
                  <a:srgbClr val="3333CC"/>
                </a:solidFill>
                <a:latin typeface="Arial" panose="020B0604020202020204" pitchFamily="34" charset="0"/>
                <a:ea typeface="ＭＳ Ｐゴシック" panose="020B0600070205080204" pitchFamily="50" charset="-128"/>
              </a:defRPr>
            </a:lvl3pPr>
            <a:lvl4pPr marL="1697656" indent="-242522" eaLnBrk="0" hangingPunct="0">
              <a:defRPr kumimoji="1" sz="1700">
                <a:solidFill>
                  <a:srgbClr val="3333CC"/>
                </a:solidFill>
                <a:latin typeface="Arial" panose="020B0604020202020204" pitchFamily="34" charset="0"/>
                <a:ea typeface="ＭＳ Ｐゴシック" panose="020B0600070205080204" pitchFamily="50" charset="-128"/>
              </a:defRPr>
            </a:lvl4pPr>
            <a:lvl5pPr marL="2182701" indent="-242522" eaLnBrk="0" hangingPunct="0">
              <a:defRPr kumimoji="1" sz="1700">
                <a:solidFill>
                  <a:srgbClr val="3333CC"/>
                </a:solidFill>
                <a:latin typeface="Arial" panose="020B0604020202020204" pitchFamily="34" charset="0"/>
                <a:ea typeface="ＭＳ Ｐゴシック" panose="020B0600070205080204" pitchFamily="50" charset="-128"/>
              </a:defRPr>
            </a:lvl5pPr>
            <a:lvl6pPr marL="2667745"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6pPr>
            <a:lvl7pPr marL="3152789"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7pPr>
            <a:lvl8pPr marL="3637835"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8pPr>
            <a:lvl9pPr marL="4122879"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9pPr>
          </a:lstStyle>
          <a:p>
            <a:pPr eaLnBrk="1" hangingPunct="1"/>
            <a:fld id="{BB19E0AB-C6E3-46C4-8B56-09E02C4075FC}" type="slidenum">
              <a:rPr lang="en-US" altLang="ja-JP" sz="1200"/>
              <a:pPr eaLnBrk="1" hangingPunct="1"/>
              <a:t>25</a:t>
            </a:fld>
            <a:endParaRPr lang="en-US" altLang="ja-JP" sz="1200"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3585511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84275" y="1250950"/>
            <a:ext cx="4495800" cy="3371850"/>
          </a:xfrm>
        </p:spPr>
      </p:sp>
      <p:sp>
        <p:nvSpPr>
          <p:cNvPr id="3" name="ノート プレースホルダー 2"/>
          <p:cNvSpPr>
            <a:spLocks noGrp="1"/>
          </p:cNvSpPr>
          <p:nvPr>
            <p:ph type="body" idx="1"/>
          </p:nvPr>
        </p:nvSpPr>
        <p:spPr/>
        <p:txBody>
          <a:bodyPr/>
          <a:lstStyle/>
          <a:p>
            <a:pPr algn="just" eaLnBrk="1" hangingPunct="1">
              <a:spcBef>
                <a:spcPct val="20000"/>
              </a:spcBef>
              <a:buFont typeface="Arial" charset="0"/>
              <a:buNone/>
            </a:pPr>
            <a:endParaRPr kumimoji="1" lang="ja-JP" altLang="en-US" dirty="0"/>
          </a:p>
        </p:txBody>
      </p:sp>
      <p:sp>
        <p:nvSpPr>
          <p:cNvPr id="4" name="スライド番号プレースホルダー 3"/>
          <p:cNvSpPr>
            <a:spLocks noGrp="1"/>
          </p:cNvSpPr>
          <p:nvPr>
            <p:ph type="sldNum" sz="quarter" idx="10"/>
          </p:nvPr>
        </p:nvSpPr>
        <p:spPr/>
        <p:txBody>
          <a:bodyPr/>
          <a:lstStyle/>
          <a:p>
            <a:fld id="{621F5385-A82A-4202-947A-3E2885BF85B4}" type="slidenum">
              <a:rPr lang="ja-JP" altLang="en-US" smtClean="0">
                <a:solidFill>
                  <a:prstClr val="black"/>
                </a:solidFill>
              </a:rPr>
              <a:pPr/>
              <a:t>26</a:t>
            </a:fld>
            <a:endParaRPr lang="ja-JP" altLang="en-US">
              <a:solidFill>
                <a:prstClr val="black"/>
              </a:solidFill>
            </a:endParaRPr>
          </a:p>
        </p:txBody>
      </p:sp>
    </p:spTree>
    <p:extLst>
      <p:ext uri="{BB962C8B-B14F-4D97-AF65-F5344CB8AC3E}">
        <p14:creationId xmlns:p14="http://schemas.microsoft.com/office/powerpoint/2010/main" val="25963775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700">
                <a:solidFill>
                  <a:srgbClr val="3333CC"/>
                </a:solidFill>
                <a:latin typeface="Arial" panose="020B0604020202020204" pitchFamily="34" charset="0"/>
                <a:ea typeface="ＭＳ Ｐゴシック" panose="020B0600070205080204" pitchFamily="50" charset="-128"/>
              </a:defRPr>
            </a:lvl1pPr>
            <a:lvl2pPr marL="788197" indent="-303153" eaLnBrk="0" hangingPunct="0">
              <a:defRPr kumimoji="1" sz="1700">
                <a:solidFill>
                  <a:srgbClr val="3333CC"/>
                </a:solidFill>
                <a:latin typeface="Arial" panose="020B0604020202020204" pitchFamily="34" charset="0"/>
                <a:ea typeface="ＭＳ Ｐゴシック" panose="020B0600070205080204" pitchFamily="50" charset="-128"/>
              </a:defRPr>
            </a:lvl2pPr>
            <a:lvl3pPr marL="1212610" indent="-242522" eaLnBrk="0" hangingPunct="0">
              <a:defRPr kumimoji="1" sz="1700">
                <a:solidFill>
                  <a:srgbClr val="3333CC"/>
                </a:solidFill>
                <a:latin typeface="Arial" panose="020B0604020202020204" pitchFamily="34" charset="0"/>
                <a:ea typeface="ＭＳ Ｐゴシック" panose="020B0600070205080204" pitchFamily="50" charset="-128"/>
              </a:defRPr>
            </a:lvl3pPr>
            <a:lvl4pPr marL="1697656" indent="-242522" eaLnBrk="0" hangingPunct="0">
              <a:defRPr kumimoji="1" sz="1700">
                <a:solidFill>
                  <a:srgbClr val="3333CC"/>
                </a:solidFill>
                <a:latin typeface="Arial" panose="020B0604020202020204" pitchFamily="34" charset="0"/>
                <a:ea typeface="ＭＳ Ｐゴシック" panose="020B0600070205080204" pitchFamily="50" charset="-128"/>
              </a:defRPr>
            </a:lvl4pPr>
            <a:lvl5pPr marL="2182701" indent="-242522" eaLnBrk="0" hangingPunct="0">
              <a:defRPr kumimoji="1" sz="1700">
                <a:solidFill>
                  <a:srgbClr val="3333CC"/>
                </a:solidFill>
                <a:latin typeface="Arial" panose="020B0604020202020204" pitchFamily="34" charset="0"/>
                <a:ea typeface="ＭＳ Ｐゴシック" panose="020B0600070205080204" pitchFamily="50" charset="-128"/>
              </a:defRPr>
            </a:lvl5pPr>
            <a:lvl6pPr marL="2667745"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6pPr>
            <a:lvl7pPr marL="3152789"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7pPr>
            <a:lvl8pPr marL="3637835"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8pPr>
            <a:lvl9pPr marL="4122879"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9pPr>
          </a:lstStyle>
          <a:p>
            <a:pPr eaLnBrk="1" hangingPunct="1"/>
            <a:fld id="{BB19E0AB-C6E3-46C4-8B56-09E02C4075FC}" type="slidenum">
              <a:rPr lang="en-US" altLang="ja-JP" sz="1200"/>
              <a:pPr eaLnBrk="1" hangingPunct="1"/>
              <a:t>27</a:t>
            </a:fld>
            <a:endParaRPr lang="en-US" altLang="ja-JP" sz="1200"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28415581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700">
                <a:solidFill>
                  <a:srgbClr val="3333CC"/>
                </a:solidFill>
                <a:latin typeface="Arial" panose="020B0604020202020204" pitchFamily="34" charset="0"/>
                <a:ea typeface="ＭＳ Ｐゴシック" panose="020B0600070205080204" pitchFamily="50" charset="-128"/>
              </a:defRPr>
            </a:lvl1pPr>
            <a:lvl2pPr marL="788197" indent="-303153" eaLnBrk="0" hangingPunct="0">
              <a:defRPr kumimoji="1" sz="1700">
                <a:solidFill>
                  <a:srgbClr val="3333CC"/>
                </a:solidFill>
                <a:latin typeface="Arial" panose="020B0604020202020204" pitchFamily="34" charset="0"/>
                <a:ea typeface="ＭＳ Ｐゴシック" panose="020B0600070205080204" pitchFamily="50" charset="-128"/>
              </a:defRPr>
            </a:lvl2pPr>
            <a:lvl3pPr marL="1212610" indent="-242522" eaLnBrk="0" hangingPunct="0">
              <a:defRPr kumimoji="1" sz="1700">
                <a:solidFill>
                  <a:srgbClr val="3333CC"/>
                </a:solidFill>
                <a:latin typeface="Arial" panose="020B0604020202020204" pitchFamily="34" charset="0"/>
                <a:ea typeface="ＭＳ Ｐゴシック" panose="020B0600070205080204" pitchFamily="50" charset="-128"/>
              </a:defRPr>
            </a:lvl3pPr>
            <a:lvl4pPr marL="1697656" indent="-242522" eaLnBrk="0" hangingPunct="0">
              <a:defRPr kumimoji="1" sz="1700">
                <a:solidFill>
                  <a:srgbClr val="3333CC"/>
                </a:solidFill>
                <a:latin typeface="Arial" panose="020B0604020202020204" pitchFamily="34" charset="0"/>
                <a:ea typeface="ＭＳ Ｐゴシック" panose="020B0600070205080204" pitchFamily="50" charset="-128"/>
              </a:defRPr>
            </a:lvl4pPr>
            <a:lvl5pPr marL="2182701" indent="-242522" eaLnBrk="0" hangingPunct="0">
              <a:defRPr kumimoji="1" sz="1700">
                <a:solidFill>
                  <a:srgbClr val="3333CC"/>
                </a:solidFill>
                <a:latin typeface="Arial" panose="020B0604020202020204" pitchFamily="34" charset="0"/>
                <a:ea typeface="ＭＳ Ｐゴシック" panose="020B0600070205080204" pitchFamily="50" charset="-128"/>
              </a:defRPr>
            </a:lvl5pPr>
            <a:lvl6pPr marL="2667745"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6pPr>
            <a:lvl7pPr marL="3152789"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7pPr>
            <a:lvl8pPr marL="3637835"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8pPr>
            <a:lvl9pPr marL="4122879"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9pPr>
          </a:lstStyle>
          <a:p>
            <a:pPr eaLnBrk="1" hangingPunct="1"/>
            <a:fld id="{BB19E0AB-C6E3-46C4-8B56-09E02C4075FC}" type="slidenum">
              <a:rPr lang="en-US" altLang="ja-JP" sz="1200"/>
              <a:pPr eaLnBrk="1" hangingPunct="1"/>
              <a:t>28</a:t>
            </a:fld>
            <a:endParaRPr lang="en-US" altLang="ja-JP" sz="1200"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まずは人生を３つのライフステージに分解し、各ステージ毎の主なイベントを整理します。</a:t>
            </a:r>
            <a:endParaRPr lang="en-US" altLang="ja-JP" dirty="0">
              <a:latin typeface="Arial" panose="020B0604020202020204" pitchFamily="34" charset="0"/>
            </a:endParaRPr>
          </a:p>
          <a:p>
            <a:pPr eaLnBrk="1" hangingPunct="1"/>
            <a:r>
              <a:rPr lang="ja-JP" altLang="en-US" dirty="0">
                <a:latin typeface="Arial" panose="020B0604020202020204" pitchFamily="34" charset="0"/>
              </a:rPr>
              <a:t>（スライドを説明し）こうすることで、自分の投資目的が明確になり、最適な投資商品を選択できるようになります。</a:t>
            </a:r>
            <a:endParaRPr lang="en-US" altLang="ja-JP" dirty="0">
              <a:latin typeface="Arial" panose="020B0604020202020204" pitchFamily="34" charset="0"/>
            </a:endParaRPr>
          </a:p>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33358399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p:spPr>
        <p:txBody>
          <a:bodyPr/>
          <a:lstStyle/>
          <a:p>
            <a:endParaRPr lang="ja-JP" altLang="en-US">
              <a:ea typeface="ＭＳ Ｐ明朝" charset="-128"/>
            </a:endParaRPr>
          </a:p>
        </p:txBody>
      </p:sp>
    </p:spTree>
    <p:extLst>
      <p:ext uri="{BB962C8B-B14F-4D97-AF65-F5344CB8AC3E}">
        <p14:creationId xmlns:p14="http://schemas.microsoft.com/office/powerpoint/2010/main" val="39625686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kumimoji="1" sz="2300">
                <a:solidFill>
                  <a:schemeClr val="tx1"/>
                </a:solidFill>
                <a:latin typeface="Arial" charset="0"/>
                <a:ea typeface="ＭＳ Ｐゴシック" pitchFamily="50" charset="-128"/>
              </a:defRPr>
            </a:lvl1pPr>
            <a:lvl2pPr marL="721665" indent="-277564" eaLnBrk="0" hangingPunct="0">
              <a:defRPr kumimoji="1" sz="2300">
                <a:solidFill>
                  <a:schemeClr val="tx1"/>
                </a:solidFill>
                <a:latin typeface="Arial" charset="0"/>
                <a:ea typeface="ＭＳ Ｐゴシック" pitchFamily="50" charset="-128"/>
              </a:defRPr>
            </a:lvl2pPr>
            <a:lvl3pPr marL="1110253" indent="-222051" eaLnBrk="0" hangingPunct="0">
              <a:defRPr kumimoji="1" sz="2300">
                <a:solidFill>
                  <a:schemeClr val="tx1"/>
                </a:solidFill>
                <a:latin typeface="Arial" charset="0"/>
                <a:ea typeface="ＭＳ Ｐゴシック" pitchFamily="50" charset="-128"/>
              </a:defRPr>
            </a:lvl3pPr>
            <a:lvl4pPr marL="1554356" indent="-222051" eaLnBrk="0" hangingPunct="0">
              <a:defRPr kumimoji="1" sz="2300">
                <a:solidFill>
                  <a:schemeClr val="tx1"/>
                </a:solidFill>
                <a:latin typeface="Arial" charset="0"/>
                <a:ea typeface="ＭＳ Ｐゴシック" pitchFamily="50" charset="-128"/>
              </a:defRPr>
            </a:lvl4pPr>
            <a:lvl5pPr marL="1998456" indent="-222051" eaLnBrk="0" hangingPunct="0">
              <a:defRPr kumimoji="1" sz="2300">
                <a:solidFill>
                  <a:schemeClr val="tx1"/>
                </a:solidFill>
                <a:latin typeface="Arial" charset="0"/>
                <a:ea typeface="ＭＳ Ｐゴシック" pitchFamily="50" charset="-128"/>
              </a:defRPr>
            </a:lvl5pPr>
            <a:lvl6pPr marL="2442558" indent="-222051" eaLnBrk="0" fontAlgn="base" hangingPunct="0">
              <a:spcBef>
                <a:spcPct val="0"/>
              </a:spcBef>
              <a:spcAft>
                <a:spcPct val="0"/>
              </a:spcAft>
              <a:defRPr kumimoji="1" sz="2300">
                <a:solidFill>
                  <a:schemeClr val="tx1"/>
                </a:solidFill>
                <a:latin typeface="Arial" charset="0"/>
                <a:ea typeface="ＭＳ Ｐゴシック" pitchFamily="50" charset="-128"/>
              </a:defRPr>
            </a:lvl6pPr>
            <a:lvl7pPr marL="2886659" indent="-222051" eaLnBrk="0" fontAlgn="base" hangingPunct="0">
              <a:spcBef>
                <a:spcPct val="0"/>
              </a:spcBef>
              <a:spcAft>
                <a:spcPct val="0"/>
              </a:spcAft>
              <a:defRPr kumimoji="1" sz="2300">
                <a:solidFill>
                  <a:schemeClr val="tx1"/>
                </a:solidFill>
                <a:latin typeface="Arial" charset="0"/>
                <a:ea typeface="ＭＳ Ｐゴシック" pitchFamily="50" charset="-128"/>
              </a:defRPr>
            </a:lvl7pPr>
            <a:lvl8pPr marL="3330761" indent="-222051" eaLnBrk="0" fontAlgn="base" hangingPunct="0">
              <a:spcBef>
                <a:spcPct val="0"/>
              </a:spcBef>
              <a:spcAft>
                <a:spcPct val="0"/>
              </a:spcAft>
              <a:defRPr kumimoji="1" sz="2300">
                <a:solidFill>
                  <a:schemeClr val="tx1"/>
                </a:solidFill>
                <a:latin typeface="Arial" charset="0"/>
                <a:ea typeface="ＭＳ Ｐゴシック" pitchFamily="50" charset="-128"/>
              </a:defRPr>
            </a:lvl8pPr>
            <a:lvl9pPr marL="3774862" indent="-222051" eaLnBrk="0" fontAlgn="base" hangingPunct="0">
              <a:spcBef>
                <a:spcPct val="0"/>
              </a:spcBef>
              <a:spcAft>
                <a:spcPct val="0"/>
              </a:spcAft>
              <a:defRPr kumimoji="1" sz="2300">
                <a:solidFill>
                  <a:schemeClr val="tx1"/>
                </a:solidFill>
                <a:latin typeface="Arial" charset="0"/>
                <a:ea typeface="ＭＳ Ｐゴシック" pitchFamily="50" charset="-128"/>
              </a:defRPr>
            </a:lvl9pPr>
          </a:lstStyle>
          <a:p>
            <a:pPr eaLnBrk="1" hangingPunct="1"/>
            <a:fld id="{94ADD473-7597-4839-8919-F08CD85C0C99}" type="slidenum">
              <a:rPr lang="en-US" altLang="ja-JP" sz="1200"/>
              <a:pPr eaLnBrk="1" hangingPunct="1"/>
              <a:t>30</a:t>
            </a:fld>
            <a:endParaRPr lang="en-US" altLang="ja-JP"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4187606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700">
                <a:solidFill>
                  <a:srgbClr val="3333CC"/>
                </a:solidFill>
                <a:latin typeface="Arial" panose="020B0604020202020204" pitchFamily="34" charset="0"/>
                <a:ea typeface="ＭＳ Ｐゴシック" panose="020B0600070205080204" pitchFamily="50" charset="-128"/>
              </a:defRPr>
            </a:lvl1pPr>
            <a:lvl2pPr marL="788132" indent="-303128" eaLnBrk="0" hangingPunct="0">
              <a:defRPr kumimoji="1" sz="1700">
                <a:solidFill>
                  <a:srgbClr val="3333CC"/>
                </a:solidFill>
                <a:latin typeface="Arial" panose="020B0604020202020204" pitchFamily="34" charset="0"/>
                <a:ea typeface="ＭＳ Ｐゴシック" panose="020B0600070205080204" pitchFamily="50" charset="-128"/>
              </a:defRPr>
            </a:lvl2pPr>
            <a:lvl3pPr marL="1212511" indent="-242502" eaLnBrk="0" hangingPunct="0">
              <a:defRPr kumimoji="1" sz="1700">
                <a:solidFill>
                  <a:srgbClr val="3333CC"/>
                </a:solidFill>
                <a:latin typeface="Arial" panose="020B0604020202020204" pitchFamily="34" charset="0"/>
                <a:ea typeface="ＭＳ Ｐゴシック" panose="020B0600070205080204" pitchFamily="50" charset="-128"/>
              </a:defRPr>
            </a:lvl3pPr>
            <a:lvl4pPr marL="1697519" indent="-242502" eaLnBrk="0" hangingPunct="0">
              <a:defRPr kumimoji="1" sz="1700">
                <a:solidFill>
                  <a:srgbClr val="3333CC"/>
                </a:solidFill>
                <a:latin typeface="Arial" panose="020B0604020202020204" pitchFamily="34" charset="0"/>
                <a:ea typeface="ＭＳ Ｐゴシック" panose="020B0600070205080204" pitchFamily="50" charset="-128"/>
              </a:defRPr>
            </a:lvl4pPr>
            <a:lvl5pPr marL="2182524" indent="-242502" eaLnBrk="0" hangingPunct="0">
              <a:defRPr kumimoji="1" sz="1700">
                <a:solidFill>
                  <a:srgbClr val="3333CC"/>
                </a:solidFill>
                <a:latin typeface="Arial" panose="020B0604020202020204" pitchFamily="34" charset="0"/>
                <a:ea typeface="ＭＳ Ｐゴシック" panose="020B0600070205080204" pitchFamily="50" charset="-128"/>
              </a:defRPr>
            </a:lvl5pPr>
            <a:lvl6pPr marL="2667528" indent="-24250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6pPr>
            <a:lvl7pPr marL="3152533" indent="-24250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7pPr>
            <a:lvl8pPr marL="3637539" indent="-24250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8pPr>
            <a:lvl9pPr marL="4122544" indent="-24250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9pPr>
          </a:lstStyle>
          <a:p>
            <a:pPr eaLnBrk="1" hangingPunct="1"/>
            <a:fld id="{BB19E0AB-C6E3-46C4-8B56-09E02C4075FC}" type="slidenum">
              <a:rPr lang="en-US" altLang="ja-JP" sz="1200"/>
              <a:pPr eaLnBrk="1" hangingPunct="1"/>
              <a:t>3</a:t>
            </a:fld>
            <a:endParaRPr lang="en-US" altLang="ja-JP" sz="1200"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36518002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a:spLocks noGrp="1" noChangeArrowheads="1"/>
          </p:cNvSpPr>
          <p:nvPr>
            <p:ph type="sldNum" sz="quarter"/>
          </p:nvPr>
        </p:nvSpPr>
        <p:spPr>
          <a:noFill/>
        </p:spPr>
        <p:txBody>
          <a:bodyPr/>
          <a:lstStyle>
            <a:lvl1pPr eaLnBrk="0" hangingPunct="0">
              <a:tabLst>
                <a:tab pos="0" algn="l"/>
                <a:tab pos="656952" algn="l"/>
                <a:tab pos="1313902" algn="l"/>
                <a:tab pos="1970855" algn="l"/>
                <a:tab pos="2627806" algn="l"/>
                <a:tab pos="3284757" algn="l"/>
                <a:tab pos="3941710" algn="l"/>
                <a:tab pos="4598660" algn="l"/>
                <a:tab pos="5255613" algn="l"/>
                <a:tab pos="5912564" algn="l"/>
                <a:tab pos="6569515" algn="l"/>
                <a:tab pos="7226467" algn="l"/>
              </a:tabLst>
              <a:defRPr>
                <a:solidFill>
                  <a:schemeClr val="bg1"/>
                </a:solidFill>
                <a:latin typeface="Arial" charset="0"/>
                <a:ea typeface="ＭＳ Ｐゴシック" pitchFamily="50" charset="-128"/>
              </a:defRPr>
            </a:lvl1pPr>
            <a:lvl2pPr eaLnBrk="0" hangingPunct="0">
              <a:tabLst>
                <a:tab pos="0" algn="l"/>
                <a:tab pos="656952" algn="l"/>
                <a:tab pos="1313902" algn="l"/>
                <a:tab pos="1970855" algn="l"/>
                <a:tab pos="2627806" algn="l"/>
                <a:tab pos="3284757" algn="l"/>
                <a:tab pos="3941710" algn="l"/>
                <a:tab pos="4598660" algn="l"/>
                <a:tab pos="5255613" algn="l"/>
                <a:tab pos="5912564" algn="l"/>
                <a:tab pos="6569515" algn="l"/>
                <a:tab pos="7226467" algn="l"/>
              </a:tabLst>
              <a:defRPr>
                <a:solidFill>
                  <a:schemeClr val="bg1"/>
                </a:solidFill>
                <a:latin typeface="Arial" charset="0"/>
                <a:ea typeface="ＭＳ Ｐゴシック" pitchFamily="50" charset="-128"/>
              </a:defRPr>
            </a:lvl2pPr>
            <a:lvl3pPr eaLnBrk="0" hangingPunct="0">
              <a:tabLst>
                <a:tab pos="0" algn="l"/>
                <a:tab pos="656952" algn="l"/>
                <a:tab pos="1313902" algn="l"/>
                <a:tab pos="1970855" algn="l"/>
                <a:tab pos="2627806" algn="l"/>
                <a:tab pos="3284757" algn="l"/>
                <a:tab pos="3941710" algn="l"/>
                <a:tab pos="4598660" algn="l"/>
                <a:tab pos="5255613" algn="l"/>
                <a:tab pos="5912564" algn="l"/>
                <a:tab pos="6569515" algn="l"/>
                <a:tab pos="7226467" algn="l"/>
              </a:tabLst>
              <a:defRPr>
                <a:solidFill>
                  <a:schemeClr val="bg1"/>
                </a:solidFill>
                <a:latin typeface="Arial" charset="0"/>
                <a:ea typeface="ＭＳ Ｐゴシック" pitchFamily="50" charset="-128"/>
              </a:defRPr>
            </a:lvl3pPr>
            <a:lvl4pPr eaLnBrk="0" hangingPunct="0">
              <a:tabLst>
                <a:tab pos="0" algn="l"/>
                <a:tab pos="656952" algn="l"/>
                <a:tab pos="1313902" algn="l"/>
                <a:tab pos="1970855" algn="l"/>
                <a:tab pos="2627806" algn="l"/>
                <a:tab pos="3284757" algn="l"/>
                <a:tab pos="3941710" algn="l"/>
                <a:tab pos="4598660" algn="l"/>
                <a:tab pos="5255613" algn="l"/>
                <a:tab pos="5912564" algn="l"/>
                <a:tab pos="6569515" algn="l"/>
                <a:tab pos="7226467" algn="l"/>
              </a:tabLst>
              <a:defRPr>
                <a:solidFill>
                  <a:schemeClr val="bg1"/>
                </a:solidFill>
                <a:latin typeface="Arial" charset="0"/>
                <a:ea typeface="ＭＳ Ｐゴシック" pitchFamily="50" charset="-128"/>
              </a:defRPr>
            </a:lvl4pPr>
            <a:lvl5pPr eaLnBrk="0" hangingPunct="0">
              <a:tabLst>
                <a:tab pos="0" algn="l"/>
                <a:tab pos="656952" algn="l"/>
                <a:tab pos="1313902" algn="l"/>
                <a:tab pos="1970855" algn="l"/>
                <a:tab pos="2627806" algn="l"/>
                <a:tab pos="3284757" algn="l"/>
                <a:tab pos="3941710" algn="l"/>
                <a:tab pos="4598660" algn="l"/>
                <a:tab pos="5255613" algn="l"/>
                <a:tab pos="5912564" algn="l"/>
                <a:tab pos="6569515" algn="l"/>
                <a:tab pos="7226467" algn="l"/>
              </a:tabLst>
              <a:defRPr>
                <a:solidFill>
                  <a:schemeClr val="bg1"/>
                </a:solidFill>
                <a:latin typeface="Arial" charset="0"/>
                <a:ea typeface="ＭＳ Ｐゴシック" pitchFamily="50" charset="-128"/>
              </a:defRPr>
            </a:lvl5pPr>
            <a:lvl6pPr marL="1806616" indent="-164238" defTabSz="322773" eaLnBrk="0" fontAlgn="base" hangingPunct="0">
              <a:spcBef>
                <a:spcPct val="0"/>
              </a:spcBef>
              <a:spcAft>
                <a:spcPct val="0"/>
              </a:spcAft>
              <a:buClr>
                <a:srgbClr val="000000"/>
              </a:buClr>
              <a:buSzPct val="100000"/>
              <a:buFont typeface="Times New Roman" pitchFamily="18" charset="0"/>
              <a:tabLst>
                <a:tab pos="0" algn="l"/>
                <a:tab pos="656952" algn="l"/>
                <a:tab pos="1313902" algn="l"/>
                <a:tab pos="1970855" algn="l"/>
                <a:tab pos="2627806" algn="l"/>
                <a:tab pos="3284757" algn="l"/>
                <a:tab pos="3941710" algn="l"/>
                <a:tab pos="4598660" algn="l"/>
                <a:tab pos="5255613" algn="l"/>
                <a:tab pos="5912564" algn="l"/>
                <a:tab pos="6569515" algn="l"/>
                <a:tab pos="7226467" algn="l"/>
              </a:tabLst>
              <a:defRPr>
                <a:solidFill>
                  <a:schemeClr val="bg1"/>
                </a:solidFill>
                <a:latin typeface="Arial" charset="0"/>
                <a:ea typeface="ＭＳ Ｐゴシック" pitchFamily="50" charset="-128"/>
              </a:defRPr>
            </a:lvl6pPr>
            <a:lvl7pPr marL="2135093" indent="-164238" defTabSz="322773" eaLnBrk="0" fontAlgn="base" hangingPunct="0">
              <a:spcBef>
                <a:spcPct val="0"/>
              </a:spcBef>
              <a:spcAft>
                <a:spcPct val="0"/>
              </a:spcAft>
              <a:buClr>
                <a:srgbClr val="000000"/>
              </a:buClr>
              <a:buSzPct val="100000"/>
              <a:buFont typeface="Times New Roman" pitchFamily="18" charset="0"/>
              <a:tabLst>
                <a:tab pos="0" algn="l"/>
                <a:tab pos="656952" algn="l"/>
                <a:tab pos="1313902" algn="l"/>
                <a:tab pos="1970855" algn="l"/>
                <a:tab pos="2627806" algn="l"/>
                <a:tab pos="3284757" algn="l"/>
                <a:tab pos="3941710" algn="l"/>
                <a:tab pos="4598660" algn="l"/>
                <a:tab pos="5255613" algn="l"/>
                <a:tab pos="5912564" algn="l"/>
                <a:tab pos="6569515" algn="l"/>
                <a:tab pos="7226467" algn="l"/>
              </a:tabLst>
              <a:defRPr>
                <a:solidFill>
                  <a:schemeClr val="bg1"/>
                </a:solidFill>
                <a:latin typeface="Arial" charset="0"/>
                <a:ea typeface="ＭＳ Ｐゴシック" pitchFamily="50" charset="-128"/>
              </a:defRPr>
            </a:lvl7pPr>
            <a:lvl8pPr marL="2463568" indent="-164238" defTabSz="322773" eaLnBrk="0" fontAlgn="base" hangingPunct="0">
              <a:spcBef>
                <a:spcPct val="0"/>
              </a:spcBef>
              <a:spcAft>
                <a:spcPct val="0"/>
              </a:spcAft>
              <a:buClr>
                <a:srgbClr val="000000"/>
              </a:buClr>
              <a:buSzPct val="100000"/>
              <a:buFont typeface="Times New Roman" pitchFamily="18" charset="0"/>
              <a:tabLst>
                <a:tab pos="0" algn="l"/>
                <a:tab pos="656952" algn="l"/>
                <a:tab pos="1313902" algn="l"/>
                <a:tab pos="1970855" algn="l"/>
                <a:tab pos="2627806" algn="l"/>
                <a:tab pos="3284757" algn="l"/>
                <a:tab pos="3941710" algn="l"/>
                <a:tab pos="4598660" algn="l"/>
                <a:tab pos="5255613" algn="l"/>
                <a:tab pos="5912564" algn="l"/>
                <a:tab pos="6569515" algn="l"/>
                <a:tab pos="7226467" algn="l"/>
              </a:tabLst>
              <a:defRPr>
                <a:solidFill>
                  <a:schemeClr val="bg1"/>
                </a:solidFill>
                <a:latin typeface="Arial" charset="0"/>
                <a:ea typeface="ＭＳ Ｐゴシック" pitchFamily="50" charset="-128"/>
              </a:defRPr>
            </a:lvl8pPr>
            <a:lvl9pPr marL="2792043" indent="-164238" defTabSz="322773" eaLnBrk="0" fontAlgn="base" hangingPunct="0">
              <a:spcBef>
                <a:spcPct val="0"/>
              </a:spcBef>
              <a:spcAft>
                <a:spcPct val="0"/>
              </a:spcAft>
              <a:buClr>
                <a:srgbClr val="000000"/>
              </a:buClr>
              <a:buSzPct val="100000"/>
              <a:buFont typeface="Times New Roman" pitchFamily="18" charset="0"/>
              <a:tabLst>
                <a:tab pos="0" algn="l"/>
                <a:tab pos="656952" algn="l"/>
                <a:tab pos="1313902" algn="l"/>
                <a:tab pos="1970855" algn="l"/>
                <a:tab pos="2627806" algn="l"/>
                <a:tab pos="3284757" algn="l"/>
                <a:tab pos="3941710" algn="l"/>
                <a:tab pos="4598660" algn="l"/>
                <a:tab pos="5255613" algn="l"/>
                <a:tab pos="5912564" algn="l"/>
                <a:tab pos="6569515" algn="l"/>
                <a:tab pos="7226467" algn="l"/>
              </a:tabLst>
              <a:defRPr>
                <a:solidFill>
                  <a:schemeClr val="bg1"/>
                </a:solidFill>
                <a:latin typeface="Arial" charset="0"/>
                <a:ea typeface="ＭＳ Ｐゴシック" pitchFamily="50" charset="-128"/>
              </a:defRPr>
            </a:lvl9pPr>
          </a:lstStyle>
          <a:p>
            <a:pPr defTabSz="920378" eaLnBrk="1" hangingPunct="1">
              <a:defRPr/>
            </a:pPr>
            <a:fld id="{90663625-2E9D-4AB0-893F-23AD627F80D0}" type="slidenum">
              <a:rPr lang="ja-JP" altLang="ja-JP">
                <a:solidFill>
                  <a:srgbClr val="000000"/>
                </a:solidFill>
              </a:rPr>
              <a:pPr defTabSz="920378" eaLnBrk="1" hangingPunct="1">
                <a:defRPr/>
              </a:pPr>
              <a:t>31</a:t>
            </a:fld>
            <a:endParaRPr lang="ja-JP" altLang="ja-JP">
              <a:solidFill>
                <a:srgbClr val="000000"/>
              </a:solidFill>
            </a:endParaRPr>
          </a:p>
        </p:txBody>
      </p:sp>
      <p:sp>
        <p:nvSpPr>
          <p:cNvPr id="68611" name="Rectangle 1"/>
          <p:cNvSpPr txBox="1">
            <a:spLocks noGrp="1" noRot="1" noChangeAspect="1" noChangeArrowheads="1" noTextEdit="1"/>
          </p:cNvSpPr>
          <p:nvPr>
            <p:ph type="sldImg"/>
          </p:nvPr>
        </p:nvSpPr>
        <p:spPr>
          <a:xfrm>
            <a:off x="666750" y="582613"/>
            <a:ext cx="3390900" cy="25447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2" name="Text Box 2"/>
          <p:cNvSpPr txBox="1">
            <a:spLocks noGrp="1" noChangeArrowheads="1"/>
          </p:cNvSpPr>
          <p:nvPr>
            <p:ph type="body" idx="1"/>
          </p:nvPr>
        </p:nvSpPr>
        <p:spPr>
          <a:xfrm>
            <a:off x="380169" y="3392033"/>
            <a:ext cx="4095960" cy="305647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270"/>
              </a:spcBef>
              <a:tabLst>
                <a:tab pos="0" algn="l"/>
                <a:tab pos="520087" algn="l"/>
                <a:tab pos="1040173" algn="l"/>
                <a:tab pos="1560260" algn="l"/>
                <a:tab pos="2080347" algn="l"/>
                <a:tab pos="2600433" algn="l"/>
                <a:tab pos="3120520" algn="l"/>
                <a:tab pos="3640606" algn="l"/>
              </a:tabLst>
            </a:pPr>
            <a:endParaRPr lang="ja-JP" altLang="ja-JP" sz="700" dirty="0">
              <a:cs typeface="Meiryo UI" pitchFamily="50" charset="-128"/>
            </a:endParaRPr>
          </a:p>
        </p:txBody>
      </p:sp>
    </p:spTree>
    <p:extLst>
      <p:ext uri="{BB962C8B-B14F-4D97-AF65-F5344CB8AC3E}">
        <p14:creationId xmlns:p14="http://schemas.microsoft.com/office/powerpoint/2010/main" val="26093139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700">
                <a:solidFill>
                  <a:srgbClr val="3333CC"/>
                </a:solidFill>
                <a:latin typeface="Arial" panose="020B0604020202020204" pitchFamily="34" charset="0"/>
                <a:ea typeface="ＭＳ Ｐゴシック" panose="020B0600070205080204" pitchFamily="50" charset="-128"/>
              </a:defRPr>
            </a:lvl1pPr>
            <a:lvl2pPr marL="788197" indent="-303153" eaLnBrk="0" hangingPunct="0">
              <a:defRPr kumimoji="1" sz="1700">
                <a:solidFill>
                  <a:srgbClr val="3333CC"/>
                </a:solidFill>
                <a:latin typeface="Arial" panose="020B0604020202020204" pitchFamily="34" charset="0"/>
                <a:ea typeface="ＭＳ Ｐゴシック" panose="020B0600070205080204" pitchFamily="50" charset="-128"/>
              </a:defRPr>
            </a:lvl2pPr>
            <a:lvl3pPr marL="1212610" indent="-242522" eaLnBrk="0" hangingPunct="0">
              <a:defRPr kumimoji="1" sz="1700">
                <a:solidFill>
                  <a:srgbClr val="3333CC"/>
                </a:solidFill>
                <a:latin typeface="Arial" panose="020B0604020202020204" pitchFamily="34" charset="0"/>
                <a:ea typeface="ＭＳ Ｐゴシック" panose="020B0600070205080204" pitchFamily="50" charset="-128"/>
              </a:defRPr>
            </a:lvl3pPr>
            <a:lvl4pPr marL="1697656" indent="-242522" eaLnBrk="0" hangingPunct="0">
              <a:defRPr kumimoji="1" sz="1700">
                <a:solidFill>
                  <a:srgbClr val="3333CC"/>
                </a:solidFill>
                <a:latin typeface="Arial" panose="020B0604020202020204" pitchFamily="34" charset="0"/>
                <a:ea typeface="ＭＳ Ｐゴシック" panose="020B0600070205080204" pitchFamily="50" charset="-128"/>
              </a:defRPr>
            </a:lvl4pPr>
            <a:lvl5pPr marL="2182701" indent="-242522" eaLnBrk="0" hangingPunct="0">
              <a:defRPr kumimoji="1" sz="1700">
                <a:solidFill>
                  <a:srgbClr val="3333CC"/>
                </a:solidFill>
                <a:latin typeface="Arial" panose="020B0604020202020204" pitchFamily="34" charset="0"/>
                <a:ea typeface="ＭＳ Ｐゴシック" panose="020B0600070205080204" pitchFamily="50" charset="-128"/>
              </a:defRPr>
            </a:lvl5pPr>
            <a:lvl6pPr marL="2667745"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6pPr>
            <a:lvl7pPr marL="3152789"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7pPr>
            <a:lvl8pPr marL="3637835"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8pPr>
            <a:lvl9pPr marL="4122879"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9pPr>
          </a:lstStyle>
          <a:p>
            <a:pPr eaLnBrk="1" hangingPunct="1"/>
            <a:fld id="{BB19E0AB-C6E3-46C4-8B56-09E02C4075FC}" type="slidenum">
              <a:rPr lang="en-US" altLang="ja-JP" sz="1200"/>
              <a:pPr eaLnBrk="1" hangingPunct="1"/>
              <a:t>32</a:t>
            </a:fld>
            <a:endParaRPr lang="en-US" altLang="ja-JP" sz="1200"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稼ぐ力、貯金力、投資力</a:t>
            </a:r>
            <a:endParaRPr lang="ja-JP" altLang="ja-JP" dirty="0">
              <a:latin typeface="Arial" panose="020B0604020202020204" pitchFamily="34" charset="0"/>
            </a:endParaRPr>
          </a:p>
        </p:txBody>
      </p:sp>
    </p:spTree>
    <p:extLst>
      <p:ext uri="{BB962C8B-B14F-4D97-AF65-F5344CB8AC3E}">
        <p14:creationId xmlns:p14="http://schemas.microsoft.com/office/powerpoint/2010/main" val="20123779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700">
                <a:solidFill>
                  <a:srgbClr val="3333CC"/>
                </a:solidFill>
                <a:latin typeface="Arial" panose="020B0604020202020204" pitchFamily="34" charset="0"/>
                <a:ea typeface="ＭＳ Ｐゴシック" panose="020B0600070205080204" pitchFamily="50" charset="-128"/>
              </a:defRPr>
            </a:lvl1pPr>
            <a:lvl2pPr marL="788197" indent="-303153" eaLnBrk="0" hangingPunct="0">
              <a:defRPr kumimoji="1" sz="1700">
                <a:solidFill>
                  <a:srgbClr val="3333CC"/>
                </a:solidFill>
                <a:latin typeface="Arial" panose="020B0604020202020204" pitchFamily="34" charset="0"/>
                <a:ea typeface="ＭＳ Ｐゴシック" panose="020B0600070205080204" pitchFamily="50" charset="-128"/>
              </a:defRPr>
            </a:lvl2pPr>
            <a:lvl3pPr marL="1212610" indent="-242522" eaLnBrk="0" hangingPunct="0">
              <a:defRPr kumimoji="1" sz="1700">
                <a:solidFill>
                  <a:srgbClr val="3333CC"/>
                </a:solidFill>
                <a:latin typeface="Arial" panose="020B0604020202020204" pitchFamily="34" charset="0"/>
                <a:ea typeface="ＭＳ Ｐゴシック" panose="020B0600070205080204" pitchFamily="50" charset="-128"/>
              </a:defRPr>
            </a:lvl3pPr>
            <a:lvl4pPr marL="1697656" indent="-242522" eaLnBrk="0" hangingPunct="0">
              <a:defRPr kumimoji="1" sz="1700">
                <a:solidFill>
                  <a:srgbClr val="3333CC"/>
                </a:solidFill>
                <a:latin typeface="Arial" panose="020B0604020202020204" pitchFamily="34" charset="0"/>
                <a:ea typeface="ＭＳ Ｐゴシック" panose="020B0600070205080204" pitchFamily="50" charset="-128"/>
              </a:defRPr>
            </a:lvl4pPr>
            <a:lvl5pPr marL="2182701" indent="-242522" eaLnBrk="0" hangingPunct="0">
              <a:defRPr kumimoji="1" sz="1700">
                <a:solidFill>
                  <a:srgbClr val="3333CC"/>
                </a:solidFill>
                <a:latin typeface="Arial" panose="020B0604020202020204" pitchFamily="34" charset="0"/>
                <a:ea typeface="ＭＳ Ｐゴシック" panose="020B0600070205080204" pitchFamily="50" charset="-128"/>
              </a:defRPr>
            </a:lvl5pPr>
            <a:lvl6pPr marL="2667745"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6pPr>
            <a:lvl7pPr marL="3152789"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7pPr>
            <a:lvl8pPr marL="3637835"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8pPr>
            <a:lvl9pPr marL="4122879"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9pPr>
          </a:lstStyle>
          <a:p>
            <a:pPr eaLnBrk="1" hangingPunct="1"/>
            <a:fld id="{BB19E0AB-C6E3-46C4-8B56-09E02C4075FC}" type="slidenum">
              <a:rPr lang="en-US" altLang="ja-JP" sz="1200"/>
              <a:pPr eaLnBrk="1" hangingPunct="1"/>
              <a:t>34</a:t>
            </a:fld>
            <a:endParaRPr lang="en-US" altLang="ja-JP" sz="1200"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9712612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投資手法を検討する際には様々な観点から検討をしますがここでは代表的な３つの観点を挙げます。</a:t>
            </a:r>
            <a:endParaRPr kumimoji="1" lang="en-US" altLang="ja-JP" dirty="0"/>
          </a:p>
          <a:p>
            <a:r>
              <a:rPr kumimoji="1" lang="ja-JP" altLang="en-US" dirty="0"/>
              <a:t>換金性</a:t>
            </a:r>
            <a:r>
              <a:rPr kumimoji="1" lang="en-US" altLang="ja-JP" dirty="0"/>
              <a:t>=</a:t>
            </a:r>
            <a:r>
              <a:rPr kumimoji="1" lang="ja-JP" altLang="en-US" dirty="0"/>
              <a:t>現金化するのに時間やコストがかからないか　安全性</a:t>
            </a:r>
            <a:r>
              <a:rPr kumimoji="1" lang="en-US" altLang="ja-JP" dirty="0"/>
              <a:t>=</a:t>
            </a:r>
            <a:r>
              <a:rPr kumimoji="1" lang="ja-JP" altLang="en-US" dirty="0"/>
              <a:t>予想した結果から大きくかけ離れないか　収益性</a:t>
            </a:r>
            <a:r>
              <a:rPr kumimoji="1" lang="en-US" altLang="ja-JP" dirty="0"/>
              <a:t>=</a:t>
            </a:r>
            <a:r>
              <a:rPr kumimoji="1" lang="ja-JP" altLang="en-US" dirty="0"/>
              <a:t>予想リターンは元本に比べてどの程度か</a:t>
            </a:r>
            <a:endParaRPr kumimoji="1" lang="en-US" altLang="ja-JP" dirty="0"/>
          </a:p>
          <a:p>
            <a:r>
              <a:rPr kumimoji="1" lang="ja-JP" altLang="en-US" dirty="0"/>
              <a:t>本来は自身の年代や投資目的などに合わせてこの３つの観点からバランスよく投資手法を検討するのがセオリーですが、必ずしもそのように検討できていないのが現状です。</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637026A1-3EE5-4743-BF28-8A8742EFE72E}" type="slidenum">
              <a:rPr lang="en-US" altLang="ja-JP" smtClean="0"/>
              <a:pPr>
                <a:defRPr/>
              </a:pPr>
              <a:t>35</a:t>
            </a:fld>
            <a:endParaRPr lang="en-US" altLang="ja-JP"/>
          </a:p>
        </p:txBody>
      </p:sp>
    </p:spTree>
    <p:extLst>
      <p:ext uri="{BB962C8B-B14F-4D97-AF65-F5344CB8AC3E}">
        <p14:creationId xmlns:p14="http://schemas.microsoft.com/office/powerpoint/2010/main" val="32221252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また、投資手法を選択する際には投資目的に合致しているかどうかだけでなく、リスク許容度の検討も重要です。</a:t>
            </a:r>
            <a:br>
              <a:rPr kumimoji="1" lang="en-US" altLang="ja-JP" dirty="0"/>
            </a:br>
            <a:r>
              <a:rPr kumimoji="1" lang="ja-JP" altLang="en-US" dirty="0"/>
              <a:t>リスク許容度は一般的に言って、若いときはリスク許容度高く、年をとるにつれリスク許容度は低くなります。ライフステージの３つの区分けとおおまかに一致します。</a:t>
            </a:r>
            <a:br>
              <a:rPr kumimoji="1" lang="en-US" altLang="ja-JP" dirty="0"/>
            </a:br>
            <a:r>
              <a:rPr kumimoji="1" lang="ja-JP" altLang="en-US" dirty="0"/>
              <a:t>では投資におけるリスクとはなんでしょう？</a:t>
            </a:r>
          </a:p>
        </p:txBody>
      </p:sp>
      <p:sp>
        <p:nvSpPr>
          <p:cNvPr id="4" name="スライド番号プレースホルダー 3"/>
          <p:cNvSpPr>
            <a:spLocks noGrp="1"/>
          </p:cNvSpPr>
          <p:nvPr>
            <p:ph type="sldNum" sz="quarter" idx="5"/>
          </p:nvPr>
        </p:nvSpPr>
        <p:spPr/>
        <p:txBody>
          <a:bodyPr/>
          <a:lstStyle/>
          <a:p>
            <a:pPr>
              <a:defRPr/>
            </a:pPr>
            <a:fld id="{637026A1-3EE5-4743-BF28-8A8742EFE72E}" type="slidenum">
              <a:rPr lang="en-US" altLang="ja-JP" smtClean="0"/>
              <a:pPr>
                <a:defRPr/>
              </a:pPr>
              <a:t>36</a:t>
            </a:fld>
            <a:endParaRPr lang="en-US" altLang="ja-JP"/>
          </a:p>
        </p:txBody>
      </p:sp>
    </p:spTree>
    <p:extLst>
      <p:ext uri="{BB962C8B-B14F-4D97-AF65-F5344CB8AC3E}">
        <p14:creationId xmlns:p14="http://schemas.microsoft.com/office/powerpoint/2010/main" val="41194922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700">
                <a:solidFill>
                  <a:srgbClr val="3333CC"/>
                </a:solidFill>
                <a:latin typeface="Arial" panose="020B0604020202020204" pitchFamily="34" charset="0"/>
                <a:ea typeface="ＭＳ Ｐゴシック" panose="020B0600070205080204" pitchFamily="50" charset="-128"/>
              </a:defRPr>
            </a:lvl1pPr>
            <a:lvl2pPr marL="788197" indent="-303153" eaLnBrk="0" hangingPunct="0">
              <a:defRPr kumimoji="1" sz="1700">
                <a:solidFill>
                  <a:srgbClr val="3333CC"/>
                </a:solidFill>
                <a:latin typeface="Arial" panose="020B0604020202020204" pitchFamily="34" charset="0"/>
                <a:ea typeface="ＭＳ Ｐゴシック" panose="020B0600070205080204" pitchFamily="50" charset="-128"/>
              </a:defRPr>
            </a:lvl2pPr>
            <a:lvl3pPr marL="1212610" indent="-242522" eaLnBrk="0" hangingPunct="0">
              <a:defRPr kumimoji="1" sz="1700">
                <a:solidFill>
                  <a:srgbClr val="3333CC"/>
                </a:solidFill>
                <a:latin typeface="Arial" panose="020B0604020202020204" pitchFamily="34" charset="0"/>
                <a:ea typeface="ＭＳ Ｐゴシック" panose="020B0600070205080204" pitchFamily="50" charset="-128"/>
              </a:defRPr>
            </a:lvl3pPr>
            <a:lvl4pPr marL="1697656" indent="-242522" eaLnBrk="0" hangingPunct="0">
              <a:defRPr kumimoji="1" sz="1700">
                <a:solidFill>
                  <a:srgbClr val="3333CC"/>
                </a:solidFill>
                <a:latin typeface="Arial" panose="020B0604020202020204" pitchFamily="34" charset="0"/>
                <a:ea typeface="ＭＳ Ｐゴシック" panose="020B0600070205080204" pitchFamily="50" charset="-128"/>
              </a:defRPr>
            </a:lvl4pPr>
            <a:lvl5pPr marL="2182701" indent="-242522" eaLnBrk="0" hangingPunct="0">
              <a:defRPr kumimoji="1" sz="1700">
                <a:solidFill>
                  <a:srgbClr val="3333CC"/>
                </a:solidFill>
                <a:latin typeface="Arial" panose="020B0604020202020204" pitchFamily="34" charset="0"/>
                <a:ea typeface="ＭＳ Ｐゴシック" panose="020B0600070205080204" pitchFamily="50" charset="-128"/>
              </a:defRPr>
            </a:lvl5pPr>
            <a:lvl6pPr marL="2667745"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6pPr>
            <a:lvl7pPr marL="3152789"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7pPr>
            <a:lvl8pPr marL="3637835"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8pPr>
            <a:lvl9pPr marL="4122879"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9pPr>
          </a:lstStyle>
          <a:p>
            <a:pPr eaLnBrk="1" hangingPunct="1"/>
            <a:fld id="{BB19E0AB-C6E3-46C4-8B56-09E02C4075FC}" type="slidenum">
              <a:rPr lang="en-US" altLang="ja-JP" sz="1200"/>
              <a:pPr eaLnBrk="1" hangingPunct="1"/>
              <a:t>37</a:t>
            </a:fld>
            <a:endParaRPr lang="en-US" altLang="ja-JP" sz="1200"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複利のパワー</a:t>
            </a:r>
            <a:endParaRPr lang="en-US" altLang="ja-JP" dirty="0">
              <a:latin typeface="Arial" panose="020B0604020202020204" pitchFamily="34" charset="0"/>
            </a:endParaRPr>
          </a:p>
          <a:p>
            <a:pPr eaLnBrk="1" hangingPunct="1"/>
            <a:r>
              <a:rPr lang="ja-JP" altLang="en-US" dirty="0">
                <a:latin typeface="Arial" panose="020B0604020202020204" pitchFamily="34" charset="0"/>
              </a:rPr>
              <a:t>みんな</a:t>
            </a:r>
            <a:r>
              <a:rPr lang="en-US" altLang="ja-JP" dirty="0">
                <a:latin typeface="Arial" panose="020B0604020202020204" pitchFamily="34" charset="0"/>
              </a:rPr>
              <a:t>1</a:t>
            </a:r>
            <a:r>
              <a:rPr lang="ja-JP" altLang="en-US" dirty="0">
                <a:latin typeface="Arial" panose="020B0604020202020204" pitchFamily="34" charset="0"/>
              </a:rPr>
              <a:t>億円は諦める</a:t>
            </a:r>
            <a:endParaRPr lang="en-US" altLang="ja-JP" dirty="0">
              <a:latin typeface="Arial" panose="020B0604020202020204" pitchFamily="34" charset="0"/>
            </a:endParaRPr>
          </a:p>
          <a:p>
            <a:pPr eaLnBrk="1" hangingPunct="1"/>
            <a:r>
              <a:rPr lang="ja-JP" altLang="en-US" dirty="0">
                <a:latin typeface="Arial" panose="020B0604020202020204" pitchFamily="34" charset="0"/>
              </a:rPr>
              <a:t>でも</a:t>
            </a:r>
            <a:r>
              <a:rPr lang="en-US" altLang="ja-JP" dirty="0">
                <a:latin typeface="Arial" panose="020B0604020202020204" pitchFamily="34" charset="0"/>
              </a:rPr>
              <a:t>1</a:t>
            </a:r>
            <a:r>
              <a:rPr lang="ja-JP" altLang="en-US" dirty="0">
                <a:latin typeface="Arial" panose="020B0604020202020204" pitchFamily="34" charset="0"/>
              </a:rPr>
              <a:t>億円は時間をかければ普通に作れる！</a:t>
            </a:r>
            <a:endParaRPr lang="ja-JP" altLang="ja-JP" dirty="0">
              <a:latin typeface="Arial" panose="020B0604020202020204" pitchFamily="34" charset="0"/>
            </a:endParaRPr>
          </a:p>
        </p:txBody>
      </p:sp>
    </p:spTree>
    <p:extLst>
      <p:ext uri="{BB962C8B-B14F-4D97-AF65-F5344CB8AC3E}">
        <p14:creationId xmlns:p14="http://schemas.microsoft.com/office/powerpoint/2010/main" val="35598841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700">
                <a:solidFill>
                  <a:srgbClr val="3333CC"/>
                </a:solidFill>
                <a:latin typeface="Arial" panose="020B0604020202020204" pitchFamily="34" charset="0"/>
                <a:ea typeface="ＭＳ Ｐゴシック" panose="020B0600070205080204" pitchFamily="50" charset="-128"/>
              </a:defRPr>
            </a:lvl1pPr>
            <a:lvl2pPr marL="788197" indent="-303153" eaLnBrk="0" hangingPunct="0">
              <a:defRPr kumimoji="1" sz="1700">
                <a:solidFill>
                  <a:srgbClr val="3333CC"/>
                </a:solidFill>
                <a:latin typeface="Arial" panose="020B0604020202020204" pitchFamily="34" charset="0"/>
                <a:ea typeface="ＭＳ Ｐゴシック" panose="020B0600070205080204" pitchFamily="50" charset="-128"/>
              </a:defRPr>
            </a:lvl2pPr>
            <a:lvl3pPr marL="1212610" indent="-242522" eaLnBrk="0" hangingPunct="0">
              <a:defRPr kumimoji="1" sz="1700">
                <a:solidFill>
                  <a:srgbClr val="3333CC"/>
                </a:solidFill>
                <a:latin typeface="Arial" panose="020B0604020202020204" pitchFamily="34" charset="0"/>
                <a:ea typeface="ＭＳ Ｐゴシック" panose="020B0600070205080204" pitchFamily="50" charset="-128"/>
              </a:defRPr>
            </a:lvl3pPr>
            <a:lvl4pPr marL="1697656" indent="-242522" eaLnBrk="0" hangingPunct="0">
              <a:defRPr kumimoji="1" sz="1700">
                <a:solidFill>
                  <a:srgbClr val="3333CC"/>
                </a:solidFill>
                <a:latin typeface="Arial" panose="020B0604020202020204" pitchFamily="34" charset="0"/>
                <a:ea typeface="ＭＳ Ｐゴシック" panose="020B0600070205080204" pitchFamily="50" charset="-128"/>
              </a:defRPr>
            </a:lvl4pPr>
            <a:lvl5pPr marL="2182701" indent="-242522" eaLnBrk="0" hangingPunct="0">
              <a:defRPr kumimoji="1" sz="1700">
                <a:solidFill>
                  <a:srgbClr val="3333CC"/>
                </a:solidFill>
                <a:latin typeface="Arial" panose="020B0604020202020204" pitchFamily="34" charset="0"/>
                <a:ea typeface="ＭＳ Ｐゴシック" panose="020B0600070205080204" pitchFamily="50" charset="-128"/>
              </a:defRPr>
            </a:lvl5pPr>
            <a:lvl6pPr marL="2667745"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6pPr>
            <a:lvl7pPr marL="3152789"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7pPr>
            <a:lvl8pPr marL="3637835"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8pPr>
            <a:lvl9pPr marL="4122879"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9pPr>
          </a:lstStyle>
          <a:p>
            <a:pPr eaLnBrk="1" hangingPunct="1"/>
            <a:fld id="{BB19E0AB-C6E3-46C4-8B56-09E02C4075FC}" type="slidenum">
              <a:rPr lang="en-US" altLang="ja-JP" sz="1200"/>
              <a:pPr eaLnBrk="1" hangingPunct="1"/>
              <a:t>38</a:t>
            </a:fld>
            <a:endParaRPr lang="en-US" altLang="ja-JP" sz="1200"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投資におけるリスクとは「損をする可能性」を指すのではなく、「期待値から大きくはずれる可能性」を指します。</a:t>
            </a:r>
            <a:endParaRPr lang="en-US" altLang="ja-JP" dirty="0">
              <a:latin typeface="Arial" panose="020B0604020202020204" pitchFamily="34" charset="0"/>
            </a:endParaRPr>
          </a:p>
          <a:p>
            <a:pPr eaLnBrk="1" hangingPunct="1"/>
            <a:r>
              <a:rPr lang="ja-JP" altLang="en-US" dirty="0">
                <a:latin typeface="Arial" panose="020B0604020202020204" pitchFamily="34" charset="0"/>
              </a:rPr>
              <a:t>（スライドを説明し）ですから、期待値より大幅な値上がりをすることも「リスク」と捉えることを押さえておいてください。</a:t>
            </a:r>
            <a:endParaRPr lang="en-US" altLang="ja-JP" dirty="0">
              <a:latin typeface="Arial" panose="020B0604020202020204" pitchFamily="34" charset="0"/>
            </a:endParaRPr>
          </a:p>
        </p:txBody>
      </p:sp>
    </p:spTree>
    <p:extLst>
      <p:ext uri="{BB962C8B-B14F-4D97-AF65-F5344CB8AC3E}">
        <p14:creationId xmlns:p14="http://schemas.microsoft.com/office/powerpoint/2010/main" val="19253825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rgbClr val="3333CC"/>
                </a:solidFill>
                <a:latin typeface="Arial" panose="020B0604020202020204" pitchFamily="34" charset="0"/>
                <a:ea typeface="ＭＳ Ｐゴシック" panose="020B0600070205080204" pitchFamily="50" charset="-128"/>
              </a:defRPr>
            </a:lvl1pPr>
            <a:lvl2pPr marL="768903" indent="-295733" eaLnBrk="0" hangingPunct="0">
              <a:defRPr kumimoji="1">
                <a:solidFill>
                  <a:srgbClr val="3333CC"/>
                </a:solidFill>
                <a:latin typeface="Arial" panose="020B0604020202020204" pitchFamily="34" charset="0"/>
                <a:ea typeface="ＭＳ Ｐゴシック" panose="020B0600070205080204" pitchFamily="50" charset="-128"/>
              </a:defRPr>
            </a:lvl2pPr>
            <a:lvl3pPr marL="1182928" indent="-236586" eaLnBrk="0" hangingPunct="0">
              <a:defRPr kumimoji="1">
                <a:solidFill>
                  <a:srgbClr val="3333CC"/>
                </a:solidFill>
                <a:latin typeface="Arial" panose="020B0604020202020204" pitchFamily="34" charset="0"/>
                <a:ea typeface="ＭＳ Ｐゴシック" panose="020B0600070205080204" pitchFamily="50" charset="-128"/>
              </a:defRPr>
            </a:lvl3pPr>
            <a:lvl4pPr marL="1656097" indent="-236586" eaLnBrk="0" hangingPunct="0">
              <a:defRPr kumimoji="1">
                <a:solidFill>
                  <a:srgbClr val="3333CC"/>
                </a:solidFill>
                <a:latin typeface="Arial" panose="020B0604020202020204" pitchFamily="34" charset="0"/>
                <a:ea typeface="ＭＳ Ｐゴシック" panose="020B0600070205080204" pitchFamily="50" charset="-128"/>
              </a:defRPr>
            </a:lvl4pPr>
            <a:lvl5pPr marL="2129268" indent="-236586" eaLnBrk="0" hangingPunct="0">
              <a:defRPr kumimoji="1">
                <a:solidFill>
                  <a:srgbClr val="3333CC"/>
                </a:solidFill>
                <a:latin typeface="Arial" panose="020B0604020202020204" pitchFamily="34" charset="0"/>
                <a:ea typeface="ＭＳ Ｐゴシック" panose="020B0600070205080204" pitchFamily="50" charset="-128"/>
              </a:defRPr>
            </a:lvl5pPr>
            <a:lvl6pPr marL="2602439" indent="-236586" eaLnBrk="0" fontAlgn="base" hangingPunct="0">
              <a:spcBef>
                <a:spcPct val="0"/>
              </a:spcBef>
              <a:spcAft>
                <a:spcPct val="0"/>
              </a:spcAft>
              <a:defRPr kumimoji="1">
                <a:solidFill>
                  <a:srgbClr val="3333CC"/>
                </a:solidFill>
                <a:latin typeface="Arial" panose="020B0604020202020204" pitchFamily="34" charset="0"/>
                <a:ea typeface="ＭＳ Ｐゴシック" panose="020B0600070205080204" pitchFamily="50" charset="-128"/>
              </a:defRPr>
            </a:lvl6pPr>
            <a:lvl7pPr marL="3075607" indent="-236586" eaLnBrk="0" fontAlgn="base" hangingPunct="0">
              <a:spcBef>
                <a:spcPct val="0"/>
              </a:spcBef>
              <a:spcAft>
                <a:spcPct val="0"/>
              </a:spcAft>
              <a:defRPr kumimoji="1">
                <a:solidFill>
                  <a:srgbClr val="3333CC"/>
                </a:solidFill>
                <a:latin typeface="Arial" panose="020B0604020202020204" pitchFamily="34" charset="0"/>
                <a:ea typeface="ＭＳ Ｐゴシック" panose="020B0600070205080204" pitchFamily="50" charset="-128"/>
              </a:defRPr>
            </a:lvl7pPr>
            <a:lvl8pPr marL="3548779" indent="-236586" eaLnBrk="0" fontAlgn="base" hangingPunct="0">
              <a:spcBef>
                <a:spcPct val="0"/>
              </a:spcBef>
              <a:spcAft>
                <a:spcPct val="0"/>
              </a:spcAft>
              <a:defRPr kumimoji="1">
                <a:solidFill>
                  <a:srgbClr val="3333CC"/>
                </a:solidFill>
                <a:latin typeface="Arial" panose="020B0604020202020204" pitchFamily="34" charset="0"/>
                <a:ea typeface="ＭＳ Ｐゴシック" panose="020B0600070205080204" pitchFamily="50" charset="-128"/>
              </a:defRPr>
            </a:lvl8pPr>
            <a:lvl9pPr marL="4021952" indent="-236586" eaLnBrk="0" fontAlgn="base" hangingPunct="0">
              <a:spcBef>
                <a:spcPct val="0"/>
              </a:spcBef>
              <a:spcAft>
                <a:spcPct val="0"/>
              </a:spcAft>
              <a:defRPr kumimoji="1">
                <a:solidFill>
                  <a:srgbClr val="3333CC"/>
                </a:solidFill>
                <a:latin typeface="Arial" panose="020B0604020202020204" pitchFamily="34" charset="0"/>
                <a:ea typeface="ＭＳ Ｐゴシック" panose="020B0600070205080204" pitchFamily="50" charset="-128"/>
              </a:defRPr>
            </a:lvl9pPr>
          </a:lstStyle>
          <a:p>
            <a:pPr eaLnBrk="1" hangingPunct="1"/>
            <a:fld id="{61BCA3C9-F47A-4C17-AC42-433765560E53}" type="slidenum">
              <a:rPr lang="en-US" altLang="ja-JP">
                <a:solidFill>
                  <a:schemeClr val="tx2"/>
                </a:solidFill>
                <a:latin typeface="Times New Roman" panose="02020603050405020304" pitchFamily="18" charset="0"/>
              </a:rPr>
              <a:pPr eaLnBrk="1" hangingPunct="1"/>
              <a:t>39</a:t>
            </a:fld>
            <a:endParaRPr lang="en-US" altLang="ja-JP">
              <a:solidFill>
                <a:schemeClr val="tx2"/>
              </a:solidFill>
              <a:latin typeface="Times New Roman" panose="02020603050405020304"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ここまで自分に適した投資商品の選び方や分散投資についてみてきました。</a:t>
            </a:r>
            <a:br>
              <a:rPr lang="en-US" altLang="ja-JP" dirty="0">
                <a:latin typeface="Arial" panose="020B0604020202020204" pitchFamily="34" charset="0"/>
              </a:rPr>
            </a:br>
            <a:r>
              <a:rPr lang="ja-JP" altLang="en-US" dirty="0">
                <a:latin typeface="Arial" panose="020B0604020202020204" pitchFamily="34" charset="0"/>
              </a:rPr>
              <a:t>この表を見ていただければわかりますが、結局のところ「どの投資商品が一番優れている」ということはありません。</a:t>
            </a:r>
            <a:br>
              <a:rPr lang="en-US" altLang="ja-JP" dirty="0">
                <a:latin typeface="Arial" panose="020B0604020202020204" pitchFamily="34" charset="0"/>
              </a:rPr>
            </a:br>
            <a:r>
              <a:rPr lang="ja-JP" altLang="en-US" dirty="0">
                <a:latin typeface="Arial" panose="020B0604020202020204" pitchFamily="34" charset="0"/>
              </a:rPr>
              <a:t>（表中の投資商品２つくらいをピックアップして説明しながら）どの商品をとっても合計値は同じになります。</a:t>
            </a:r>
            <a:endParaRPr lang="en-US" altLang="ja-JP" dirty="0">
              <a:latin typeface="Arial" panose="020B0604020202020204" pitchFamily="34" charset="0"/>
            </a:endParaRPr>
          </a:p>
          <a:p>
            <a:pPr eaLnBrk="1" hangingPunct="1"/>
            <a:r>
              <a:rPr lang="ja-JP" altLang="en-US" dirty="0">
                <a:latin typeface="Arial" panose="020B0604020202020204" pitchFamily="34" charset="0"/>
              </a:rPr>
              <a:t>つまり正しい投資の考え方とは</a:t>
            </a:r>
            <a:endParaRPr lang="ja-JP" altLang="ja-JP" dirty="0">
              <a:latin typeface="Arial" panose="020B0604020202020204" pitchFamily="34" charset="0"/>
            </a:endParaRPr>
          </a:p>
        </p:txBody>
      </p:sp>
    </p:spTree>
    <p:extLst>
      <p:ext uri="{BB962C8B-B14F-4D97-AF65-F5344CB8AC3E}">
        <p14:creationId xmlns:p14="http://schemas.microsoft.com/office/powerpoint/2010/main" val="12709005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700">
                <a:solidFill>
                  <a:srgbClr val="3333CC"/>
                </a:solidFill>
                <a:latin typeface="Arial" panose="020B0604020202020204" pitchFamily="34" charset="0"/>
                <a:ea typeface="ＭＳ Ｐゴシック" panose="020B0600070205080204" pitchFamily="50" charset="-128"/>
              </a:defRPr>
            </a:lvl1pPr>
            <a:lvl2pPr marL="788197" indent="-303153" eaLnBrk="0" hangingPunct="0">
              <a:defRPr kumimoji="1" sz="1700">
                <a:solidFill>
                  <a:srgbClr val="3333CC"/>
                </a:solidFill>
                <a:latin typeface="Arial" panose="020B0604020202020204" pitchFamily="34" charset="0"/>
                <a:ea typeface="ＭＳ Ｐゴシック" panose="020B0600070205080204" pitchFamily="50" charset="-128"/>
              </a:defRPr>
            </a:lvl2pPr>
            <a:lvl3pPr marL="1212610" indent="-242522" eaLnBrk="0" hangingPunct="0">
              <a:defRPr kumimoji="1" sz="1700">
                <a:solidFill>
                  <a:srgbClr val="3333CC"/>
                </a:solidFill>
                <a:latin typeface="Arial" panose="020B0604020202020204" pitchFamily="34" charset="0"/>
                <a:ea typeface="ＭＳ Ｐゴシック" panose="020B0600070205080204" pitchFamily="50" charset="-128"/>
              </a:defRPr>
            </a:lvl3pPr>
            <a:lvl4pPr marL="1697656" indent="-242522" eaLnBrk="0" hangingPunct="0">
              <a:defRPr kumimoji="1" sz="1700">
                <a:solidFill>
                  <a:srgbClr val="3333CC"/>
                </a:solidFill>
                <a:latin typeface="Arial" panose="020B0604020202020204" pitchFamily="34" charset="0"/>
                <a:ea typeface="ＭＳ Ｐゴシック" panose="020B0600070205080204" pitchFamily="50" charset="-128"/>
              </a:defRPr>
            </a:lvl4pPr>
            <a:lvl5pPr marL="2182701" indent="-242522" eaLnBrk="0" hangingPunct="0">
              <a:defRPr kumimoji="1" sz="1700">
                <a:solidFill>
                  <a:srgbClr val="3333CC"/>
                </a:solidFill>
                <a:latin typeface="Arial" panose="020B0604020202020204" pitchFamily="34" charset="0"/>
                <a:ea typeface="ＭＳ Ｐゴシック" panose="020B0600070205080204" pitchFamily="50" charset="-128"/>
              </a:defRPr>
            </a:lvl5pPr>
            <a:lvl6pPr marL="2667745"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6pPr>
            <a:lvl7pPr marL="3152789"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7pPr>
            <a:lvl8pPr marL="3637835"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8pPr>
            <a:lvl9pPr marL="4122879"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9pPr>
          </a:lstStyle>
          <a:p>
            <a:pPr eaLnBrk="1" hangingPunct="1"/>
            <a:fld id="{BB19E0AB-C6E3-46C4-8B56-09E02C4075FC}" type="slidenum">
              <a:rPr lang="en-US" altLang="ja-JP" sz="1200"/>
              <a:pPr eaLnBrk="1" hangingPunct="1"/>
              <a:t>40</a:t>
            </a:fld>
            <a:endParaRPr lang="en-US" altLang="ja-JP" sz="1200"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分散投資には大きく分けて３つの種類があります。</a:t>
            </a:r>
            <a:endParaRPr lang="en-US" altLang="ja-JP" dirty="0">
              <a:latin typeface="Arial" panose="020B0604020202020204" pitchFamily="34" charset="0"/>
            </a:endParaRPr>
          </a:p>
          <a:p>
            <a:pPr eaLnBrk="1" hangingPunct="1"/>
            <a:r>
              <a:rPr lang="ja-JP" altLang="en-US" dirty="0">
                <a:latin typeface="Arial" panose="020B0604020202020204" pitchFamily="34" charset="0"/>
              </a:rPr>
              <a:t>①資産分散→保有する資産をいくつかの種類に分けておくことです。</a:t>
            </a:r>
            <a:endParaRPr lang="en-US" altLang="ja-JP" dirty="0">
              <a:latin typeface="Arial" panose="020B0604020202020204" pitchFamily="34" charset="0"/>
            </a:endParaRPr>
          </a:p>
          <a:p>
            <a:pPr eaLnBrk="1" hangingPunct="1"/>
            <a:r>
              <a:rPr lang="ja-JP" altLang="en-US" dirty="0">
                <a:latin typeface="Arial" panose="020B0604020202020204" pitchFamily="34" charset="0"/>
              </a:rPr>
              <a:t>②時間分散→長期間保有することで、複利の効果もねらいつつ、予想値からのずれを小さくします。</a:t>
            </a:r>
            <a:endParaRPr lang="en-US" altLang="ja-JP" dirty="0">
              <a:latin typeface="Arial" panose="020B0604020202020204" pitchFamily="34" charset="0"/>
            </a:endParaRPr>
          </a:p>
          <a:p>
            <a:pPr eaLnBrk="1" hangingPunct="1"/>
            <a:r>
              <a:rPr lang="ja-JP" altLang="en-US" dirty="0">
                <a:latin typeface="Arial" panose="020B0604020202020204" pitchFamily="34" charset="0"/>
              </a:rPr>
              <a:t>③購入機会分散→ある商品を一定期間一定金額分だけ購入することにより、価格が高いときには量を少なく、価格が安いときには量を多く投資することで単純数量分割購入よりも平均値を有利にしやすいとされています。</a:t>
            </a:r>
            <a:endParaRPr lang="ja-JP" altLang="ja-JP" dirty="0">
              <a:latin typeface="Arial" panose="020B0604020202020204" pitchFamily="34" charset="0"/>
            </a:endParaRPr>
          </a:p>
        </p:txBody>
      </p:sp>
    </p:spTree>
    <p:extLst>
      <p:ext uri="{BB962C8B-B14F-4D97-AF65-F5344CB8AC3E}">
        <p14:creationId xmlns:p14="http://schemas.microsoft.com/office/powerpoint/2010/main" val="17911189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rgbClr val="3333CC"/>
                </a:solidFill>
                <a:latin typeface="Arial" panose="020B0604020202020204" pitchFamily="34" charset="0"/>
                <a:ea typeface="ＭＳ Ｐゴシック" panose="020B0600070205080204" pitchFamily="50" charset="-128"/>
              </a:defRPr>
            </a:lvl1pPr>
            <a:lvl2pPr marL="768903" indent="-295733" eaLnBrk="0" hangingPunct="0">
              <a:defRPr kumimoji="1">
                <a:solidFill>
                  <a:srgbClr val="3333CC"/>
                </a:solidFill>
                <a:latin typeface="Arial" panose="020B0604020202020204" pitchFamily="34" charset="0"/>
                <a:ea typeface="ＭＳ Ｐゴシック" panose="020B0600070205080204" pitchFamily="50" charset="-128"/>
              </a:defRPr>
            </a:lvl2pPr>
            <a:lvl3pPr marL="1182928" indent="-236586" eaLnBrk="0" hangingPunct="0">
              <a:defRPr kumimoji="1">
                <a:solidFill>
                  <a:srgbClr val="3333CC"/>
                </a:solidFill>
                <a:latin typeface="Arial" panose="020B0604020202020204" pitchFamily="34" charset="0"/>
                <a:ea typeface="ＭＳ Ｐゴシック" panose="020B0600070205080204" pitchFamily="50" charset="-128"/>
              </a:defRPr>
            </a:lvl3pPr>
            <a:lvl4pPr marL="1656097" indent="-236586" eaLnBrk="0" hangingPunct="0">
              <a:defRPr kumimoji="1">
                <a:solidFill>
                  <a:srgbClr val="3333CC"/>
                </a:solidFill>
                <a:latin typeface="Arial" panose="020B0604020202020204" pitchFamily="34" charset="0"/>
                <a:ea typeface="ＭＳ Ｐゴシック" panose="020B0600070205080204" pitchFamily="50" charset="-128"/>
              </a:defRPr>
            </a:lvl4pPr>
            <a:lvl5pPr marL="2129268" indent="-236586" eaLnBrk="0" hangingPunct="0">
              <a:defRPr kumimoji="1">
                <a:solidFill>
                  <a:srgbClr val="3333CC"/>
                </a:solidFill>
                <a:latin typeface="Arial" panose="020B0604020202020204" pitchFamily="34" charset="0"/>
                <a:ea typeface="ＭＳ Ｐゴシック" panose="020B0600070205080204" pitchFamily="50" charset="-128"/>
              </a:defRPr>
            </a:lvl5pPr>
            <a:lvl6pPr marL="2602439" indent="-236586" eaLnBrk="0" fontAlgn="base" hangingPunct="0">
              <a:spcBef>
                <a:spcPct val="0"/>
              </a:spcBef>
              <a:spcAft>
                <a:spcPct val="0"/>
              </a:spcAft>
              <a:defRPr kumimoji="1">
                <a:solidFill>
                  <a:srgbClr val="3333CC"/>
                </a:solidFill>
                <a:latin typeface="Arial" panose="020B0604020202020204" pitchFamily="34" charset="0"/>
                <a:ea typeface="ＭＳ Ｐゴシック" panose="020B0600070205080204" pitchFamily="50" charset="-128"/>
              </a:defRPr>
            </a:lvl6pPr>
            <a:lvl7pPr marL="3075607" indent="-236586" eaLnBrk="0" fontAlgn="base" hangingPunct="0">
              <a:spcBef>
                <a:spcPct val="0"/>
              </a:spcBef>
              <a:spcAft>
                <a:spcPct val="0"/>
              </a:spcAft>
              <a:defRPr kumimoji="1">
                <a:solidFill>
                  <a:srgbClr val="3333CC"/>
                </a:solidFill>
                <a:latin typeface="Arial" panose="020B0604020202020204" pitchFamily="34" charset="0"/>
                <a:ea typeface="ＭＳ Ｐゴシック" panose="020B0600070205080204" pitchFamily="50" charset="-128"/>
              </a:defRPr>
            </a:lvl7pPr>
            <a:lvl8pPr marL="3548779" indent="-236586" eaLnBrk="0" fontAlgn="base" hangingPunct="0">
              <a:spcBef>
                <a:spcPct val="0"/>
              </a:spcBef>
              <a:spcAft>
                <a:spcPct val="0"/>
              </a:spcAft>
              <a:defRPr kumimoji="1">
                <a:solidFill>
                  <a:srgbClr val="3333CC"/>
                </a:solidFill>
                <a:latin typeface="Arial" panose="020B0604020202020204" pitchFamily="34" charset="0"/>
                <a:ea typeface="ＭＳ Ｐゴシック" panose="020B0600070205080204" pitchFamily="50" charset="-128"/>
              </a:defRPr>
            </a:lvl8pPr>
            <a:lvl9pPr marL="4021952" indent="-236586" eaLnBrk="0" fontAlgn="base" hangingPunct="0">
              <a:spcBef>
                <a:spcPct val="0"/>
              </a:spcBef>
              <a:spcAft>
                <a:spcPct val="0"/>
              </a:spcAft>
              <a:defRPr kumimoji="1">
                <a:solidFill>
                  <a:srgbClr val="3333CC"/>
                </a:solidFill>
                <a:latin typeface="Arial" panose="020B0604020202020204" pitchFamily="34" charset="0"/>
                <a:ea typeface="ＭＳ Ｐゴシック" panose="020B0600070205080204" pitchFamily="50" charset="-128"/>
              </a:defRPr>
            </a:lvl9pPr>
          </a:lstStyle>
          <a:p>
            <a:pPr eaLnBrk="1" hangingPunct="1"/>
            <a:fld id="{61BCA3C9-F47A-4C17-AC42-433765560E53}" type="slidenum">
              <a:rPr lang="en-US" altLang="ja-JP">
                <a:solidFill>
                  <a:schemeClr val="tx2"/>
                </a:solidFill>
                <a:latin typeface="Times New Roman" panose="02020603050405020304" pitchFamily="18" charset="0"/>
              </a:rPr>
              <a:pPr eaLnBrk="1" hangingPunct="1"/>
              <a:t>41</a:t>
            </a:fld>
            <a:endParaRPr lang="en-US" altLang="ja-JP">
              <a:solidFill>
                <a:schemeClr val="tx2"/>
              </a:solidFill>
              <a:latin typeface="Times New Roman" panose="02020603050405020304"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463921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700">
                <a:solidFill>
                  <a:srgbClr val="3333CC"/>
                </a:solidFill>
                <a:latin typeface="Arial" panose="020B0604020202020204" pitchFamily="34" charset="0"/>
                <a:ea typeface="ＭＳ Ｐゴシック" panose="020B0600070205080204" pitchFamily="50" charset="-128"/>
              </a:defRPr>
            </a:lvl1pPr>
            <a:lvl2pPr marL="788197" indent="-303153" eaLnBrk="0" hangingPunct="0">
              <a:defRPr kumimoji="1" sz="1700">
                <a:solidFill>
                  <a:srgbClr val="3333CC"/>
                </a:solidFill>
                <a:latin typeface="Arial" panose="020B0604020202020204" pitchFamily="34" charset="0"/>
                <a:ea typeface="ＭＳ Ｐゴシック" panose="020B0600070205080204" pitchFamily="50" charset="-128"/>
              </a:defRPr>
            </a:lvl2pPr>
            <a:lvl3pPr marL="1212610" indent="-242522" eaLnBrk="0" hangingPunct="0">
              <a:defRPr kumimoji="1" sz="1700">
                <a:solidFill>
                  <a:srgbClr val="3333CC"/>
                </a:solidFill>
                <a:latin typeface="Arial" panose="020B0604020202020204" pitchFamily="34" charset="0"/>
                <a:ea typeface="ＭＳ Ｐゴシック" panose="020B0600070205080204" pitchFamily="50" charset="-128"/>
              </a:defRPr>
            </a:lvl3pPr>
            <a:lvl4pPr marL="1697656" indent="-242522" eaLnBrk="0" hangingPunct="0">
              <a:defRPr kumimoji="1" sz="1700">
                <a:solidFill>
                  <a:srgbClr val="3333CC"/>
                </a:solidFill>
                <a:latin typeface="Arial" panose="020B0604020202020204" pitchFamily="34" charset="0"/>
                <a:ea typeface="ＭＳ Ｐゴシック" panose="020B0600070205080204" pitchFamily="50" charset="-128"/>
              </a:defRPr>
            </a:lvl4pPr>
            <a:lvl5pPr marL="2182701" indent="-242522" eaLnBrk="0" hangingPunct="0">
              <a:defRPr kumimoji="1" sz="1700">
                <a:solidFill>
                  <a:srgbClr val="3333CC"/>
                </a:solidFill>
                <a:latin typeface="Arial" panose="020B0604020202020204" pitchFamily="34" charset="0"/>
                <a:ea typeface="ＭＳ Ｐゴシック" panose="020B0600070205080204" pitchFamily="50" charset="-128"/>
              </a:defRPr>
            </a:lvl5pPr>
            <a:lvl6pPr marL="2667745"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6pPr>
            <a:lvl7pPr marL="3152789"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7pPr>
            <a:lvl8pPr marL="3637835"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8pPr>
            <a:lvl9pPr marL="4122879"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9pPr>
          </a:lstStyle>
          <a:p>
            <a:pPr eaLnBrk="1" hangingPunct="1"/>
            <a:fld id="{BB19E0AB-C6E3-46C4-8B56-09E02C4075FC}" type="slidenum">
              <a:rPr lang="en-US" altLang="ja-JP" sz="1200"/>
              <a:pPr eaLnBrk="1" hangingPunct="1"/>
              <a:t>4</a:t>
            </a:fld>
            <a:endParaRPr lang="en-US" altLang="ja-JP" sz="1200"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36518002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rgbClr val="3333CC"/>
                </a:solidFill>
                <a:latin typeface="Arial" panose="020B0604020202020204" pitchFamily="34" charset="0"/>
                <a:ea typeface="ＭＳ Ｐゴシック" panose="020B0600070205080204" pitchFamily="50" charset="-128"/>
              </a:defRPr>
            </a:lvl1pPr>
            <a:lvl2pPr marL="768903" indent="-295733" eaLnBrk="0" hangingPunct="0">
              <a:defRPr kumimoji="1">
                <a:solidFill>
                  <a:srgbClr val="3333CC"/>
                </a:solidFill>
                <a:latin typeface="Arial" panose="020B0604020202020204" pitchFamily="34" charset="0"/>
                <a:ea typeface="ＭＳ Ｐゴシック" panose="020B0600070205080204" pitchFamily="50" charset="-128"/>
              </a:defRPr>
            </a:lvl2pPr>
            <a:lvl3pPr marL="1182928" indent="-236586" eaLnBrk="0" hangingPunct="0">
              <a:defRPr kumimoji="1">
                <a:solidFill>
                  <a:srgbClr val="3333CC"/>
                </a:solidFill>
                <a:latin typeface="Arial" panose="020B0604020202020204" pitchFamily="34" charset="0"/>
                <a:ea typeface="ＭＳ Ｐゴシック" panose="020B0600070205080204" pitchFamily="50" charset="-128"/>
              </a:defRPr>
            </a:lvl3pPr>
            <a:lvl4pPr marL="1656097" indent="-236586" eaLnBrk="0" hangingPunct="0">
              <a:defRPr kumimoji="1">
                <a:solidFill>
                  <a:srgbClr val="3333CC"/>
                </a:solidFill>
                <a:latin typeface="Arial" panose="020B0604020202020204" pitchFamily="34" charset="0"/>
                <a:ea typeface="ＭＳ Ｐゴシック" panose="020B0600070205080204" pitchFamily="50" charset="-128"/>
              </a:defRPr>
            </a:lvl4pPr>
            <a:lvl5pPr marL="2129268" indent="-236586" eaLnBrk="0" hangingPunct="0">
              <a:defRPr kumimoji="1">
                <a:solidFill>
                  <a:srgbClr val="3333CC"/>
                </a:solidFill>
                <a:latin typeface="Arial" panose="020B0604020202020204" pitchFamily="34" charset="0"/>
                <a:ea typeface="ＭＳ Ｐゴシック" panose="020B0600070205080204" pitchFamily="50" charset="-128"/>
              </a:defRPr>
            </a:lvl5pPr>
            <a:lvl6pPr marL="2602439" indent="-236586" eaLnBrk="0" fontAlgn="base" hangingPunct="0">
              <a:spcBef>
                <a:spcPct val="0"/>
              </a:spcBef>
              <a:spcAft>
                <a:spcPct val="0"/>
              </a:spcAft>
              <a:defRPr kumimoji="1">
                <a:solidFill>
                  <a:srgbClr val="3333CC"/>
                </a:solidFill>
                <a:latin typeface="Arial" panose="020B0604020202020204" pitchFamily="34" charset="0"/>
                <a:ea typeface="ＭＳ Ｐゴシック" panose="020B0600070205080204" pitchFamily="50" charset="-128"/>
              </a:defRPr>
            </a:lvl6pPr>
            <a:lvl7pPr marL="3075607" indent="-236586" eaLnBrk="0" fontAlgn="base" hangingPunct="0">
              <a:spcBef>
                <a:spcPct val="0"/>
              </a:spcBef>
              <a:spcAft>
                <a:spcPct val="0"/>
              </a:spcAft>
              <a:defRPr kumimoji="1">
                <a:solidFill>
                  <a:srgbClr val="3333CC"/>
                </a:solidFill>
                <a:latin typeface="Arial" panose="020B0604020202020204" pitchFamily="34" charset="0"/>
                <a:ea typeface="ＭＳ Ｐゴシック" panose="020B0600070205080204" pitchFamily="50" charset="-128"/>
              </a:defRPr>
            </a:lvl7pPr>
            <a:lvl8pPr marL="3548779" indent="-236586" eaLnBrk="0" fontAlgn="base" hangingPunct="0">
              <a:spcBef>
                <a:spcPct val="0"/>
              </a:spcBef>
              <a:spcAft>
                <a:spcPct val="0"/>
              </a:spcAft>
              <a:defRPr kumimoji="1">
                <a:solidFill>
                  <a:srgbClr val="3333CC"/>
                </a:solidFill>
                <a:latin typeface="Arial" panose="020B0604020202020204" pitchFamily="34" charset="0"/>
                <a:ea typeface="ＭＳ Ｐゴシック" panose="020B0600070205080204" pitchFamily="50" charset="-128"/>
              </a:defRPr>
            </a:lvl8pPr>
            <a:lvl9pPr marL="4021952" indent="-236586" eaLnBrk="0" fontAlgn="base" hangingPunct="0">
              <a:spcBef>
                <a:spcPct val="0"/>
              </a:spcBef>
              <a:spcAft>
                <a:spcPct val="0"/>
              </a:spcAft>
              <a:defRPr kumimoji="1">
                <a:solidFill>
                  <a:srgbClr val="3333CC"/>
                </a:solidFill>
                <a:latin typeface="Arial" panose="020B0604020202020204" pitchFamily="34" charset="0"/>
                <a:ea typeface="ＭＳ Ｐゴシック" panose="020B0600070205080204" pitchFamily="50" charset="-128"/>
              </a:defRPr>
            </a:lvl9pPr>
          </a:lstStyle>
          <a:p>
            <a:pPr eaLnBrk="1" hangingPunct="1"/>
            <a:fld id="{61BCA3C9-F47A-4C17-AC42-433765560E53}" type="slidenum">
              <a:rPr lang="en-US" altLang="ja-JP">
                <a:solidFill>
                  <a:schemeClr val="tx2"/>
                </a:solidFill>
                <a:latin typeface="Times New Roman" panose="02020603050405020304" pitchFamily="18" charset="0"/>
              </a:rPr>
              <a:pPr eaLnBrk="1" hangingPunct="1"/>
              <a:t>43</a:t>
            </a:fld>
            <a:endParaRPr lang="en-US" altLang="ja-JP">
              <a:solidFill>
                <a:schemeClr val="tx2"/>
              </a:solidFill>
              <a:latin typeface="Times New Roman" panose="02020603050405020304"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住宅購入や保険設計と同じで、ライフプランと投資の設計はなかなか独力では難しいです。まずは知識として投資の基本を勉強したうえで、投資診断士のようなアドバイザーをみつけて一緒に見直してみてください。投資診断士はひとつの金融商品知識だけではない幅広い投資知識（総合性と中立性）から、皆様のライフプランとポートフォリオの定期点検を致します。投資診断士資格にご興味ある方や投資診断士に相談をご希望される方、いらっしゃいましたらお気軽に協会事務局までお問い合わせください。</a:t>
            </a:r>
            <a:endParaRPr lang="ja-JP" altLang="ja-JP" dirty="0">
              <a:latin typeface="Arial" panose="020B0604020202020204" pitchFamily="34" charset="0"/>
            </a:endParaRPr>
          </a:p>
        </p:txBody>
      </p:sp>
    </p:spTree>
    <p:extLst>
      <p:ext uri="{BB962C8B-B14F-4D97-AF65-F5344CB8AC3E}">
        <p14:creationId xmlns:p14="http://schemas.microsoft.com/office/powerpoint/2010/main" val="4465170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rgbClr val="3333CC"/>
                </a:solidFill>
                <a:latin typeface="Arial" panose="020B0604020202020204" pitchFamily="34" charset="0"/>
                <a:ea typeface="ＭＳ Ｐゴシック" panose="020B0600070205080204" pitchFamily="50" charset="-128"/>
              </a:defRPr>
            </a:lvl1pPr>
            <a:lvl2pPr marL="768903" indent="-295733" eaLnBrk="0" hangingPunct="0">
              <a:defRPr kumimoji="1">
                <a:solidFill>
                  <a:srgbClr val="3333CC"/>
                </a:solidFill>
                <a:latin typeface="Arial" panose="020B0604020202020204" pitchFamily="34" charset="0"/>
                <a:ea typeface="ＭＳ Ｐゴシック" panose="020B0600070205080204" pitchFamily="50" charset="-128"/>
              </a:defRPr>
            </a:lvl2pPr>
            <a:lvl3pPr marL="1182928" indent="-236586" eaLnBrk="0" hangingPunct="0">
              <a:defRPr kumimoji="1">
                <a:solidFill>
                  <a:srgbClr val="3333CC"/>
                </a:solidFill>
                <a:latin typeface="Arial" panose="020B0604020202020204" pitchFamily="34" charset="0"/>
                <a:ea typeface="ＭＳ Ｐゴシック" panose="020B0600070205080204" pitchFamily="50" charset="-128"/>
              </a:defRPr>
            </a:lvl3pPr>
            <a:lvl4pPr marL="1656097" indent="-236586" eaLnBrk="0" hangingPunct="0">
              <a:defRPr kumimoji="1">
                <a:solidFill>
                  <a:srgbClr val="3333CC"/>
                </a:solidFill>
                <a:latin typeface="Arial" panose="020B0604020202020204" pitchFamily="34" charset="0"/>
                <a:ea typeface="ＭＳ Ｐゴシック" panose="020B0600070205080204" pitchFamily="50" charset="-128"/>
              </a:defRPr>
            </a:lvl4pPr>
            <a:lvl5pPr marL="2129268" indent="-236586" eaLnBrk="0" hangingPunct="0">
              <a:defRPr kumimoji="1">
                <a:solidFill>
                  <a:srgbClr val="3333CC"/>
                </a:solidFill>
                <a:latin typeface="Arial" panose="020B0604020202020204" pitchFamily="34" charset="0"/>
                <a:ea typeface="ＭＳ Ｐゴシック" panose="020B0600070205080204" pitchFamily="50" charset="-128"/>
              </a:defRPr>
            </a:lvl5pPr>
            <a:lvl6pPr marL="2602439" indent="-236586" eaLnBrk="0" fontAlgn="base" hangingPunct="0">
              <a:spcBef>
                <a:spcPct val="0"/>
              </a:spcBef>
              <a:spcAft>
                <a:spcPct val="0"/>
              </a:spcAft>
              <a:defRPr kumimoji="1">
                <a:solidFill>
                  <a:srgbClr val="3333CC"/>
                </a:solidFill>
                <a:latin typeface="Arial" panose="020B0604020202020204" pitchFamily="34" charset="0"/>
                <a:ea typeface="ＭＳ Ｐゴシック" panose="020B0600070205080204" pitchFamily="50" charset="-128"/>
              </a:defRPr>
            </a:lvl6pPr>
            <a:lvl7pPr marL="3075607" indent="-236586" eaLnBrk="0" fontAlgn="base" hangingPunct="0">
              <a:spcBef>
                <a:spcPct val="0"/>
              </a:spcBef>
              <a:spcAft>
                <a:spcPct val="0"/>
              </a:spcAft>
              <a:defRPr kumimoji="1">
                <a:solidFill>
                  <a:srgbClr val="3333CC"/>
                </a:solidFill>
                <a:latin typeface="Arial" panose="020B0604020202020204" pitchFamily="34" charset="0"/>
                <a:ea typeface="ＭＳ Ｐゴシック" panose="020B0600070205080204" pitchFamily="50" charset="-128"/>
              </a:defRPr>
            </a:lvl7pPr>
            <a:lvl8pPr marL="3548779" indent="-236586" eaLnBrk="0" fontAlgn="base" hangingPunct="0">
              <a:spcBef>
                <a:spcPct val="0"/>
              </a:spcBef>
              <a:spcAft>
                <a:spcPct val="0"/>
              </a:spcAft>
              <a:defRPr kumimoji="1">
                <a:solidFill>
                  <a:srgbClr val="3333CC"/>
                </a:solidFill>
                <a:latin typeface="Arial" panose="020B0604020202020204" pitchFamily="34" charset="0"/>
                <a:ea typeface="ＭＳ Ｐゴシック" panose="020B0600070205080204" pitchFamily="50" charset="-128"/>
              </a:defRPr>
            </a:lvl8pPr>
            <a:lvl9pPr marL="4021952" indent="-236586" eaLnBrk="0" fontAlgn="base" hangingPunct="0">
              <a:spcBef>
                <a:spcPct val="0"/>
              </a:spcBef>
              <a:spcAft>
                <a:spcPct val="0"/>
              </a:spcAft>
              <a:defRPr kumimoji="1">
                <a:solidFill>
                  <a:srgbClr val="3333CC"/>
                </a:solidFill>
                <a:latin typeface="Arial" panose="020B0604020202020204" pitchFamily="34" charset="0"/>
                <a:ea typeface="ＭＳ Ｐゴシック" panose="020B0600070205080204" pitchFamily="50" charset="-128"/>
              </a:defRPr>
            </a:lvl9pPr>
          </a:lstStyle>
          <a:p>
            <a:pPr eaLnBrk="1" hangingPunct="1"/>
            <a:fld id="{61BCA3C9-F47A-4C17-AC42-433765560E53}" type="slidenum">
              <a:rPr lang="en-US" altLang="ja-JP">
                <a:solidFill>
                  <a:schemeClr val="tx2"/>
                </a:solidFill>
                <a:latin typeface="Times New Roman" panose="02020603050405020304" pitchFamily="18" charset="0"/>
              </a:rPr>
              <a:pPr eaLnBrk="1" hangingPunct="1"/>
              <a:t>44</a:t>
            </a:fld>
            <a:endParaRPr lang="en-US" altLang="ja-JP">
              <a:solidFill>
                <a:schemeClr val="tx2"/>
              </a:solidFill>
              <a:latin typeface="Times New Roman" panose="02020603050405020304"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429786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700">
                <a:solidFill>
                  <a:srgbClr val="3333CC"/>
                </a:solidFill>
                <a:latin typeface="Arial" panose="020B0604020202020204" pitchFamily="34" charset="0"/>
                <a:ea typeface="ＭＳ Ｐゴシック" panose="020B0600070205080204" pitchFamily="50" charset="-128"/>
              </a:defRPr>
            </a:lvl1pPr>
            <a:lvl2pPr marL="788197" indent="-303153" eaLnBrk="0" hangingPunct="0">
              <a:defRPr kumimoji="1" sz="1700">
                <a:solidFill>
                  <a:srgbClr val="3333CC"/>
                </a:solidFill>
                <a:latin typeface="Arial" panose="020B0604020202020204" pitchFamily="34" charset="0"/>
                <a:ea typeface="ＭＳ Ｐゴシック" panose="020B0600070205080204" pitchFamily="50" charset="-128"/>
              </a:defRPr>
            </a:lvl2pPr>
            <a:lvl3pPr marL="1212610" indent="-242522" eaLnBrk="0" hangingPunct="0">
              <a:defRPr kumimoji="1" sz="1700">
                <a:solidFill>
                  <a:srgbClr val="3333CC"/>
                </a:solidFill>
                <a:latin typeface="Arial" panose="020B0604020202020204" pitchFamily="34" charset="0"/>
                <a:ea typeface="ＭＳ Ｐゴシック" panose="020B0600070205080204" pitchFamily="50" charset="-128"/>
              </a:defRPr>
            </a:lvl3pPr>
            <a:lvl4pPr marL="1697656" indent="-242522" eaLnBrk="0" hangingPunct="0">
              <a:defRPr kumimoji="1" sz="1700">
                <a:solidFill>
                  <a:srgbClr val="3333CC"/>
                </a:solidFill>
                <a:latin typeface="Arial" panose="020B0604020202020204" pitchFamily="34" charset="0"/>
                <a:ea typeface="ＭＳ Ｐゴシック" panose="020B0600070205080204" pitchFamily="50" charset="-128"/>
              </a:defRPr>
            </a:lvl4pPr>
            <a:lvl5pPr marL="2182701" indent="-242522" eaLnBrk="0" hangingPunct="0">
              <a:defRPr kumimoji="1" sz="1700">
                <a:solidFill>
                  <a:srgbClr val="3333CC"/>
                </a:solidFill>
                <a:latin typeface="Arial" panose="020B0604020202020204" pitchFamily="34" charset="0"/>
                <a:ea typeface="ＭＳ Ｐゴシック" panose="020B0600070205080204" pitchFamily="50" charset="-128"/>
              </a:defRPr>
            </a:lvl5pPr>
            <a:lvl6pPr marL="2667745"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6pPr>
            <a:lvl7pPr marL="3152789"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7pPr>
            <a:lvl8pPr marL="3637835"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8pPr>
            <a:lvl9pPr marL="4122879"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9pPr>
          </a:lstStyle>
          <a:p>
            <a:pPr eaLnBrk="1" hangingPunct="1"/>
            <a:fld id="{BB19E0AB-C6E3-46C4-8B56-09E02C4075FC}" type="slidenum">
              <a:rPr lang="en-US" altLang="ja-JP" sz="1200"/>
              <a:pPr eaLnBrk="1" hangingPunct="1"/>
              <a:t>5</a:t>
            </a:fld>
            <a:endParaRPr lang="en-US" altLang="ja-JP" sz="1200"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3146631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700">
                <a:solidFill>
                  <a:srgbClr val="3333CC"/>
                </a:solidFill>
                <a:latin typeface="Arial" panose="020B0604020202020204" pitchFamily="34" charset="0"/>
                <a:ea typeface="ＭＳ Ｐゴシック" panose="020B0600070205080204" pitchFamily="50" charset="-128"/>
              </a:defRPr>
            </a:lvl1pPr>
            <a:lvl2pPr marL="788197" indent="-303153" eaLnBrk="0" hangingPunct="0">
              <a:defRPr kumimoji="1" sz="1700">
                <a:solidFill>
                  <a:srgbClr val="3333CC"/>
                </a:solidFill>
                <a:latin typeface="Arial" panose="020B0604020202020204" pitchFamily="34" charset="0"/>
                <a:ea typeface="ＭＳ Ｐゴシック" panose="020B0600070205080204" pitchFamily="50" charset="-128"/>
              </a:defRPr>
            </a:lvl2pPr>
            <a:lvl3pPr marL="1212610" indent="-242522" eaLnBrk="0" hangingPunct="0">
              <a:defRPr kumimoji="1" sz="1700">
                <a:solidFill>
                  <a:srgbClr val="3333CC"/>
                </a:solidFill>
                <a:latin typeface="Arial" panose="020B0604020202020204" pitchFamily="34" charset="0"/>
                <a:ea typeface="ＭＳ Ｐゴシック" panose="020B0600070205080204" pitchFamily="50" charset="-128"/>
              </a:defRPr>
            </a:lvl3pPr>
            <a:lvl4pPr marL="1697656" indent="-242522" eaLnBrk="0" hangingPunct="0">
              <a:defRPr kumimoji="1" sz="1700">
                <a:solidFill>
                  <a:srgbClr val="3333CC"/>
                </a:solidFill>
                <a:latin typeface="Arial" panose="020B0604020202020204" pitchFamily="34" charset="0"/>
                <a:ea typeface="ＭＳ Ｐゴシック" panose="020B0600070205080204" pitchFamily="50" charset="-128"/>
              </a:defRPr>
            </a:lvl4pPr>
            <a:lvl5pPr marL="2182701" indent="-242522" eaLnBrk="0" hangingPunct="0">
              <a:defRPr kumimoji="1" sz="1700">
                <a:solidFill>
                  <a:srgbClr val="3333CC"/>
                </a:solidFill>
                <a:latin typeface="Arial" panose="020B0604020202020204" pitchFamily="34" charset="0"/>
                <a:ea typeface="ＭＳ Ｐゴシック" panose="020B0600070205080204" pitchFamily="50" charset="-128"/>
              </a:defRPr>
            </a:lvl5pPr>
            <a:lvl6pPr marL="2667745"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6pPr>
            <a:lvl7pPr marL="3152789"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7pPr>
            <a:lvl8pPr marL="3637835"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8pPr>
            <a:lvl9pPr marL="4122879"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9pPr>
          </a:lstStyle>
          <a:p>
            <a:pPr eaLnBrk="1" hangingPunct="1"/>
            <a:fld id="{BB19E0AB-C6E3-46C4-8B56-09E02C4075FC}" type="slidenum">
              <a:rPr lang="en-US" altLang="ja-JP" sz="1200"/>
              <a:pPr eaLnBrk="1" hangingPunct="1"/>
              <a:t>6</a:t>
            </a:fld>
            <a:endParaRPr lang="en-US" altLang="ja-JP" sz="1200"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2804028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700">
                <a:solidFill>
                  <a:srgbClr val="3333CC"/>
                </a:solidFill>
                <a:latin typeface="Arial" panose="020B0604020202020204" pitchFamily="34" charset="0"/>
                <a:ea typeface="ＭＳ Ｐゴシック" panose="020B0600070205080204" pitchFamily="50" charset="-128"/>
              </a:defRPr>
            </a:lvl1pPr>
            <a:lvl2pPr marL="788197" indent="-303153" eaLnBrk="0" hangingPunct="0">
              <a:defRPr kumimoji="1" sz="1700">
                <a:solidFill>
                  <a:srgbClr val="3333CC"/>
                </a:solidFill>
                <a:latin typeface="Arial" panose="020B0604020202020204" pitchFamily="34" charset="0"/>
                <a:ea typeface="ＭＳ Ｐゴシック" panose="020B0600070205080204" pitchFamily="50" charset="-128"/>
              </a:defRPr>
            </a:lvl2pPr>
            <a:lvl3pPr marL="1212610" indent="-242522" eaLnBrk="0" hangingPunct="0">
              <a:defRPr kumimoji="1" sz="1700">
                <a:solidFill>
                  <a:srgbClr val="3333CC"/>
                </a:solidFill>
                <a:latin typeface="Arial" panose="020B0604020202020204" pitchFamily="34" charset="0"/>
                <a:ea typeface="ＭＳ Ｐゴシック" panose="020B0600070205080204" pitchFamily="50" charset="-128"/>
              </a:defRPr>
            </a:lvl3pPr>
            <a:lvl4pPr marL="1697656" indent="-242522" eaLnBrk="0" hangingPunct="0">
              <a:defRPr kumimoji="1" sz="1700">
                <a:solidFill>
                  <a:srgbClr val="3333CC"/>
                </a:solidFill>
                <a:latin typeface="Arial" panose="020B0604020202020204" pitchFamily="34" charset="0"/>
                <a:ea typeface="ＭＳ Ｐゴシック" panose="020B0600070205080204" pitchFamily="50" charset="-128"/>
              </a:defRPr>
            </a:lvl4pPr>
            <a:lvl5pPr marL="2182701" indent="-242522" eaLnBrk="0" hangingPunct="0">
              <a:defRPr kumimoji="1" sz="1700">
                <a:solidFill>
                  <a:srgbClr val="3333CC"/>
                </a:solidFill>
                <a:latin typeface="Arial" panose="020B0604020202020204" pitchFamily="34" charset="0"/>
                <a:ea typeface="ＭＳ Ｐゴシック" panose="020B0600070205080204" pitchFamily="50" charset="-128"/>
              </a:defRPr>
            </a:lvl5pPr>
            <a:lvl6pPr marL="2667745"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6pPr>
            <a:lvl7pPr marL="3152789"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7pPr>
            <a:lvl8pPr marL="3637835"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8pPr>
            <a:lvl9pPr marL="4122879"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9pPr>
          </a:lstStyle>
          <a:p>
            <a:pPr eaLnBrk="1" hangingPunct="1"/>
            <a:fld id="{BB19E0AB-C6E3-46C4-8B56-09E02C4075FC}" type="slidenum">
              <a:rPr lang="en-US" altLang="ja-JP" sz="1200"/>
              <a:pPr eaLnBrk="1" hangingPunct="1"/>
              <a:t>7</a:t>
            </a:fld>
            <a:endParaRPr lang="en-US" altLang="ja-JP" sz="1200"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4083041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a:solidFill>
                  <a:srgbClr val="3333CC"/>
                </a:solidFill>
                <a:latin typeface="Arial" panose="020B0604020202020204" pitchFamily="34" charset="0"/>
                <a:ea typeface="ＭＳ Ｐゴシック" panose="020B0600070205080204" pitchFamily="50" charset="-128"/>
              </a:defRPr>
            </a:lvl1pPr>
            <a:lvl2pPr marL="760452" indent="-292482" eaLnBrk="0" hangingPunct="0">
              <a:defRPr kumimoji="1" sz="1600">
                <a:solidFill>
                  <a:srgbClr val="3333CC"/>
                </a:solidFill>
                <a:latin typeface="Arial" panose="020B0604020202020204" pitchFamily="34" charset="0"/>
                <a:ea typeface="ＭＳ Ｐゴシック" panose="020B0600070205080204" pitchFamily="50" charset="-128"/>
              </a:defRPr>
            </a:lvl2pPr>
            <a:lvl3pPr marL="1169926" indent="-233985" eaLnBrk="0" hangingPunct="0">
              <a:defRPr kumimoji="1" sz="1600">
                <a:solidFill>
                  <a:srgbClr val="3333CC"/>
                </a:solidFill>
                <a:latin typeface="Arial" panose="020B0604020202020204" pitchFamily="34" charset="0"/>
                <a:ea typeface="ＭＳ Ｐゴシック" panose="020B0600070205080204" pitchFamily="50" charset="-128"/>
              </a:defRPr>
            </a:lvl3pPr>
            <a:lvl4pPr marL="1637899" indent="-233985" eaLnBrk="0" hangingPunct="0">
              <a:defRPr kumimoji="1" sz="1600">
                <a:solidFill>
                  <a:srgbClr val="3333CC"/>
                </a:solidFill>
                <a:latin typeface="Arial" panose="020B0604020202020204" pitchFamily="34" charset="0"/>
                <a:ea typeface="ＭＳ Ｐゴシック" panose="020B0600070205080204" pitchFamily="50" charset="-128"/>
              </a:defRPr>
            </a:lvl4pPr>
            <a:lvl5pPr marL="2105870" indent="-233985" eaLnBrk="0" hangingPunct="0">
              <a:defRPr kumimoji="1" sz="1600">
                <a:solidFill>
                  <a:srgbClr val="3333CC"/>
                </a:solidFill>
                <a:latin typeface="Arial" panose="020B0604020202020204" pitchFamily="34" charset="0"/>
                <a:ea typeface="ＭＳ Ｐゴシック" panose="020B0600070205080204" pitchFamily="50" charset="-128"/>
              </a:defRPr>
            </a:lvl5pPr>
            <a:lvl6pPr marL="2573840" indent="-233985" eaLnBrk="0" fontAlgn="base" hangingPunct="0">
              <a:spcBef>
                <a:spcPct val="0"/>
              </a:spcBef>
              <a:spcAft>
                <a:spcPct val="0"/>
              </a:spcAft>
              <a:defRPr kumimoji="1" sz="1600">
                <a:solidFill>
                  <a:srgbClr val="3333CC"/>
                </a:solidFill>
                <a:latin typeface="Arial" panose="020B0604020202020204" pitchFamily="34" charset="0"/>
                <a:ea typeface="ＭＳ Ｐゴシック" panose="020B0600070205080204" pitchFamily="50" charset="-128"/>
              </a:defRPr>
            </a:lvl6pPr>
            <a:lvl7pPr marL="3041811" indent="-233985" eaLnBrk="0" fontAlgn="base" hangingPunct="0">
              <a:spcBef>
                <a:spcPct val="0"/>
              </a:spcBef>
              <a:spcAft>
                <a:spcPct val="0"/>
              </a:spcAft>
              <a:defRPr kumimoji="1" sz="1600">
                <a:solidFill>
                  <a:srgbClr val="3333CC"/>
                </a:solidFill>
                <a:latin typeface="Arial" panose="020B0604020202020204" pitchFamily="34" charset="0"/>
                <a:ea typeface="ＭＳ Ｐゴシック" panose="020B0600070205080204" pitchFamily="50" charset="-128"/>
              </a:defRPr>
            </a:lvl7pPr>
            <a:lvl8pPr marL="3509783" indent="-233985" eaLnBrk="0" fontAlgn="base" hangingPunct="0">
              <a:spcBef>
                <a:spcPct val="0"/>
              </a:spcBef>
              <a:spcAft>
                <a:spcPct val="0"/>
              </a:spcAft>
              <a:defRPr kumimoji="1" sz="1600">
                <a:solidFill>
                  <a:srgbClr val="3333CC"/>
                </a:solidFill>
                <a:latin typeface="Arial" panose="020B0604020202020204" pitchFamily="34" charset="0"/>
                <a:ea typeface="ＭＳ Ｐゴシック" panose="020B0600070205080204" pitchFamily="50" charset="-128"/>
              </a:defRPr>
            </a:lvl8pPr>
            <a:lvl9pPr marL="3977754" indent="-233985" eaLnBrk="0" fontAlgn="base" hangingPunct="0">
              <a:spcBef>
                <a:spcPct val="0"/>
              </a:spcBef>
              <a:spcAft>
                <a:spcPct val="0"/>
              </a:spcAft>
              <a:defRPr kumimoji="1" sz="1600">
                <a:solidFill>
                  <a:srgbClr val="3333CC"/>
                </a:solidFill>
                <a:latin typeface="Arial" panose="020B060402020202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B19E0AB-C6E3-46C4-8B56-09E02C4075FC}" type="slidenum">
              <a:rPr kumimoji="1" lang="en-US" altLang="ja-JP" sz="1200" b="0" i="0" u="none" strike="noStrike" kern="1200" cap="none" spc="0" normalizeH="0" baseline="0" noProof="0">
                <a:ln>
                  <a:noFill/>
                </a:ln>
                <a:solidFill>
                  <a:srgbClr val="3333CC"/>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en-US" altLang="ja-JP" sz="1200" b="0" i="0" u="none" strike="noStrike" kern="1200" cap="none" spc="0" normalizeH="0" baseline="0" noProof="0" dirty="0">
              <a:ln>
                <a:noFill/>
              </a:ln>
              <a:solidFill>
                <a:srgbClr val="3333CC"/>
              </a:solidFill>
              <a:effectLst/>
              <a:uLnTx/>
              <a:uFillTx/>
              <a:latin typeface="Arial" panose="020B0604020202020204" pitchFamily="34" charset="0"/>
              <a:ea typeface="ＭＳ Ｐゴシック" panose="020B0600070205080204" pitchFamily="50" charset="-128"/>
              <a:cs typeface="+mn-cs"/>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２０１９年調査の結果、前回２０１６年調査から金融リテラシー向上の兆しはみえていますが。。。海外と比較してみるとまだまだ課題は多いことがわかります。</a:t>
            </a:r>
            <a:endParaRPr lang="en-US" altLang="ja-JP" dirty="0">
              <a:latin typeface="Arial" panose="020B0604020202020204" pitchFamily="34" charset="0"/>
            </a:endParaRPr>
          </a:p>
          <a:p>
            <a:pPr eaLnBrk="1" hangingPunct="1"/>
            <a:r>
              <a:rPr lang="ja-JP" altLang="en-US" dirty="0">
                <a:latin typeface="Arial" panose="020B0604020202020204" pitchFamily="34" charset="0"/>
              </a:rPr>
              <a:t>アジア</a:t>
            </a:r>
            <a:r>
              <a:rPr lang="en-US" altLang="ja-JP" dirty="0">
                <a:latin typeface="Arial" panose="020B0604020202020204" pitchFamily="34" charset="0"/>
              </a:rPr>
              <a:t>14</a:t>
            </a:r>
            <a:r>
              <a:rPr lang="ja-JP" altLang="en-US" dirty="0">
                <a:latin typeface="Arial" panose="020B0604020202020204" pitchFamily="34" charset="0"/>
              </a:rPr>
              <a:t>か国で最下位</a:t>
            </a:r>
            <a:endParaRPr lang="ja-JP" altLang="ja-JP" dirty="0">
              <a:latin typeface="Arial" panose="020B0604020202020204" pitchFamily="34" charset="0"/>
            </a:endParaRPr>
          </a:p>
        </p:txBody>
      </p:sp>
    </p:spTree>
    <p:extLst>
      <p:ext uri="{BB962C8B-B14F-4D97-AF65-F5344CB8AC3E}">
        <p14:creationId xmlns:p14="http://schemas.microsoft.com/office/powerpoint/2010/main" val="1373141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700">
                <a:solidFill>
                  <a:srgbClr val="3333CC"/>
                </a:solidFill>
                <a:latin typeface="Arial" panose="020B0604020202020204" pitchFamily="34" charset="0"/>
                <a:ea typeface="ＭＳ Ｐゴシック" panose="020B0600070205080204" pitchFamily="50" charset="-128"/>
              </a:defRPr>
            </a:lvl1pPr>
            <a:lvl2pPr marL="788197" indent="-303153" eaLnBrk="0" hangingPunct="0">
              <a:defRPr kumimoji="1" sz="1700">
                <a:solidFill>
                  <a:srgbClr val="3333CC"/>
                </a:solidFill>
                <a:latin typeface="Arial" panose="020B0604020202020204" pitchFamily="34" charset="0"/>
                <a:ea typeface="ＭＳ Ｐゴシック" panose="020B0600070205080204" pitchFamily="50" charset="-128"/>
              </a:defRPr>
            </a:lvl2pPr>
            <a:lvl3pPr marL="1212610" indent="-242522" eaLnBrk="0" hangingPunct="0">
              <a:defRPr kumimoji="1" sz="1700">
                <a:solidFill>
                  <a:srgbClr val="3333CC"/>
                </a:solidFill>
                <a:latin typeface="Arial" panose="020B0604020202020204" pitchFamily="34" charset="0"/>
                <a:ea typeface="ＭＳ Ｐゴシック" panose="020B0600070205080204" pitchFamily="50" charset="-128"/>
              </a:defRPr>
            </a:lvl3pPr>
            <a:lvl4pPr marL="1697656" indent="-242522" eaLnBrk="0" hangingPunct="0">
              <a:defRPr kumimoji="1" sz="1700">
                <a:solidFill>
                  <a:srgbClr val="3333CC"/>
                </a:solidFill>
                <a:latin typeface="Arial" panose="020B0604020202020204" pitchFamily="34" charset="0"/>
                <a:ea typeface="ＭＳ Ｐゴシック" panose="020B0600070205080204" pitchFamily="50" charset="-128"/>
              </a:defRPr>
            </a:lvl4pPr>
            <a:lvl5pPr marL="2182701" indent="-242522" eaLnBrk="0" hangingPunct="0">
              <a:defRPr kumimoji="1" sz="1700">
                <a:solidFill>
                  <a:srgbClr val="3333CC"/>
                </a:solidFill>
                <a:latin typeface="Arial" panose="020B0604020202020204" pitchFamily="34" charset="0"/>
                <a:ea typeface="ＭＳ Ｐゴシック" panose="020B0600070205080204" pitchFamily="50" charset="-128"/>
              </a:defRPr>
            </a:lvl5pPr>
            <a:lvl6pPr marL="2667745"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6pPr>
            <a:lvl7pPr marL="3152789"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7pPr>
            <a:lvl8pPr marL="3637835"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8pPr>
            <a:lvl9pPr marL="4122879"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9pPr>
          </a:lstStyle>
          <a:p>
            <a:pPr eaLnBrk="1" hangingPunct="1"/>
            <a:fld id="{BB19E0AB-C6E3-46C4-8B56-09E02C4075FC}" type="slidenum">
              <a:rPr lang="en-US" altLang="ja-JP" sz="1200"/>
              <a:pPr eaLnBrk="1" hangingPunct="1"/>
              <a:t>10</a:t>
            </a:fld>
            <a:endParaRPr lang="en-US" altLang="ja-JP" sz="1200"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（スライドを説明したうえで）例を挙げると、企業による終身雇用・年功序列の崩壊　不動産神話の終焉</a:t>
            </a:r>
            <a:endParaRPr lang="en-US" altLang="ja-JP" dirty="0">
              <a:latin typeface="Arial" panose="020B0604020202020204" pitchFamily="34" charset="0"/>
            </a:endParaRPr>
          </a:p>
          <a:p>
            <a:pPr eaLnBrk="1" hangingPunct="1"/>
            <a:r>
              <a:rPr lang="ja-JP" altLang="en-US" dirty="0">
                <a:latin typeface="Arial" panose="020B0604020202020204" pitchFamily="34" charset="0"/>
              </a:rPr>
              <a:t>また、家族の在り方も少子高齢化・核家族化など大きく変わってきています。</a:t>
            </a:r>
            <a:endParaRPr lang="ja-JP" altLang="ja-JP" dirty="0">
              <a:latin typeface="Arial" panose="020B0604020202020204" pitchFamily="34" charset="0"/>
            </a:endParaRPr>
          </a:p>
        </p:txBody>
      </p:sp>
    </p:spTree>
    <p:extLst>
      <p:ext uri="{BB962C8B-B14F-4D97-AF65-F5344CB8AC3E}">
        <p14:creationId xmlns:p14="http://schemas.microsoft.com/office/powerpoint/2010/main" val="1932179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13DA44-C705-44D4-9D2E-72C27A0FC4A7}"/>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73F3A21-F432-4643-A192-93EEE84239D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F4C2888-3002-4A7E-A49B-742017511901}"/>
              </a:ext>
            </a:extLst>
          </p:cNvPr>
          <p:cNvSpPr>
            <a:spLocks noGrp="1"/>
          </p:cNvSpPr>
          <p:nvPr>
            <p:ph type="dt" sz="half" idx="10"/>
          </p:nvPr>
        </p:nvSpPr>
        <p:spPr/>
        <p:txBody>
          <a:bodyPr/>
          <a:lstStyle/>
          <a:p>
            <a:pPr>
              <a:defRPr/>
            </a:pPr>
            <a:endParaRPr lang="en-US" altLang="ja-JP"/>
          </a:p>
        </p:txBody>
      </p:sp>
      <p:sp>
        <p:nvSpPr>
          <p:cNvPr id="5" name="フッター プレースホルダー 4">
            <a:extLst>
              <a:ext uri="{FF2B5EF4-FFF2-40B4-BE49-F238E27FC236}">
                <a16:creationId xmlns:a16="http://schemas.microsoft.com/office/drawing/2014/main" id="{7BD276DA-0A76-432C-A378-C940C3AAB924}"/>
              </a:ext>
            </a:extLst>
          </p:cNvPr>
          <p:cNvSpPr>
            <a:spLocks noGrp="1"/>
          </p:cNvSpPr>
          <p:nvPr>
            <p:ph type="ftr" sz="quarter" idx="11"/>
          </p:nvPr>
        </p:nvSpPr>
        <p:spPr/>
        <p:txBody>
          <a:bodyPr/>
          <a:lstStyle/>
          <a:p>
            <a:pPr>
              <a:defRPr/>
            </a:pPr>
            <a:r>
              <a:rPr lang="en-US" altLang="ja-JP" dirty="0"/>
              <a:t>Copyright © 2022 </a:t>
            </a:r>
            <a:r>
              <a:rPr lang="en-US" altLang="ja-JP" dirty="0" err="1"/>
              <a:t>Athlead</a:t>
            </a:r>
            <a:r>
              <a:rPr lang="en-US" altLang="ja-JP" dirty="0"/>
              <a:t> Corporation All Rights Reserved.</a:t>
            </a:r>
          </a:p>
        </p:txBody>
      </p:sp>
      <p:sp>
        <p:nvSpPr>
          <p:cNvPr id="6" name="スライド番号プレースホルダー 5">
            <a:extLst>
              <a:ext uri="{FF2B5EF4-FFF2-40B4-BE49-F238E27FC236}">
                <a16:creationId xmlns:a16="http://schemas.microsoft.com/office/drawing/2014/main" id="{05D912C4-7FBB-4174-816B-1A2E9F71F5CD}"/>
              </a:ext>
            </a:extLst>
          </p:cNvPr>
          <p:cNvSpPr>
            <a:spLocks noGrp="1"/>
          </p:cNvSpPr>
          <p:nvPr>
            <p:ph type="sldNum" sz="quarter" idx="12"/>
          </p:nvPr>
        </p:nvSpPr>
        <p:spPr/>
        <p:txBody>
          <a:bodyPr/>
          <a:lstStyle/>
          <a:p>
            <a:pPr>
              <a:defRPr/>
            </a:pPr>
            <a:fld id="{BFB39285-E490-4C34-9A42-E617D8E69703}" type="slidenum">
              <a:rPr lang="en-US" altLang="ja-JP" smtClean="0"/>
              <a:pPr>
                <a:defRPr/>
              </a:pPr>
              <a:t>‹#›</a:t>
            </a:fld>
            <a:endParaRPr lang="en-US" altLang="ja-JP"/>
          </a:p>
        </p:txBody>
      </p:sp>
    </p:spTree>
    <p:extLst>
      <p:ext uri="{BB962C8B-B14F-4D97-AF65-F5344CB8AC3E}">
        <p14:creationId xmlns:p14="http://schemas.microsoft.com/office/powerpoint/2010/main" val="2045057261"/>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B6384F-41A2-485D-9B20-F768CB87115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BA19FD0-AA05-429C-9199-2400E684078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F2E5635-E8BD-4DF1-AF3A-806F96EA6ABE}"/>
              </a:ext>
            </a:extLst>
          </p:cNvPr>
          <p:cNvSpPr>
            <a:spLocks noGrp="1"/>
          </p:cNvSpPr>
          <p:nvPr>
            <p:ph type="dt" sz="half" idx="10"/>
          </p:nvPr>
        </p:nvSpPr>
        <p:spPr/>
        <p:txBody>
          <a:bodyPr/>
          <a:lstStyle/>
          <a:p>
            <a:pPr>
              <a:defRPr/>
            </a:pPr>
            <a:endParaRPr lang="en-US" altLang="ja-JP"/>
          </a:p>
        </p:txBody>
      </p:sp>
      <p:sp>
        <p:nvSpPr>
          <p:cNvPr id="5" name="フッター プレースホルダー 4">
            <a:extLst>
              <a:ext uri="{FF2B5EF4-FFF2-40B4-BE49-F238E27FC236}">
                <a16:creationId xmlns:a16="http://schemas.microsoft.com/office/drawing/2014/main" id="{C140A51D-7D86-47C1-B1D7-382396E59F73}"/>
              </a:ext>
            </a:extLst>
          </p:cNvPr>
          <p:cNvSpPr>
            <a:spLocks noGrp="1"/>
          </p:cNvSpPr>
          <p:nvPr>
            <p:ph type="ftr" sz="quarter" idx="11"/>
          </p:nvPr>
        </p:nvSpPr>
        <p:spPr/>
        <p:txBody>
          <a:bodyPr/>
          <a:lstStyle/>
          <a:p>
            <a:pPr>
              <a:defRPr/>
            </a:pPr>
            <a:r>
              <a:rPr lang="en-US" altLang="ja-JP" dirty="0"/>
              <a:t>Copyright © 2022 </a:t>
            </a:r>
            <a:r>
              <a:rPr lang="en-US" altLang="ja-JP" dirty="0" err="1"/>
              <a:t>Athlead</a:t>
            </a:r>
            <a:r>
              <a:rPr lang="en-US" altLang="ja-JP" dirty="0"/>
              <a:t> Corporation All Rights Reserved.</a:t>
            </a:r>
          </a:p>
        </p:txBody>
      </p:sp>
      <p:sp>
        <p:nvSpPr>
          <p:cNvPr id="6" name="スライド番号プレースホルダー 5">
            <a:extLst>
              <a:ext uri="{FF2B5EF4-FFF2-40B4-BE49-F238E27FC236}">
                <a16:creationId xmlns:a16="http://schemas.microsoft.com/office/drawing/2014/main" id="{1A267F66-2D22-457B-909B-7B73D504AF2D}"/>
              </a:ext>
            </a:extLst>
          </p:cNvPr>
          <p:cNvSpPr>
            <a:spLocks noGrp="1"/>
          </p:cNvSpPr>
          <p:nvPr>
            <p:ph type="sldNum" sz="quarter" idx="12"/>
          </p:nvPr>
        </p:nvSpPr>
        <p:spPr/>
        <p:txBody>
          <a:bodyPr/>
          <a:lstStyle/>
          <a:p>
            <a:pPr>
              <a:defRPr/>
            </a:pPr>
            <a:fld id="{BFB39285-E490-4C34-9A42-E617D8E69703}" type="slidenum">
              <a:rPr lang="en-US" altLang="ja-JP" smtClean="0"/>
              <a:pPr>
                <a:defRPr/>
              </a:pPr>
              <a:t>‹#›</a:t>
            </a:fld>
            <a:endParaRPr lang="en-US" altLang="ja-JP"/>
          </a:p>
        </p:txBody>
      </p:sp>
    </p:spTree>
    <p:extLst>
      <p:ext uri="{BB962C8B-B14F-4D97-AF65-F5344CB8AC3E}">
        <p14:creationId xmlns:p14="http://schemas.microsoft.com/office/powerpoint/2010/main" val="3281896735"/>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87371A5-4A49-4AF3-B449-495F2A58A6F4}"/>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B0A9C3A-CFCA-4ACB-BA5C-DEDA950C20A1}"/>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1106F3F-F39F-4DA3-B29B-A96310B26E10}"/>
              </a:ext>
            </a:extLst>
          </p:cNvPr>
          <p:cNvSpPr>
            <a:spLocks noGrp="1"/>
          </p:cNvSpPr>
          <p:nvPr>
            <p:ph type="dt" sz="half" idx="10"/>
          </p:nvPr>
        </p:nvSpPr>
        <p:spPr/>
        <p:txBody>
          <a:bodyPr/>
          <a:lstStyle/>
          <a:p>
            <a:pPr>
              <a:defRPr/>
            </a:pPr>
            <a:endParaRPr lang="en-US" altLang="ja-JP"/>
          </a:p>
        </p:txBody>
      </p:sp>
      <p:sp>
        <p:nvSpPr>
          <p:cNvPr id="5" name="フッター プレースホルダー 4">
            <a:extLst>
              <a:ext uri="{FF2B5EF4-FFF2-40B4-BE49-F238E27FC236}">
                <a16:creationId xmlns:a16="http://schemas.microsoft.com/office/drawing/2014/main" id="{2F52C9C1-5A25-4A8A-B2AE-51B9D9E271EC}"/>
              </a:ext>
            </a:extLst>
          </p:cNvPr>
          <p:cNvSpPr>
            <a:spLocks noGrp="1"/>
          </p:cNvSpPr>
          <p:nvPr>
            <p:ph type="ftr" sz="quarter" idx="11"/>
          </p:nvPr>
        </p:nvSpPr>
        <p:spPr/>
        <p:txBody>
          <a:bodyPr/>
          <a:lstStyle/>
          <a:p>
            <a:pPr>
              <a:defRPr/>
            </a:pPr>
            <a:r>
              <a:rPr lang="en-US" altLang="ja-JP" dirty="0"/>
              <a:t>Copyright © 2022 </a:t>
            </a:r>
            <a:r>
              <a:rPr lang="en-US" altLang="ja-JP" dirty="0" err="1"/>
              <a:t>Athlead</a:t>
            </a:r>
            <a:r>
              <a:rPr lang="en-US" altLang="ja-JP" dirty="0"/>
              <a:t> Corporation All Rights Reserved.</a:t>
            </a:r>
          </a:p>
        </p:txBody>
      </p:sp>
      <p:sp>
        <p:nvSpPr>
          <p:cNvPr id="6" name="スライド番号プレースホルダー 5">
            <a:extLst>
              <a:ext uri="{FF2B5EF4-FFF2-40B4-BE49-F238E27FC236}">
                <a16:creationId xmlns:a16="http://schemas.microsoft.com/office/drawing/2014/main" id="{2D857C7A-6B75-4122-BC66-F4B4D700B0BB}"/>
              </a:ext>
            </a:extLst>
          </p:cNvPr>
          <p:cNvSpPr>
            <a:spLocks noGrp="1"/>
          </p:cNvSpPr>
          <p:nvPr>
            <p:ph type="sldNum" sz="quarter" idx="12"/>
          </p:nvPr>
        </p:nvSpPr>
        <p:spPr/>
        <p:txBody>
          <a:bodyPr/>
          <a:lstStyle/>
          <a:p>
            <a:pPr>
              <a:defRPr/>
            </a:pPr>
            <a:fld id="{BFB39285-E490-4C34-9A42-E617D8E69703}" type="slidenum">
              <a:rPr lang="en-US" altLang="ja-JP" smtClean="0"/>
              <a:pPr>
                <a:defRPr/>
              </a:pPr>
              <a:t>‹#›</a:t>
            </a:fld>
            <a:endParaRPr lang="en-US" altLang="ja-JP"/>
          </a:p>
        </p:txBody>
      </p:sp>
    </p:spTree>
    <p:extLst>
      <p:ext uri="{BB962C8B-B14F-4D97-AF65-F5344CB8AC3E}">
        <p14:creationId xmlns:p14="http://schemas.microsoft.com/office/powerpoint/2010/main" val="1425690295"/>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白紙">
    <p:spTree>
      <p:nvGrpSpPr>
        <p:cNvPr id="1" name=""/>
        <p:cNvGrpSpPr/>
        <p:nvPr/>
      </p:nvGrpSpPr>
      <p:grpSpPr>
        <a:xfrm>
          <a:off x="0" y="0"/>
          <a:ext cx="0" cy="0"/>
          <a:chOff x="0" y="0"/>
          <a:chExt cx="0" cy="0"/>
        </a:xfrm>
      </p:grpSpPr>
      <p:grpSp>
        <p:nvGrpSpPr>
          <p:cNvPr id="6" name="グループ化 5"/>
          <p:cNvGrpSpPr/>
          <p:nvPr userDrawn="1"/>
        </p:nvGrpSpPr>
        <p:grpSpPr>
          <a:xfrm>
            <a:off x="4489" y="6492875"/>
            <a:ext cx="9139511" cy="320501"/>
            <a:chOff x="4489" y="6492875"/>
            <a:chExt cx="9139511" cy="320501"/>
          </a:xfrm>
        </p:grpSpPr>
        <p:sp>
          <p:nvSpPr>
            <p:cNvPr id="10" name="フッター プレースホルダー 2"/>
            <p:cNvSpPr txBox="1">
              <a:spLocks/>
            </p:cNvSpPr>
            <p:nvPr userDrawn="1"/>
          </p:nvSpPr>
          <p:spPr>
            <a:xfrm>
              <a:off x="2332112" y="6655233"/>
              <a:ext cx="4832176" cy="158143"/>
            </a:xfrm>
            <a:prstGeom prst="rect">
              <a:avLst/>
            </a:prstGeom>
          </p:spPr>
          <p:txBody>
            <a:bodyPr vert="horz" lIns="91440" tIns="45720" rIns="91440" bIns="45720" rtlCol="0" anchor="ctr"/>
            <a:lstStyle>
              <a:defPPr>
                <a:defRPr lang="ja-JP"/>
              </a:defPPr>
              <a:lvl1pPr algn="ctr" rtl="0" fontAlgn="base">
                <a:spcBef>
                  <a:spcPct val="0"/>
                </a:spcBef>
                <a:spcAft>
                  <a:spcPct val="0"/>
                </a:spcAft>
                <a:defRPr kumimoji="1" sz="1200" kern="1200" smtClean="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Arial" charset="0"/>
                  <a:ea typeface="ＭＳ Ｐゴシック" pitchFamily="50" charset="-128"/>
                  <a:cs typeface="+mn-cs"/>
                </a:defRPr>
              </a:lvl5pPr>
              <a:lvl6pPr marL="2286000" algn="l" defTabSz="914400" rtl="0" eaLnBrk="1" latinLnBrk="0" hangingPunct="1">
                <a:defRPr kumimoji="1" sz="2400" kern="1200">
                  <a:solidFill>
                    <a:schemeClr val="tx1"/>
                  </a:solidFill>
                  <a:latin typeface="Arial" charset="0"/>
                  <a:ea typeface="ＭＳ Ｐゴシック" pitchFamily="50" charset="-128"/>
                  <a:cs typeface="+mn-cs"/>
                </a:defRPr>
              </a:lvl6pPr>
              <a:lvl7pPr marL="2743200" algn="l" defTabSz="914400" rtl="0" eaLnBrk="1" latinLnBrk="0" hangingPunct="1">
                <a:defRPr kumimoji="1" sz="2400" kern="1200">
                  <a:solidFill>
                    <a:schemeClr val="tx1"/>
                  </a:solidFill>
                  <a:latin typeface="Arial" charset="0"/>
                  <a:ea typeface="ＭＳ Ｐゴシック" pitchFamily="50" charset="-128"/>
                  <a:cs typeface="+mn-cs"/>
                </a:defRPr>
              </a:lvl7pPr>
              <a:lvl8pPr marL="3200400" algn="l" defTabSz="914400" rtl="0" eaLnBrk="1" latinLnBrk="0" hangingPunct="1">
                <a:defRPr kumimoji="1" sz="2400" kern="1200">
                  <a:solidFill>
                    <a:schemeClr val="tx1"/>
                  </a:solidFill>
                  <a:latin typeface="Arial" charset="0"/>
                  <a:ea typeface="ＭＳ Ｐゴシック" pitchFamily="50" charset="-128"/>
                  <a:cs typeface="+mn-cs"/>
                </a:defRPr>
              </a:lvl8pPr>
              <a:lvl9pPr marL="3657600" algn="l" defTabSz="914400" rtl="0" eaLnBrk="1" latinLnBrk="0" hangingPunct="1">
                <a:defRPr kumimoji="1" sz="2400" kern="1200">
                  <a:solidFill>
                    <a:schemeClr val="tx1"/>
                  </a:solidFill>
                  <a:latin typeface="Arial" charset="0"/>
                  <a:ea typeface="ＭＳ Ｐゴシック" pitchFamily="50" charset="-128"/>
                  <a:cs typeface="+mn-cs"/>
                </a:defRPr>
              </a:lvl9pPr>
            </a:lstStyle>
            <a:p>
              <a:pPr>
                <a:defRPr/>
              </a:pPr>
              <a:r>
                <a:rPr lang="en-US" altLang="ja-JP" dirty="0"/>
                <a:t>Copyright © 2022 Investment</a:t>
              </a:r>
              <a:r>
                <a:rPr lang="ja-JP" altLang="en-US" dirty="0"/>
                <a:t>　</a:t>
              </a:r>
              <a:r>
                <a:rPr lang="en-US" altLang="ja-JP" dirty="0"/>
                <a:t>Diagnosis</a:t>
              </a:r>
              <a:r>
                <a:rPr lang="ja-JP" altLang="en-US" dirty="0"/>
                <a:t>　</a:t>
              </a:r>
              <a:r>
                <a:rPr lang="en-US" altLang="ja-JP" dirty="0"/>
                <a:t>A</a:t>
              </a:r>
              <a:r>
                <a:rPr lang="ja-JP" altLang="ja-JP" dirty="0"/>
                <a:t>ssociation</a:t>
              </a:r>
              <a:endParaRPr lang="en-US" altLang="ja-JP" dirty="0"/>
            </a:p>
          </p:txBody>
        </p:sp>
        <p:cxnSp>
          <p:nvCxnSpPr>
            <p:cNvPr id="11" name="直線コネクタ 10"/>
            <p:cNvCxnSpPr/>
            <p:nvPr userDrawn="1"/>
          </p:nvCxnSpPr>
          <p:spPr>
            <a:xfrm>
              <a:off x="4489" y="6492875"/>
              <a:ext cx="9139511" cy="0"/>
            </a:xfrm>
            <a:prstGeom prst="line">
              <a:avLst/>
            </a:prstGeom>
            <a:ln w="63500">
              <a:gradFill flip="none" rotWithShape="1">
                <a:gsLst>
                  <a:gs pos="0">
                    <a:srgbClr val="03D4A8"/>
                  </a:gs>
                  <a:gs pos="25000">
                    <a:srgbClr val="21D6E0"/>
                  </a:gs>
                  <a:gs pos="75000">
                    <a:srgbClr val="0087E6"/>
                  </a:gs>
                  <a:gs pos="100000">
                    <a:srgbClr val="005CBF"/>
                  </a:gs>
                </a:gsLst>
                <a:lin ang="10800000" scaled="1"/>
                <a:tileRect/>
              </a:gradFill>
            </a:ln>
          </p:spPr>
          <p:style>
            <a:lnRef idx="1">
              <a:schemeClr val="accent1"/>
            </a:lnRef>
            <a:fillRef idx="0">
              <a:schemeClr val="accent1"/>
            </a:fillRef>
            <a:effectRef idx="0">
              <a:schemeClr val="accent1"/>
            </a:effectRef>
            <a:fontRef idx="minor">
              <a:schemeClr val="tx1"/>
            </a:fontRef>
          </p:style>
        </p:cxnSp>
      </p:grpSp>
      <p:pic>
        <p:nvPicPr>
          <p:cNvPr id="5" name="図 4">
            <a:extLst>
              <a:ext uri="{FF2B5EF4-FFF2-40B4-BE49-F238E27FC236}">
                <a16:creationId xmlns:a16="http://schemas.microsoft.com/office/drawing/2014/main" id="{CC04EE8B-E020-4AB7-9DE0-12A793EE9B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8268" y="6543464"/>
            <a:ext cx="1280236" cy="341920"/>
          </a:xfrm>
          <a:prstGeom prst="rect">
            <a:avLst/>
          </a:prstGeom>
        </p:spPr>
      </p:pic>
      <p:pic>
        <p:nvPicPr>
          <p:cNvPr id="7" name="図 6" descr="時計 が含まれている画像&#10;&#10;自動的に生成された説明">
            <a:extLst>
              <a:ext uri="{FF2B5EF4-FFF2-40B4-BE49-F238E27FC236}">
                <a16:creationId xmlns:a16="http://schemas.microsoft.com/office/drawing/2014/main" id="{042364D2-473F-4DE7-B1BC-418DA5EF5BF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80492" y="1"/>
            <a:ext cx="700020" cy="700020"/>
          </a:xfrm>
          <a:prstGeom prst="rect">
            <a:avLst/>
          </a:prstGeom>
        </p:spPr>
      </p:pic>
    </p:spTree>
    <p:extLst>
      <p:ext uri="{BB962C8B-B14F-4D97-AF65-F5344CB8AC3E}">
        <p14:creationId xmlns:p14="http://schemas.microsoft.com/office/powerpoint/2010/main" val="294597263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4DAE39-30F6-4E3E-9C6B-7256C01D631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07AEBDA-332D-4E4D-B0B3-A378499F2BF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1F4F4B0-3B77-4642-82F8-B22EB2EC17F3}"/>
              </a:ext>
            </a:extLst>
          </p:cNvPr>
          <p:cNvSpPr>
            <a:spLocks noGrp="1"/>
          </p:cNvSpPr>
          <p:nvPr>
            <p:ph type="dt" sz="half" idx="10"/>
          </p:nvPr>
        </p:nvSpPr>
        <p:spPr/>
        <p:txBody>
          <a:bodyPr/>
          <a:lstStyle/>
          <a:p>
            <a:pPr>
              <a:defRPr/>
            </a:pPr>
            <a:endParaRPr lang="en-US" altLang="ja-JP"/>
          </a:p>
        </p:txBody>
      </p:sp>
      <p:sp>
        <p:nvSpPr>
          <p:cNvPr id="5" name="フッター プレースホルダー 4">
            <a:extLst>
              <a:ext uri="{FF2B5EF4-FFF2-40B4-BE49-F238E27FC236}">
                <a16:creationId xmlns:a16="http://schemas.microsoft.com/office/drawing/2014/main" id="{149A0763-9D1A-48FE-8214-49A003537E8C}"/>
              </a:ext>
            </a:extLst>
          </p:cNvPr>
          <p:cNvSpPr>
            <a:spLocks noGrp="1"/>
          </p:cNvSpPr>
          <p:nvPr>
            <p:ph type="ftr" sz="quarter" idx="11"/>
          </p:nvPr>
        </p:nvSpPr>
        <p:spPr/>
        <p:txBody>
          <a:bodyPr/>
          <a:lstStyle/>
          <a:p>
            <a:pPr>
              <a:defRPr/>
            </a:pPr>
            <a:r>
              <a:rPr lang="en-US" altLang="ja-JP" dirty="0"/>
              <a:t>Copyright © 2022 </a:t>
            </a:r>
            <a:r>
              <a:rPr lang="en-US" altLang="ja-JP" dirty="0" err="1"/>
              <a:t>Athlead</a:t>
            </a:r>
            <a:r>
              <a:rPr lang="en-US" altLang="ja-JP" dirty="0"/>
              <a:t> Corporation All Rights Reserved.</a:t>
            </a:r>
          </a:p>
        </p:txBody>
      </p:sp>
      <p:sp>
        <p:nvSpPr>
          <p:cNvPr id="6" name="スライド番号プレースホルダー 5">
            <a:extLst>
              <a:ext uri="{FF2B5EF4-FFF2-40B4-BE49-F238E27FC236}">
                <a16:creationId xmlns:a16="http://schemas.microsoft.com/office/drawing/2014/main" id="{353B16F5-04F1-4E98-B567-DFCCDA115177}"/>
              </a:ext>
            </a:extLst>
          </p:cNvPr>
          <p:cNvSpPr>
            <a:spLocks noGrp="1"/>
          </p:cNvSpPr>
          <p:nvPr>
            <p:ph type="sldNum" sz="quarter" idx="12"/>
          </p:nvPr>
        </p:nvSpPr>
        <p:spPr/>
        <p:txBody>
          <a:bodyPr/>
          <a:lstStyle/>
          <a:p>
            <a:pPr>
              <a:defRPr/>
            </a:pPr>
            <a:fld id="{BFB39285-E490-4C34-9A42-E617D8E69703}" type="slidenum">
              <a:rPr lang="en-US" altLang="ja-JP" smtClean="0"/>
              <a:pPr>
                <a:defRPr/>
              </a:pPr>
              <a:t>‹#›</a:t>
            </a:fld>
            <a:endParaRPr lang="en-US" altLang="ja-JP"/>
          </a:p>
        </p:txBody>
      </p:sp>
    </p:spTree>
    <p:extLst>
      <p:ext uri="{BB962C8B-B14F-4D97-AF65-F5344CB8AC3E}">
        <p14:creationId xmlns:p14="http://schemas.microsoft.com/office/powerpoint/2010/main" val="1902509396"/>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7F47E7-D827-421B-A1A2-F55296539ADF}"/>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2E36070-FE9E-49C5-B36E-44C6942AC35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F6F0508-8F29-4F46-94B1-FD8C79C4DE58}"/>
              </a:ext>
            </a:extLst>
          </p:cNvPr>
          <p:cNvSpPr>
            <a:spLocks noGrp="1"/>
          </p:cNvSpPr>
          <p:nvPr>
            <p:ph type="dt" sz="half" idx="10"/>
          </p:nvPr>
        </p:nvSpPr>
        <p:spPr/>
        <p:txBody>
          <a:bodyPr/>
          <a:lstStyle/>
          <a:p>
            <a:pPr>
              <a:defRPr/>
            </a:pPr>
            <a:endParaRPr lang="en-US" altLang="ja-JP"/>
          </a:p>
        </p:txBody>
      </p:sp>
      <p:sp>
        <p:nvSpPr>
          <p:cNvPr id="5" name="フッター プレースホルダー 4">
            <a:extLst>
              <a:ext uri="{FF2B5EF4-FFF2-40B4-BE49-F238E27FC236}">
                <a16:creationId xmlns:a16="http://schemas.microsoft.com/office/drawing/2014/main" id="{95C2CFDC-0F13-495A-B4B7-5C48F8DA37BA}"/>
              </a:ext>
            </a:extLst>
          </p:cNvPr>
          <p:cNvSpPr>
            <a:spLocks noGrp="1"/>
          </p:cNvSpPr>
          <p:nvPr>
            <p:ph type="ftr" sz="quarter" idx="11"/>
          </p:nvPr>
        </p:nvSpPr>
        <p:spPr/>
        <p:txBody>
          <a:bodyPr/>
          <a:lstStyle/>
          <a:p>
            <a:pPr>
              <a:defRPr/>
            </a:pPr>
            <a:r>
              <a:rPr lang="en-US" altLang="ja-JP" dirty="0"/>
              <a:t>Copyright © 2022 </a:t>
            </a:r>
            <a:r>
              <a:rPr lang="en-US" altLang="ja-JP" dirty="0" err="1"/>
              <a:t>Athlead</a:t>
            </a:r>
            <a:r>
              <a:rPr lang="en-US" altLang="ja-JP" dirty="0"/>
              <a:t> Corporation All Rights Reserved.</a:t>
            </a:r>
          </a:p>
        </p:txBody>
      </p:sp>
      <p:sp>
        <p:nvSpPr>
          <p:cNvPr id="6" name="スライド番号プレースホルダー 5">
            <a:extLst>
              <a:ext uri="{FF2B5EF4-FFF2-40B4-BE49-F238E27FC236}">
                <a16:creationId xmlns:a16="http://schemas.microsoft.com/office/drawing/2014/main" id="{9514C389-4454-443F-B668-50B17705E2AA}"/>
              </a:ext>
            </a:extLst>
          </p:cNvPr>
          <p:cNvSpPr>
            <a:spLocks noGrp="1"/>
          </p:cNvSpPr>
          <p:nvPr>
            <p:ph type="sldNum" sz="quarter" idx="12"/>
          </p:nvPr>
        </p:nvSpPr>
        <p:spPr/>
        <p:txBody>
          <a:bodyPr/>
          <a:lstStyle/>
          <a:p>
            <a:pPr>
              <a:defRPr/>
            </a:pPr>
            <a:fld id="{BFB39285-E490-4C34-9A42-E617D8E69703}" type="slidenum">
              <a:rPr lang="en-US" altLang="ja-JP" smtClean="0"/>
              <a:pPr>
                <a:defRPr/>
              </a:pPr>
              <a:t>‹#›</a:t>
            </a:fld>
            <a:endParaRPr lang="en-US" altLang="ja-JP"/>
          </a:p>
        </p:txBody>
      </p:sp>
    </p:spTree>
    <p:extLst>
      <p:ext uri="{BB962C8B-B14F-4D97-AF65-F5344CB8AC3E}">
        <p14:creationId xmlns:p14="http://schemas.microsoft.com/office/powerpoint/2010/main" val="691106696"/>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6BD1F0-1E4A-497A-AE30-3581D88EFE6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459F7B4-49AD-4EDE-A294-D9F87882BBE2}"/>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62F79DC-446F-480C-BD03-433F73140133}"/>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B2EEE0B-5FAA-4BA4-BE10-D0D112C4F378}"/>
              </a:ext>
            </a:extLst>
          </p:cNvPr>
          <p:cNvSpPr>
            <a:spLocks noGrp="1"/>
          </p:cNvSpPr>
          <p:nvPr>
            <p:ph type="dt" sz="half" idx="10"/>
          </p:nvPr>
        </p:nvSpPr>
        <p:spPr/>
        <p:txBody>
          <a:bodyPr/>
          <a:lstStyle/>
          <a:p>
            <a:pPr>
              <a:defRPr/>
            </a:pPr>
            <a:endParaRPr lang="en-US" altLang="ja-JP"/>
          </a:p>
        </p:txBody>
      </p:sp>
      <p:sp>
        <p:nvSpPr>
          <p:cNvPr id="6" name="フッター プレースホルダー 5">
            <a:extLst>
              <a:ext uri="{FF2B5EF4-FFF2-40B4-BE49-F238E27FC236}">
                <a16:creationId xmlns:a16="http://schemas.microsoft.com/office/drawing/2014/main" id="{F1BEB07A-F9B3-4736-9B1C-6497B0C1DA58}"/>
              </a:ext>
            </a:extLst>
          </p:cNvPr>
          <p:cNvSpPr>
            <a:spLocks noGrp="1"/>
          </p:cNvSpPr>
          <p:nvPr>
            <p:ph type="ftr" sz="quarter" idx="11"/>
          </p:nvPr>
        </p:nvSpPr>
        <p:spPr/>
        <p:txBody>
          <a:bodyPr/>
          <a:lstStyle/>
          <a:p>
            <a:pPr>
              <a:defRPr/>
            </a:pPr>
            <a:r>
              <a:rPr lang="en-US" altLang="ja-JP" dirty="0"/>
              <a:t>Copyright © 2022 </a:t>
            </a:r>
            <a:r>
              <a:rPr lang="en-US" altLang="ja-JP" dirty="0" err="1"/>
              <a:t>Athlead</a:t>
            </a:r>
            <a:r>
              <a:rPr lang="en-US" altLang="ja-JP" dirty="0"/>
              <a:t> Corporation All Rights Reserved.</a:t>
            </a:r>
          </a:p>
        </p:txBody>
      </p:sp>
      <p:sp>
        <p:nvSpPr>
          <p:cNvPr id="7" name="スライド番号プレースホルダー 6">
            <a:extLst>
              <a:ext uri="{FF2B5EF4-FFF2-40B4-BE49-F238E27FC236}">
                <a16:creationId xmlns:a16="http://schemas.microsoft.com/office/drawing/2014/main" id="{2272222E-3A9F-471B-9341-1F9F9DA3D362}"/>
              </a:ext>
            </a:extLst>
          </p:cNvPr>
          <p:cNvSpPr>
            <a:spLocks noGrp="1"/>
          </p:cNvSpPr>
          <p:nvPr>
            <p:ph type="sldNum" sz="quarter" idx="12"/>
          </p:nvPr>
        </p:nvSpPr>
        <p:spPr/>
        <p:txBody>
          <a:bodyPr/>
          <a:lstStyle/>
          <a:p>
            <a:pPr>
              <a:defRPr/>
            </a:pPr>
            <a:fld id="{BFB39285-E490-4C34-9A42-E617D8E69703}" type="slidenum">
              <a:rPr lang="en-US" altLang="ja-JP" smtClean="0"/>
              <a:pPr>
                <a:defRPr/>
              </a:pPr>
              <a:t>‹#›</a:t>
            </a:fld>
            <a:endParaRPr lang="en-US" altLang="ja-JP"/>
          </a:p>
        </p:txBody>
      </p:sp>
    </p:spTree>
    <p:extLst>
      <p:ext uri="{BB962C8B-B14F-4D97-AF65-F5344CB8AC3E}">
        <p14:creationId xmlns:p14="http://schemas.microsoft.com/office/powerpoint/2010/main" val="3421319659"/>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2D70FD-078C-4EC4-805F-5F50A464F273}"/>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B2F8820-8880-4B08-8C0D-9CAF25AE3D0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D77313F-EE1A-424C-8DCA-4B0C442BB500}"/>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0F89836-0845-46C6-AC81-032DDEDE784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4C86D55-FB7F-4D6C-9A45-EDEFEBB3143D}"/>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740B085-B157-491D-822D-99FA4C0345EA}"/>
              </a:ext>
            </a:extLst>
          </p:cNvPr>
          <p:cNvSpPr>
            <a:spLocks noGrp="1"/>
          </p:cNvSpPr>
          <p:nvPr>
            <p:ph type="dt" sz="half" idx="10"/>
          </p:nvPr>
        </p:nvSpPr>
        <p:spPr/>
        <p:txBody>
          <a:bodyPr/>
          <a:lstStyle/>
          <a:p>
            <a:pPr>
              <a:defRPr/>
            </a:pPr>
            <a:endParaRPr lang="en-US" altLang="ja-JP"/>
          </a:p>
        </p:txBody>
      </p:sp>
      <p:sp>
        <p:nvSpPr>
          <p:cNvPr id="8" name="フッター プレースホルダー 7">
            <a:extLst>
              <a:ext uri="{FF2B5EF4-FFF2-40B4-BE49-F238E27FC236}">
                <a16:creationId xmlns:a16="http://schemas.microsoft.com/office/drawing/2014/main" id="{70CCAFED-76FF-4436-9AE1-8D98ECB7DEA7}"/>
              </a:ext>
            </a:extLst>
          </p:cNvPr>
          <p:cNvSpPr>
            <a:spLocks noGrp="1"/>
          </p:cNvSpPr>
          <p:nvPr>
            <p:ph type="ftr" sz="quarter" idx="11"/>
          </p:nvPr>
        </p:nvSpPr>
        <p:spPr/>
        <p:txBody>
          <a:bodyPr/>
          <a:lstStyle/>
          <a:p>
            <a:pPr>
              <a:defRPr/>
            </a:pPr>
            <a:r>
              <a:rPr lang="en-US" altLang="ja-JP" dirty="0"/>
              <a:t>Copyright © 2022 </a:t>
            </a:r>
            <a:r>
              <a:rPr lang="en-US" altLang="ja-JP" dirty="0" err="1"/>
              <a:t>Athlead</a:t>
            </a:r>
            <a:r>
              <a:rPr lang="en-US" altLang="ja-JP" dirty="0"/>
              <a:t> Corporation All Rights Reserved.</a:t>
            </a:r>
          </a:p>
        </p:txBody>
      </p:sp>
      <p:sp>
        <p:nvSpPr>
          <p:cNvPr id="9" name="スライド番号プレースホルダー 8">
            <a:extLst>
              <a:ext uri="{FF2B5EF4-FFF2-40B4-BE49-F238E27FC236}">
                <a16:creationId xmlns:a16="http://schemas.microsoft.com/office/drawing/2014/main" id="{E12C5D35-F13A-4518-8B6F-0A282B2A61FC}"/>
              </a:ext>
            </a:extLst>
          </p:cNvPr>
          <p:cNvSpPr>
            <a:spLocks noGrp="1"/>
          </p:cNvSpPr>
          <p:nvPr>
            <p:ph type="sldNum" sz="quarter" idx="12"/>
          </p:nvPr>
        </p:nvSpPr>
        <p:spPr/>
        <p:txBody>
          <a:bodyPr/>
          <a:lstStyle/>
          <a:p>
            <a:pPr>
              <a:defRPr/>
            </a:pPr>
            <a:fld id="{BFB39285-E490-4C34-9A42-E617D8E69703}" type="slidenum">
              <a:rPr lang="en-US" altLang="ja-JP" smtClean="0"/>
              <a:pPr>
                <a:defRPr/>
              </a:pPr>
              <a:t>‹#›</a:t>
            </a:fld>
            <a:endParaRPr lang="en-US" altLang="ja-JP"/>
          </a:p>
        </p:txBody>
      </p:sp>
    </p:spTree>
    <p:extLst>
      <p:ext uri="{BB962C8B-B14F-4D97-AF65-F5344CB8AC3E}">
        <p14:creationId xmlns:p14="http://schemas.microsoft.com/office/powerpoint/2010/main" val="2042564857"/>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402226-F5F0-483E-8A6F-6EF60B9C300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0197C85-F608-41E5-B83A-1F876191C737}"/>
              </a:ext>
            </a:extLst>
          </p:cNvPr>
          <p:cNvSpPr>
            <a:spLocks noGrp="1"/>
          </p:cNvSpPr>
          <p:nvPr>
            <p:ph type="dt" sz="half" idx="10"/>
          </p:nvPr>
        </p:nvSpPr>
        <p:spPr/>
        <p:txBody>
          <a:bodyPr/>
          <a:lstStyle/>
          <a:p>
            <a:pPr>
              <a:defRPr/>
            </a:pPr>
            <a:endParaRPr lang="en-US" altLang="ja-JP"/>
          </a:p>
        </p:txBody>
      </p:sp>
      <p:sp>
        <p:nvSpPr>
          <p:cNvPr id="4" name="フッター プレースホルダー 3">
            <a:extLst>
              <a:ext uri="{FF2B5EF4-FFF2-40B4-BE49-F238E27FC236}">
                <a16:creationId xmlns:a16="http://schemas.microsoft.com/office/drawing/2014/main" id="{E4285A2C-E781-442C-A4D2-F6212FDC88FB}"/>
              </a:ext>
            </a:extLst>
          </p:cNvPr>
          <p:cNvSpPr>
            <a:spLocks noGrp="1"/>
          </p:cNvSpPr>
          <p:nvPr>
            <p:ph type="ftr" sz="quarter" idx="11"/>
          </p:nvPr>
        </p:nvSpPr>
        <p:spPr/>
        <p:txBody>
          <a:bodyPr/>
          <a:lstStyle/>
          <a:p>
            <a:pPr>
              <a:defRPr/>
            </a:pPr>
            <a:r>
              <a:rPr lang="en-US" altLang="ja-JP"/>
              <a:t>Copyright © 2014 Athlead Corporation All Rights Reserved.</a:t>
            </a:r>
            <a:endParaRPr lang="en-US" altLang="ja-JP" dirty="0"/>
          </a:p>
        </p:txBody>
      </p:sp>
      <p:sp>
        <p:nvSpPr>
          <p:cNvPr id="5" name="スライド番号プレースホルダー 4">
            <a:extLst>
              <a:ext uri="{FF2B5EF4-FFF2-40B4-BE49-F238E27FC236}">
                <a16:creationId xmlns:a16="http://schemas.microsoft.com/office/drawing/2014/main" id="{C7F1CC41-2EA8-4F8A-BDF8-CFF6FB9D4106}"/>
              </a:ext>
            </a:extLst>
          </p:cNvPr>
          <p:cNvSpPr>
            <a:spLocks noGrp="1"/>
          </p:cNvSpPr>
          <p:nvPr>
            <p:ph type="sldNum" sz="quarter" idx="12"/>
          </p:nvPr>
        </p:nvSpPr>
        <p:spPr/>
        <p:txBody>
          <a:bodyPr/>
          <a:lstStyle/>
          <a:p>
            <a:pPr>
              <a:defRPr/>
            </a:pPr>
            <a:fld id="{BFB39285-E490-4C34-9A42-E617D8E69703}" type="slidenum">
              <a:rPr lang="en-US" altLang="ja-JP" smtClean="0"/>
              <a:pPr>
                <a:defRPr/>
              </a:pPr>
              <a:t>‹#›</a:t>
            </a:fld>
            <a:endParaRPr lang="en-US" altLang="ja-JP"/>
          </a:p>
        </p:txBody>
      </p:sp>
    </p:spTree>
    <p:extLst>
      <p:ext uri="{BB962C8B-B14F-4D97-AF65-F5344CB8AC3E}">
        <p14:creationId xmlns:p14="http://schemas.microsoft.com/office/powerpoint/2010/main" val="3889245072"/>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C67C503-B841-4AFE-BFD2-A1698137079B}"/>
              </a:ext>
            </a:extLst>
          </p:cNvPr>
          <p:cNvSpPr>
            <a:spLocks noGrp="1"/>
          </p:cNvSpPr>
          <p:nvPr>
            <p:ph type="dt" sz="half" idx="10"/>
          </p:nvPr>
        </p:nvSpPr>
        <p:spPr/>
        <p:txBody>
          <a:bodyPr/>
          <a:lstStyle/>
          <a:p>
            <a:fld id="{F46615BD-1EF3-4BD0-9B8C-EDDBA2A63F11}" type="datetimeFigureOut">
              <a:rPr kumimoji="1" lang="ja-JP" altLang="en-US" smtClean="0"/>
              <a:t>2022/10/17</a:t>
            </a:fld>
            <a:endParaRPr kumimoji="1" lang="ja-JP" altLang="en-US"/>
          </a:p>
        </p:txBody>
      </p:sp>
      <p:sp>
        <p:nvSpPr>
          <p:cNvPr id="3" name="フッター プレースホルダー 2">
            <a:extLst>
              <a:ext uri="{FF2B5EF4-FFF2-40B4-BE49-F238E27FC236}">
                <a16:creationId xmlns:a16="http://schemas.microsoft.com/office/drawing/2014/main" id="{C253FAF3-8893-40EE-B013-436B2B20CC4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8C197B1-1420-4A95-96AE-0693736C848A}"/>
              </a:ext>
            </a:extLst>
          </p:cNvPr>
          <p:cNvSpPr>
            <a:spLocks noGrp="1"/>
          </p:cNvSpPr>
          <p:nvPr>
            <p:ph type="sldNum" sz="quarter" idx="12"/>
          </p:nvPr>
        </p:nvSpPr>
        <p:spPr/>
        <p:txBody>
          <a:bodyPr/>
          <a:lstStyle/>
          <a:p>
            <a:fld id="{CCA3E0C9-8CE9-4448-B805-F03E07B89C1D}" type="slidenum">
              <a:rPr kumimoji="1" lang="ja-JP" altLang="en-US" smtClean="0"/>
              <a:t>‹#›</a:t>
            </a:fld>
            <a:endParaRPr kumimoji="1" lang="ja-JP" altLang="en-US"/>
          </a:p>
        </p:txBody>
      </p:sp>
      <p:grpSp>
        <p:nvGrpSpPr>
          <p:cNvPr id="5" name="グループ化 4">
            <a:extLst>
              <a:ext uri="{FF2B5EF4-FFF2-40B4-BE49-F238E27FC236}">
                <a16:creationId xmlns:a16="http://schemas.microsoft.com/office/drawing/2014/main" id="{655E2765-F683-44F4-AC87-2C164C3EA508}"/>
              </a:ext>
            </a:extLst>
          </p:cNvPr>
          <p:cNvGrpSpPr/>
          <p:nvPr userDrawn="1"/>
        </p:nvGrpSpPr>
        <p:grpSpPr>
          <a:xfrm>
            <a:off x="4489" y="6492875"/>
            <a:ext cx="9139511" cy="320501"/>
            <a:chOff x="4489" y="6492875"/>
            <a:chExt cx="9139511" cy="320501"/>
          </a:xfrm>
        </p:grpSpPr>
        <p:sp>
          <p:nvSpPr>
            <p:cNvPr id="6" name="フッター プレースホルダー 2">
              <a:extLst>
                <a:ext uri="{FF2B5EF4-FFF2-40B4-BE49-F238E27FC236}">
                  <a16:creationId xmlns:a16="http://schemas.microsoft.com/office/drawing/2014/main" id="{6065ED32-0BBC-45FC-A8CC-EBCC7568531D}"/>
                </a:ext>
              </a:extLst>
            </p:cNvPr>
            <p:cNvSpPr txBox="1">
              <a:spLocks/>
            </p:cNvSpPr>
            <p:nvPr userDrawn="1"/>
          </p:nvSpPr>
          <p:spPr>
            <a:xfrm>
              <a:off x="2332112" y="6655233"/>
              <a:ext cx="4832176" cy="158143"/>
            </a:xfrm>
            <a:prstGeom prst="rect">
              <a:avLst/>
            </a:prstGeom>
          </p:spPr>
          <p:txBody>
            <a:bodyPr vert="horz" lIns="91440" tIns="45720" rIns="91440" bIns="45720" rtlCol="0" anchor="ctr"/>
            <a:lstStyle>
              <a:defPPr>
                <a:defRPr lang="ja-JP"/>
              </a:defPPr>
              <a:lvl1pPr algn="ctr" rtl="0" fontAlgn="base">
                <a:spcBef>
                  <a:spcPct val="0"/>
                </a:spcBef>
                <a:spcAft>
                  <a:spcPct val="0"/>
                </a:spcAft>
                <a:defRPr kumimoji="1" sz="1200" kern="1200" smtClean="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Arial" charset="0"/>
                  <a:ea typeface="ＭＳ Ｐゴシック" pitchFamily="50" charset="-128"/>
                  <a:cs typeface="+mn-cs"/>
                </a:defRPr>
              </a:lvl5pPr>
              <a:lvl6pPr marL="2286000" algn="l" defTabSz="914400" rtl="0" eaLnBrk="1" latinLnBrk="0" hangingPunct="1">
                <a:defRPr kumimoji="1" sz="2400" kern="1200">
                  <a:solidFill>
                    <a:schemeClr val="tx1"/>
                  </a:solidFill>
                  <a:latin typeface="Arial" charset="0"/>
                  <a:ea typeface="ＭＳ Ｐゴシック" pitchFamily="50" charset="-128"/>
                  <a:cs typeface="+mn-cs"/>
                </a:defRPr>
              </a:lvl6pPr>
              <a:lvl7pPr marL="2743200" algn="l" defTabSz="914400" rtl="0" eaLnBrk="1" latinLnBrk="0" hangingPunct="1">
                <a:defRPr kumimoji="1" sz="2400" kern="1200">
                  <a:solidFill>
                    <a:schemeClr val="tx1"/>
                  </a:solidFill>
                  <a:latin typeface="Arial" charset="0"/>
                  <a:ea typeface="ＭＳ Ｐゴシック" pitchFamily="50" charset="-128"/>
                  <a:cs typeface="+mn-cs"/>
                </a:defRPr>
              </a:lvl7pPr>
              <a:lvl8pPr marL="3200400" algn="l" defTabSz="914400" rtl="0" eaLnBrk="1" latinLnBrk="0" hangingPunct="1">
                <a:defRPr kumimoji="1" sz="2400" kern="1200">
                  <a:solidFill>
                    <a:schemeClr val="tx1"/>
                  </a:solidFill>
                  <a:latin typeface="Arial" charset="0"/>
                  <a:ea typeface="ＭＳ Ｐゴシック" pitchFamily="50" charset="-128"/>
                  <a:cs typeface="+mn-cs"/>
                </a:defRPr>
              </a:lvl8pPr>
              <a:lvl9pPr marL="3657600" algn="l" defTabSz="914400" rtl="0" eaLnBrk="1" latinLnBrk="0" hangingPunct="1">
                <a:defRPr kumimoji="1" sz="2400" kern="1200">
                  <a:solidFill>
                    <a:schemeClr val="tx1"/>
                  </a:solidFill>
                  <a:latin typeface="Arial" charset="0"/>
                  <a:ea typeface="ＭＳ Ｐゴシック" pitchFamily="50" charset="-128"/>
                  <a:cs typeface="+mn-cs"/>
                </a:defRPr>
              </a:lvl9pPr>
            </a:lstStyle>
            <a:p>
              <a:pPr>
                <a:defRPr/>
              </a:pPr>
              <a:r>
                <a:rPr lang="en-US" altLang="ja-JP" dirty="0"/>
                <a:t>Copyright © 2022 Investment</a:t>
              </a:r>
              <a:r>
                <a:rPr lang="ja-JP" altLang="en-US" dirty="0"/>
                <a:t>　</a:t>
              </a:r>
              <a:r>
                <a:rPr lang="en-US" altLang="ja-JP" dirty="0"/>
                <a:t>Diagnosis</a:t>
              </a:r>
              <a:r>
                <a:rPr lang="ja-JP" altLang="en-US" dirty="0"/>
                <a:t>　</a:t>
              </a:r>
              <a:r>
                <a:rPr lang="en-US" altLang="ja-JP" dirty="0"/>
                <a:t>A</a:t>
              </a:r>
              <a:r>
                <a:rPr lang="ja-JP" altLang="ja-JP" dirty="0"/>
                <a:t>ssociation</a:t>
              </a:r>
              <a:endParaRPr lang="en-US" altLang="ja-JP" dirty="0"/>
            </a:p>
          </p:txBody>
        </p:sp>
        <p:cxnSp>
          <p:nvCxnSpPr>
            <p:cNvPr id="7" name="直線コネクタ 6">
              <a:extLst>
                <a:ext uri="{FF2B5EF4-FFF2-40B4-BE49-F238E27FC236}">
                  <a16:creationId xmlns:a16="http://schemas.microsoft.com/office/drawing/2014/main" id="{DE4F604B-92E8-49F8-B2F4-D2EBA7FBADFC}"/>
                </a:ext>
              </a:extLst>
            </p:cNvPr>
            <p:cNvCxnSpPr/>
            <p:nvPr userDrawn="1"/>
          </p:nvCxnSpPr>
          <p:spPr>
            <a:xfrm>
              <a:off x="4489" y="6492875"/>
              <a:ext cx="9139511" cy="0"/>
            </a:xfrm>
            <a:prstGeom prst="line">
              <a:avLst/>
            </a:prstGeom>
            <a:ln w="63500">
              <a:gradFill flip="none" rotWithShape="1">
                <a:gsLst>
                  <a:gs pos="0">
                    <a:srgbClr val="03D4A8"/>
                  </a:gs>
                  <a:gs pos="25000">
                    <a:srgbClr val="21D6E0"/>
                  </a:gs>
                  <a:gs pos="75000">
                    <a:srgbClr val="0087E6"/>
                  </a:gs>
                  <a:gs pos="100000">
                    <a:srgbClr val="005CBF"/>
                  </a:gs>
                </a:gsLst>
                <a:lin ang="10800000" scaled="1"/>
                <a:tileRect/>
              </a:gradFill>
            </a:ln>
          </p:spPr>
          <p:style>
            <a:lnRef idx="1">
              <a:schemeClr val="accent1"/>
            </a:lnRef>
            <a:fillRef idx="0">
              <a:schemeClr val="accent1"/>
            </a:fillRef>
            <a:effectRef idx="0">
              <a:schemeClr val="accent1"/>
            </a:effectRef>
            <a:fontRef idx="minor">
              <a:schemeClr val="tx1"/>
            </a:fontRef>
          </p:style>
        </p:cxnSp>
      </p:grpSp>
      <p:pic>
        <p:nvPicPr>
          <p:cNvPr id="8" name="図 7">
            <a:extLst>
              <a:ext uri="{FF2B5EF4-FFF2-40B4-BE49-F238E27FC236}">
                <a16:creationId xmlns:a16="http://schemas.microsoft.com/office/drawing/2014/main" id="{429D3FE7-8CA0-4B2B-AF0C-BD3F7EA40B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8268" y="6543464"/>
            <a:ext cx="1280236" cy="341920"/>
          </a:xfrm>
          <a:prstGeom prst="rect">
            <a:avLst/>
          </a:prstGeom>
        </p:spPr>
      </p:pic>
    </p:spTree>
    <p:extLst>
      <p:ext uri="{BB962C8B-B14F-4D97-AF65-F5344CB8AC3E}">
        <p14:creationId xmlns:p14="http://schemas.microsoft.com/office/powerpoint/2010/main" val="717745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940531-F951-4A43-AC47-2E84645CF95B}"/>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37BA302-C608-4432-AB16-86104AECCAA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B38C97E-15E6-4A88-B887-9999F91BC31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7EF7F7D-FA2C-4573-B759-F25F208F2F26}"/>
              </a:ext>
            </a:extLst>
          </p:cNvPr>
          <p:cNvSpPr>
            <a:spLocks noGrp="1"/>
          </p:cNvSpPr>
          <p:nvPr>
            <p:ph type="dt" sz="half" idx="10"/>
          </p:nvPr>
        </p:nvSpPr>
        <p:spPr/>
        <p:txBody>
          <a:bodyPr/>
          <a:lstStyle/>
          <a:p>
            <a:pPr>
              <a:defRPr/>
            </a:pPr>
            <a:endParaRPr lang="en-US" altLang="ja-JP"/>
          </a:p>
        </p:txBody>
      </p:sp>
      <p:sp>
        <p:nvSpPr>
          <p:cNvPr id="6" name="フッター プレースホルダー 5">
            <a:extLst>
              <a:ext uri="{FF2B5EF4-FFF2-40B4-BE49-F238E27FC236}">
                <a16:creationId xmlns:a16="http://schemas.microsoft.com/office/drawing/2014/main" id="{7D33ADDD-7333-465A-9497-226B09F3B4DB}"/>
              </a:ext>
            </a:extLst>
          </p:cNvPr>
          <p:cNvSpPr>
            <a:spLocks noGrp="1"/>
          </p:cNvSpPr>
          <p:nvPr>
            <p:ph type="ftr" sz="quarter" idx="11"/>
          </p:nvPr>
        </p:nvSpPr>
        <p:spPr/>
        <p:txBody>
          <a:bodyPr/>
          <a:lstStyle/>
          <a:p>
            <a:pPr>
              <a:defRPr/>
            </a:pPr>
            <a:r>
              <a:rPr lang="en-US" altLang="ja-JP" dirty="0"/>
              <a:t>Copyright © 2022 </a:t>
            </a:r>
            <a:r>
              <a:rPr lang="en-US" altLang="ja-JP" dirty="0" err="1"/>
              <a:t>Athlead</a:t>
            </a:r>
            <a:r>
              <a:rPr lang="en-US" altLang="ja-JP" dirty="0"/>
              <a:t> Corporation All Rights Reserved.</a:t>
            </a:r>
          </a:p>
        </p:txBody>
      </p:sp>
      <p:sp>
        <p:nvSpPr>
          <p:cNvPr id="7" name="スライド番号プレースホルダー 6">
            <a:extLst>
              <a:ext uri="{FF2B5EF4-FFF2-40B4-BE49-F238E27FC236}">
                <a16:creationId xmlns:a16="http://schemas.microsoft.com/office/drawing/2014/main" id="{CF7B39A5-C7C4-465B-A79A-09C5AECB470B}"/>
              </a:ext>
            </a:extLst>
          </p:cNvPr>
          <p:cNvSpPr>
            <a:spLocks noGrp="1"/>
          </p:cNvSpPr>
          <p:nvPr>
            <p:ph type="sldNum" sz="quarter" idx="12"/>
          </p:nvPr>
        </p:nvSpPr>
        <p:spPr/>
        <p:txBody>
          <a:bodyPr/>
          <a:lstStyle/>
          <a:p>
            <a:pPr>
              <a:defRPr/>
            </a:pPr>
            <a:fld id="{BFB39285-E490-4C34-9A42-E617D8E69703}" type="slidenum">
              <a:rPr lang="en-US" altLang="ja-JP" smtClean="0"/>
              <a:pPr>
                <a:defRPr/>
              </a:pPr>
              <a:t>‹#›</a:t>
            </a:fld>
            <a:endParaRPr lang="en-US" altLang="ja-JP"/>
          </a:p>
        </p:txBody>
      </p:sp>
    </p:spTree>
    <p:extLst>
      <p:ext uri="{BB962C8B-B14F-4D97-AF65-F5344CB8AC3E}">
        <p14:creationId xmlns:p14="http://schemas.microsoft.com/office/powerpoint/2010/main" val="1742106847"/>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DDF039-AC53-4C87-911D-1B01CC3B35FE}"/>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EF1F745-7057-4D0D-BD76-FABD6373C45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FDD5CC33-BB9D-4041-B0DD-89CA9ED8A85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073721A-CA14-40E7-8FB3-1C66B4F8B82D}"/>
              </a:ext>
            </a:extLst>
          </p:cNvPr>
          <p:cNvSpPr>
            <a:spLocks noGrp="1"/>
          </p:cNvSpPr>
          <p:nvPr>
            <p:ph type="dt" sz="half" idx="10"/>
          </p:nvPr>
        </p:nvSpPr>
        <p:spPr/>
        <p:txBody>
          <a:bodyPr/>
          <a:lstStyle/>
          <a:p>
            <a:pPr>
              <a:defRPr/>
            </a:pPr>
            <a:endParaRPr lang="en-US" altLang="ja-JP"/>
          </a:p>
        </p:txBody>
      </p:sp>
      <p:sp>
        <p:nvSpPr>
          <p:cNvPr id="6" name="フッター プレースホルダー 5">
            <a:extLst>
              <a:ext uri="{FF2B5EF4-FFF2-40B4-BE49-F238E27FC236}">
                <a16:creationId xmlns:a16="http://schemas.microsoft.com/office/drawing/2014/main" id="{44695143-CBD4-429E-A9E5-03E55D892D4A}"/>
              </a:ext>
            </a:extLst>
          </p:cNvPr>
          <p:cNvSpPr>
            <a:spLocks noGrp="1"/>
          </p:cNvSpPr>
          <p:nvPr>
            <p:ph type="ftr" sz="quarter" idx="11"/>
          </p:nvPr>
        </p:nvSpPr>
        <p:spPr/>
        <p:txBody>
          <a:bodyPr/>
          <a:lstStyle/>
          <a:p>
            <a:pPr>
              <a:defRPr/>
            </a:pPr>
            <a:r>
              <a:rPr lang="en-US" altLang="ja-JP" dirty="0"/>
              <a:t>Copyright © 2022 </a:t>
            </a:r>
            <a:r>
              <a:rPr lang="en-US" altLang="ja-JP" dirty="0" err="1"/>
              <a:t>Athlead</a:t>
            </a:r>
            <a:r>
              <a:rPr lang="en-US" altLang="ja-JP" dirty="0"/>
              <a:t> Corporation All Rights Reserved.</a:t>
            </a:r>
          </a:p>
        </p:txBody>
      </p:sp>
      <p:sp>
        <p:nvSpPr>
          <p:cNvPr id="7" name="スライド番号プレースホルダー 6">
            <a:extLst>
              <a:ext uri="{FF2B5EF4-FFF2-40B4-BE49-F238E27FC236}">
                <a16:creationId xmlns:a16="http://schemas.microsoft.com/office/drawing/2014/main" id="{CF568AE1-10BF-450F-A8BF-15FCAF02F139}"/>
              </a:ext>
            </a:extLst>
          </p:cNvPr>
          <p:cNvSpPr>
            <a:spLocks noGrp="1"/>
          </p:cNvSpPr>
          <p:nvPr>
            <p:ph type="sldNum" sz="quarter" idx="12"/>
          </p:nvPr>
        </p:nvSpPr>
        <p:spPr/>
        <p:txBody>
          <a:bodyPr/>
          <a:lstStyle/>
          <a:p>
            <a:pPr>
              <a:defRPr/>
            </a:pPr>
            <a:fld id="{BFB39285-E490-4C34-9A42-E617D8E69703}" type="slidenum">
              <a:rPr lang="en-US" altLang="ja-JP" smtClean="0"/>
              <a:pPr>
                <a:defRPr/>
              </a:pPr>
              <a:t>‹#›</a:t>
            </a:fld>
            <a:endParaRPr lang="en-US" altLang="ja-JP"/>
          </a:p>
        </p:txBody>
      </p:sp>
    </p:spTree>
    <p:extLst>
      <p:ext uri="{BB962C8B-B14F-4D97-AF65-F5344CB8AC3E}">
        <p14:creationId xmlns:p14="http://schemas.microsoft.com/office/powerpoint/2010/main" val="2950860528"/>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29D0DA6-3EA9-4C04-8D4C-07992F294AB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F8324C3-01E2-4824-825F-0593C8C25A6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a:extLst>
              <a:ext uri="{FF2B5EF4-FFF2-40B4-BE49-F238E27FC236}">
                <a16:creationId xmlns:a16="http://schemas.microsoft.com/office/drawing/2014/main" id="{0E990798-75D6-4F05-B30D-AB43867F490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5E6EFDC3-08F8-4169-9842-92E79FD3F95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altLang="ja-JP" dirty="0"/>
              <a:t>Copyright © 2022 </a:t>
            </a:r>
            <a:r>
              <a:rPr lang="en-US" altLang="ja-JP" dirty="0" err="1"/>
              <a:t>Athlead</a:t>
            </a:r>
            <a:r>
              <a:rPr lang="en-US" altLang="ja-JP" dirty="0"/>
              <a:t> Corporation All Rights Reserved.</a:t>
            </a:r>
          </a:p>
        </p:txBody>
      </p:sp>
      <p:sp>
        <p:nvSpPr>
          <p:cNvPr id="6" name="スライド番号プレースホルダー 5">
            <a:extLst>
              <a:ext uri="{FF2B5EF4-FFF2-40B4-BE49-F238E27FC236}">
                <a16:creationId xmlns:a16="http://schemas.microsoft.com/office/drawing/2014/main" id="{85510674-E64C-42A7-8B44-7FE1C7A6F3D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BFB39285-E490-4C34-9A42-E617D8E69703}" type="slidenum">
              <a:rPr lang="en-US" altLang="ja-JP" smtClean="0"/>
              <a:pPr>
                <a:defRPr/>
              </a:pPr>
              <a:t>‹#›</a:t>
            </a:fld>
            <a:endParaRPr lang="en-US" altLang="ja-JP"/>
          </a:p>
        </p:txBody>
      </p:sp>
      <p:pic>
        <p:nvPicPr>
          <p:cNvPr id="8" name="図 7" descr="時計 が含まれている画像&#10;&#10;自動的に生成された説明">
            <a:extLst>
              <a:ext uri="{FF2B5EF4-FFF2-40B4-BE49-F238E27FC236}">
                <a16:creationId xmlns:a16="http://schemas.microsoft.com/office/drawing/2014/main" id="{69B3DC11-D978-41FB-B584-D7199F5CCD8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480492" y="1"/>
            <a:ext cx="700020" cy="700020"/>
          </a:xfrm>
          <a:prstGeom prst="rect">
            <a:avLst/>
          </a:prstGeom>
        </p:spPr>
      </p:pic>
    </p:spTree>
    <p:extLst>
      <p:ext uri="{BB962C8B-B14F-4D97-AF65-F5344CB8AC3E}">
        <p14:creationId xmlns:p14="http://schemas.microsoft.com/office/powerpoint/2010/main" val="1434222475"/>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15" r:id="rId12"/>
  </p:sldLayoutIdLst>
  <p:hf sldNum="0" hd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chart" Target="../charts/chart4.xml"/><Relationship Id="rId7"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chart" Target="../charts/chart7.xml"/><Relationship Id="rId5" Type="http://schemas.openxmlformats.org/officeDocument/2006/relationships/chart" Target="../charts/chart6.xml"/><Relationship Id="rId10" Type="http://schemas.openxmlformats.org/officeDocument/2006/relationships/chart" Target="../charts/chart11.xml"/><Relationship Id="rId4" Type="http://schemas.openxmlformats.org/officeDocument/2006/relationships/chart" Target="../charts/chart5.xml"/><Relationship Id="rId9" Type="http://schemas.openxmlformats.org/officeDocument/2006/relationships/chart" Target="../charts/char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スライド番号プレースホルダ 5"/>
          <p:cNvSpPr txBox="1">
            <a:spLocks/>
          </p:cNvSpPr>
          <p:nvPr/>
        </p:nvSpPr>
        <p:spPr bwMode="auto">
          <a:xfrm>
            <a:off x="-323850" y="6310313"/>
            <a:ext cx="2311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ea typeface="ＭＳ Ｐゴシック" pitchFamily="50" charset="-128"/>
              </a:defRPr>
            </a:lvl1pPr>
            <a:lvl2pPr marL="742950" indent="-285750" eaLnBrk="0" hangingPunct="0">
              <a:defRPr kumimoji="1" sz="2400">
                <a:solidFill>
                  <a:schemeClr val="tx1"/>
                </a:solidFill>
                <a:latin typeface="Arial" charset="0"/>
                <a:ea typeface="ＭＳ Ｐゴシック" pitchFamily="50" charset="-128"/>
              </a:defRPr>
            </a:lvl2pPr>
            <a:lvl3pPr marL="1143000" indent="-228600" eaLnBrk="0" hangingPunct="0">
              <a:defRPr kumimoji="1" sz="2400">
                <a:solidFill>
                  <a:schemeClr val="tx1"/>
                </a:solidFill>
                <a:latin typeface="Arial" charset="0"/>
                <a:ea typeface="ＭＳ Ｐゴシック" pitchFamily="50" charset="-128"/>
              </a:defRPr>
            </a:lvl3pPr>
            <a:lvl4pPr marL="1600200" indent="-228600" eaLnBrk="0" hangingPunct="0">
              <a:defRPr kumimoji="1" sz="2400">
                <a:solidFill>
                  <a:schemeClr val="tx1"/>
                </a:solidFill>
                <a:latin typeface="Arial" charset="0"/>
                <a:ea typeface="ＭＳ Ｐゴシック" pitchFamily="50" charset="-128"/>
              </a:defRPr>
            </a:lvl4pPr>
            <a:lvl5pPr marL="2057400" indent="-228600" eaLnBrk="0" hangingPunct="0">
              <a:defRPr kumimoji="1" sz="24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endParaRPr>
          </a:p>
        </p:txBody>
      </p:sp>
      <p:cxnSp>
        <p:nvCxnSpPr>
          <p:cNvPr id="6" name="直線コネクタ 5"/>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4489" y="6492875"/>
            <a:ext cx="9139511" cy="0"/>
          </a:xfrm>
          <a:prstGeom prst="line">
            <a:avLst/>
          </a:prstGeom>
          <a:ln w="63500">
            <a:gradFill flip="none" rotWithShape="1">
              <a:gsLst>
                <a:gs pos="0">
                  <a:srgbClr val="03D4A8"/>
                </a:gs>
                <a:gs pos="25000">
                  <a:srgbClr val="21D6E0"/>
                </a:gs>
                <a:gs pos="75000">
                  <a:srgbClr val="0087E6"/>
                </a:gs>
                <a:gs pos="100000">
                  <a:srgbClr val="005CBF"/>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10" name="図 9">
            <a:extLst>
              <a:ext uri="{FF2B5EF4-FFF2-40B4-BE49-F238E27FC236}">
                <a16:creationId xmlns:a16="http://schemas.microsoft.com/office/drawing/2014/main" id="{CA7297D8-AC95-4B79-AF9F-884A138EA9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8329" y="4190653"/>
            <a:ext cx="2249474" cy="2253741"/>
          </a:xfrm>
          <a:prstGeom prst="rect">
            <a:avLst/>
          </a:prstGeom>
        </p:spPr>
      </p:pic>
      <p:sp>
        <p:nvSpPr>
          <p:cNvPr id="11" name="Rectangle 3">
            <a:extLst>
              <a:ext uri="{FF2B5EF4-FFF2-40B4-BE49-F238E27FC236}">
                <a16:creationId xmlns:a16="http://schemas.microsoft.com/office/drawing/2014/main" id="{DA59EE9C-9C8E-4A65-8FB4-68F75715787C}"/>
              </a:ext>
            </a:extLst>
          </p:cNvPr>
          <p:cNvSpPr txBox="1">
            <a:spLocks noChangeArrowheads="1"/>
          </p:cNvSpPr>
          <p:nvPr/>
        </p:nvSpPr>
        <p:spPr bwMode="auto">
          <a:xfrm>
            <a:off x="-252536" y="1161746"/>
            <a:ext cx="9722238" cy="3491390"/>
          </a:xfrm>
          <a:prstGeom prst="rect">
            <a:avLst/>
          </a:prstGeom>
          <a:noFill/>
          <a:ln w="9525">
            <a:noFill/>
            <a:miter lim="800000"/>
            <a:headEnd/>
            <a:tailEnd/>
          </a:ln>
          <a:effectLst>
            <a:glow rad="63500">
              <a:schemeClr val="accent1">
                <a:satMod val="175000"/>
                <a:alpha val="40000"/>
              </a:schemeClr>
            </a:glow>
            <a:outerShdw dist="35921" dir="2700000" algn="ctr" rotWithShape="0">
              <a:schemeClr val="accent1"/>
            </a:outerShdw>
          </a:effectLst>
        </p:spPr>
        <p:txBody>
          <a:bodyPr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20000"/>
              </a:spcBef>
              <a:spcAft>
                <a:spcPts val="0"/>
              </a:spcAft>
              <a:buClr>
                <a:srgbClr val="4472C4"/>
              </a:buClr>
              <a:buSzPct val="65000"/>
              <a:buFontTx/>
              <a:buNone/>
              <a:tabLst/>
              <a:defRPr/>
            </a:pPr>
            <a:r>
              <a:rPr kumimoji="1" lang="ja-JP" altLang="en-US" sz="7600" b="0" i="0" u="none" strike="noStrike" kern="1200" cap="none" spc="50" normalizeH="0" baseline="0" noProof="0" dirty="0">
                <a:ln w="11430"/>
                <a:solidFill>
                  <a:srgbClr val="44546A">
                    <a:lumMod val="60000"/>
                    <a:lumOff val="40000"/>
                  </a:srgbClr>
                </a:solidFill>
                <a:effectLst>
                  <a:outerShdw blurRad="76200" dist="50800" dir="5400000" algn="tl" rotWithShape="0">
                    <a:srgbClr val="000000">
                      <a:alpha val="65000"/>
                    </a:srgbClr>
                  </a:outerShdw>
                </a:effectLst>
                <a:uLnTx/>
                <a:uFillTx/>
                <a:latin typeface="游ゴシック" panose="020F0502020204030204"/>
                <a:ea typeface="游ゴシック" panose="020B0400000000000000" pitchFamily="50" charset="-128"/>
                <a:cs typeface="+mn-cs"/>
              </a:rPr>
              <a:t>●●高校</a:t>
            </a:r>
            <a:endParaRPr kumimoji="1" lang="en-US" altLang="ja-JP" sz="7600" b="0" i="0" u="none" strike="noStrike" kern="1200" cap="none" spc="50" normalizeH="0" baseline="0" noProof="0" dirty="0">
              <a:ln w="11430"/>
              <a:solidFill>
                <a:srgbClr val="44546A">
                  <a:lumMod val="60000"/>
                  <a:lumOff val="40000"/>
                </a:srgbClr>
              </a:solidFill>
              <a:effectLst>
                <a:outerShdw blurRad="76200" dist="50800" dir="5400000" algn="tl" rotWithShape="0">
                  <a:srgbClr val="000000">
                    <a:alpha val="65000"/>
                  </a:srgbClr>
                </a:outerShdw>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ct val="20000"/>
              </a:spcBef>
              <a:spcAft>
                <a:spcPts val="0"/>
              </a:spcAft>
              <a:buClr>
                <a:srgbClr val="4472C4"/>
              </a:buClr>
              <a:buSzPct val="65000"/>
              <a:buFontTx/>
              <a:buNone/>
              <a:tabLst/>
              <a:defRPr/>
            </a:pPr>
            <a:r>
              <a:rPr kumimoji="1" lang="ja-JP" altLang="en-US" sz="4400" b="0" i="0" u="none" strike="noStrike" kern="1200" cap="none" spc="50" normalizeH="0" baseline="0" noProof="0" dirty="0">
                <a:ln w="11430"/>
                <a:solidFill>
                  <a:srgbClr val="44546A">
                    <a:lumMod val="60000"/>
                    <a:lumOff val="40000"/>
                  </a:srgbClr>
                </a:solidFill>
                <a:effectLst>
                  <a:outerShdw blurRad="76200" dist="50800" dir="5400000" algn="tl" rotWithShape="0">
                    <a:srgbClr val="000000">
                      <a:alpha val="65000"/>
                    </a:srgbClr>
                  </a:outerShdw>
                </a:effectLst>
                <a:uLnTx/>
                <a:uFillTx/>
                <a:latin typeface="游ゴシック" panose="020F0502020204030204"/>
                <a:ea typeface="游ゴシック" panose="020B0400000000000000" pitchFamily="50" charset="-128"/>
                <a:cs typeface="+mn-cs"/>
              </a:rPr>
              <a:t>～金融リテラシーとライフプラン～</a:t>
            </a:r>
            <a:endParaRPr kumimoji="1" lang="en-US" altLang="ja-JP" sz="4400" b="1" i="0" u="none" strike="noStrike" kern="1200" cap="none" spc="50" normalizeH="0" baseline="0" noProof="0" dirty="0">
              <a:ln w="11430"/>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ct val="20000"/>
              </a:spcBef>
              <a:spcAft>
                <a:spcPts val="0"/>
              </a:spcAft>
              <a:buClr>
                <a:srgbClr val="4472C4"/>
              </a:buClr>
              <a:buSzPct val="65000"/>
              <a:buFontTx/>
              <a:buNone/>
              <a:tabLst/>
              <a:defRPr/>
            </a:pPr>
            <a:r>
              <a:rPr kumimoji="1" lang="ja-JP" altLang="en-US" sz="3200" b="0" i="0" u="none" strike="noStrike" kern="1200" cap="none" spc="50" normalizeH="0" baseline="0" noProof="0" dirty="0">
                <a:ln w="11430"/>
                <a:solidFill>
                  <a:srgbClr val="44546A">
                    <a:lumMod val="60000"/>
                    <a:lumOff val="40000"/>
                  </a:srgbClr>
                </a:solidFill>
                <a:effectLst>
                  <a:outerShdw blurRad="76200" dist="50800" dir="5400000" algn="tl" rotWithShape="0">
                    <a:srgbClr val="000000">
                      <a:alpha val="65000"/>
                    </a:srgbClr>
                  </a:outerShdw>
                </a:effectLst>
                <a:uLnTx/>
                <a:uFillTx/>
                <a:latin typeface="游ゴシック" panose="020F0502020204030204"/>
                <a:ea typeface="游ゴシック" panose="020B0400000000000000" pitchFamily="50" charset="-128"/>
                <a:cs typeface="+mn-cs"/>
              </a:rPr>
              <a:t>　</a:t>
            </a:r>
            <a:endParaRPr kumimoji="1" lang="en-US" altLang="ja-JP" sz="3200" b="1" i="0" u="none" strike="noStrike" kern="1200" cap="none" spc="50" normalizeH="0" baseline="0" noProof="0" dirty="0">
              <a:ln w="11430"/>
              <a:solidFill>
                <a:srgbClr val="44546A">
                  <a:lumMod val="60000"/>
                  <a:lumOff val="40000"/>
                </a:srgbClr>
              </a:solidFill>
              <a:effectLst>
                <a:outerShdw blurRad="76200" dist="50800" dir="5400000" algn="tl" rotWithShape="0">
                  <a:srgbClr val="000000">
                    <a:alpha val="65000"/>
                  </a:srgbClr>
                </a:outerShdw>
              </a:effectLst>
              <a:uLnTx/>
              <a:uFillTx/>
              <a:latin typeface="HG丸ｺﾞｼｯｸM-PRO" pitchFamily="50" charset="-128"/>
              <a:ea typeface="HG丸ｺﾞｼｯｸM-PRO" pitchFamily="50" charset="-128"/>
              <a:cs typeface="+mn-cs"/>
            </a:endParaRPr>
          </a:p>
        </p:txBody>
      </p:sp>
      <p:pic>
        <p:nvPicPr>
          <p:cNvPr id="7" name="図 6">
            <a:extLst>
              <a:ext uri="{FF2B5EF4-FFF2-40B4-BE49-F238E27FC236}">
                <a16:creationId xmlns:a16="http://schemas.microsoft.com/office/drawing/2014/main" id="{D4264DD6-1C6C-4731-B03A-B7933CAD5C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6936" y="26392"/>
            <a:ext cx="2494819" cy="66630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1636644F-B36B-426D-A5E1-A2C55929D514}"/>
              </a:ext>
            </a:extLst>
          </p:cNvPr>
          <p:cNvSpPr/>
          <p:nvPr/>
        </p:nvSpPr>
        <p:spPr>
          <a:xfrm>
            <a:off x="422997" y="4149080"/>
            <a:ext cx="8298006" cy="1839687"/>
          </a:xfrm>
          <a:prstGeom prst="roundRect">
            <a:avLst>
              <a:gd name="adj" fmla="val 890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DD954EC6-979D-404D-8CDF-4C7DF9EA8D69}"/>
              </a:ext>
            </a:extLst>
          </p:cNvPr>
          <p:cNvSpPr/>
          <p:nvPr/>
        </p:nvSpPr>
        <p:spPr>
          <a:xfrm>
            <a:off x="1453383" y="2676401"/>
            <a:ext cx="6237235" cy="125665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C39DF374-8BE8-45AA-968C-A647302F8E7F}"/>
              </a:ext>
            </a:extLst>
          </p:cNvPr>
          <p:cNvSpPr/>
          <p:nvPr/>
        </p:nvSpPr>
        <p:spPr>
          <a:xfrm>
            <a:off x="1453383" y="1020217"/>
            <a:ext cx="6237235" cy="125665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A90E9F07-3057-40D3-BA56-B86FC5667388}"/>
              </a:ext>
            </a:extLst>
          </p:cNvPr>
          <p:cNvSpPr/>
          <p:nvPr/>
        </p:nvSpPr>
        <p:spPr>
          <a:xfrm>
            <a:off x="1775401" y="1140713"/>
            <a:ext cx="5593198" cy="1015663"/>
          </a:xfrm>
          <a:prstGeom prst="rect">
            <a:avLst/>
          </a:prstGeom>
          <a:noFill/>
        </p:spPr>
        <p:txBody>
          <a:bodyPr wrap="none" lIns="91440" tIns="45720" rIns="91440" bIns="45720">
            <a:spAutoFit/>
          </a:bodyPr>
          <a:lstStyle/>
          <a:p>
            <a:pPr algn="ctr"/>
            <a:r>
              <a:rPr lang="ja-JP" altLang="en-US" sz="5800" b="1" cap="none" spc="0" dirty="0">
                <a:ln w="0"/>
                <a:solidFill>
                  <a:srgbClr val="002060"/>
                </a:solidFill>
                <a:latin typeface="ＭＳ ゴシック" panose="020B0609070205080204" pitchFamily="49" charset="-128"/>
                <a:ea typeface="ＭＳ ゴシック" panose="020B0609070205080204" pitchFamily="49" charset="-128"/>
              </a:rPr>
              <a:t>経済構造の変化</a:t>
            </a:r>
          </a:p>
        </p:txBody>
      </p:sp>
      <p:sp>
        <p:nvSpPr>
          <p:cNvPr id="11" name="正方形/長方形 10">
            <a:extLst>
              <a:ext uri="{FF2B5EF4-FFF2-40B4-BE49-F238E27FC236}">
                <a16:creationId xmlns:a16="http://schemas.microsoft.com/office/drawing/2014/main" id="{494357E6-2A16-4ED3-ABAC-4E693239E91C}"/>
              </a:ext>
            </a:extLst>
          </p:cNvPr>
          <p:cNvSpPr/>
          <p:nvPr/>
        </p:nvSpPr>
        <p:spPr>
          <a:xfrm>
            <a:off x="1775401" y="2796897"/>
            <a:ext cx="5593198" cy="1015663"/>
          </a:xfrm>
          <a:prstGeom prst="rect">
            <a:avLst/>
          </a:prstGeom>
          <a:noFill/>
        </p:spPr>
        <p:txBody>
          <a:bodyPr wrap="none" lIns="91440" tIns="45720" rIns="91440" bIns="45720">
            <a:spAutoFit/>
          </a:bodyPr>
          <a:lstStyle/>
          <a:p>
            <a:pPr algn="ctr"/>
            <a:r>
              <a:rPr lang="ja-JP" altLang="en-US" sz="5800" b="1" cap="none" spc="0" dirty="0">
                <a:ln w="0"/>
                <a:solidFill>
                  <a:srgbClr val="002060"/>
                </a:solidFill>
                <a:latin typeface="ＭＳ ゴシック" panose="020B0609070205080204" pitchFamily="49" charset="-128"/>
                <a:ea typeface="ＭＳ ゴシック" panose="020B0609070205080204" pitchFamily="49" charset="-128"/>
              </a:rPr>
              <a:t>家族構造の変化</a:t>
            </a:r>
          </a:p>
        </p:txBody>
      </p:sp>
      <p:sp>
        <p:nvSpPr>
          <p:cNvPr id="3" name="正方形/長方形 2">
            <a:extLst>
              <a:ext uri="{FF2B5EF4-FFF2-40B4-BE49-F238E27FC236}">
                <a16:creationId xmlns:a16="http://schemas.microsoft.com/office/drawing/2014/main" id="{9076EC12-20DD-432F-8A85-282E3FD7145C}"/>
              </a:ext>
            </a:extLst>
          </p:cNvPr>
          <p:cNvSpPr/>
          <p:nvPr/>
        </p:nvSpPr>
        <p:spPr>
          <a:xfrm>
            <a:off x="611560" y="4437981"/>
            <a:ext cx="7920880" cy="1261884"/>
          </a:xfrm>
          <a:prstGeom prst="rect">
            <a:avLst/>
          </a:prstGeom>
        </p:spPr>
        <p:txBody>
          <a:bodyPr wrap="square">
            <a:spAutoFit/>
          </a:bodyPr>
          <a:lstStyle/>
          <a:p>
            <a:pPr algn="ctr"/>
            <a:r>
              <a:rPr lang="ja-JP" altLang="en-US" sz="3800" b="1" spc="300" dirty="0">
                <a:solidFill>
                  <a:srgbClr val="FFFF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rPr>
              <a:t>日本の「常識」が変わったいま</a:t>
            </a:r>
          </a:p>
          <a:p>
            <a:pPr algn="ctr"/>
            <a:r>
              <a:rPr lang="ja-JP" altLang="en-US" sz="3800" b="1" dirty="0">
                <a:solidFill>
                  <a:srgbClr val="FFFF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rPr>
              <a:t>金融リテラシーが求められている</a:t>
            </a:r>
          </a:p>
        </p:txBody>
      </p:sp>
      <p:cxnSp>
        <p:nvCxnSpPr>
          <p:cNvPr id="9" name="直線コネクタ 8">
            <a:extLst>
              <a:ext uri="{FF2B5EF4-FFF2-40B4-BE49-F238E27FC236}">
                <a16:creationId xmlns:a16="http://schemas.microsoft.com/office/drawing/2014/main" id="{182805B3-5B85-4B30-AC1A-A9493754E160}"/>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Rectangle 2">
            <a:extLst>
              <a:ext uri="{FF2B5EF4-FFF2-40B4-BE49-F238E27FC236}">
                <a16:creationId xmlns:a16="http://schemas.microsoft.com/office/drawing/2014/main" id="{6254E879-512D-49B9-AB22-CB304CD400C5}"/>
              </a:ext>
            </a:extLst>
          </p:cNvPr>
          <p:cNvSpPr txBox="1">
            <a:spLocks noChangeArrowheads="1"/>
          </p:cNvSpPr>
          <p:nvPr/>
        </p:nvSpPr>
        <p:spPr>
          <a:xfrm>
            <a:off x="0" y="-171400"/>
            <a:ext cx="8597900" cy="1143000"/>
          </a:xfrm>
          <a:prstGeom prst="rect">
            <a:avLst/>
          </a:prstGeom>
          <a:ln>
            <a:miter lim="800000"/>
            <a:headEnd/>
            <a:tailEnd/>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defRPr/>
            </a:pPr>
            <a:r>
              <a:rPr lang="ja-JP" alt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１．金融リテラシーとは④</a:t>
            </a:r>
          </a:p>
        </p:txBody>
      </p:sp>
    </p:spTree>
    <p:extLst>
      <p:ext uri="{BB962C8B-B14F-4D97-AF65-F5344CB8AC3E}">
        <p14:creationId xmlns:p14="http://schemas.microsoft.com/office/powerpoint/2010/main" val="17485125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4A9E317D-2752-428D-A29E-50C9CC8D667E}"/>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158114" y="1412776"/>
            <a:ext cx="8827773" cy="4824536"/>
          </a:xfrm>
          <a:prstGeom prst="rect">
            <a:avLst/>
          </a:prstGeom>
        </p:spPr>
      </p:pic>
      <p:sp>
        <p:nvSpPr>
          <p:cNvPr id="9" name="四角形: 角を丸くする 8">
            <a:extLst>
              <a:ext uri="{FF2B5EF4-FFF2-40B4-BE49-F238E27FC236}">
                <a16:creationId xmlns:a16="http://schemas.microsoft.com/office/drawing/2014/main" id="{771CC590-C613-46D8-907F-EE0C84E9B05F}"/>
              </a:ext>
            </a:extLst>
          </p:cNvPr>
          <p:cNvSpPr/>
          <p:nvPr/>
        </p:nvSpPr>
        <p:spPr>
          <a:xfrm>
            <a:off x="489012" y="1665823"/>
            <a:ext cx="8165976" cy="790049"/>
          </a:xfrm>
          <a:prstGeom prst="roundRect">
            <a:avLst>
              <a:gd name="adj" fmla="val 5816"/>
            </a:avLst>
          </a:prstGeom>
          <a:solidFill>
            <a:srgbClr val="00B0F0"/>
          </a:solidFill>
        </p:spPr>
        <p:style>
          <a:lnRef idx="0">
            <a:schemeClr val="accent5"/>
          </a:lnRef>
          <a:fillRef idx="3">
            <a:schemeClr val="accent5"/>
          </a:fillRef>
          <a:effectRef idx="3">
            <a:schemeClr val="accent5"/>
          </a:effectRef>
          <a:fontRef idx="minor">
            <a:schemeClr val="lt1"/>
          </a:fontRef>
        </p:style>
        <p:txBody>
          <a:bodyPr rtlCol="0" anchor="ctr"/>
          <a:lstStyle/>
          <a:p>
            <a:pPr>
              <a:defRPr/>
            </a:pPr>
            <a:r>
              <a:rPr lang="ja-JP" altLang="en-US" sz="3000" spc="50" dirty="0">
                <a:ln w="11430"/>
                <a:solidFill>
                  <a:schemeClr val="bg1"/>
                </a:solidFill>
              </a:rPr>
              <a:t>  </a:t>
            </a:r>
            <a:r>
              <a:rPr lang="ja-JP" altLang="en-US" sz="3000" b="1" spc="50" dirty="0">
                <a:ln w="11430"/>
                <a:solidFill>
                  <a:schemeClr val="bg1"/>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rPr>
              <a:t>①長寿化による必要資金の増加→資産形成</a:t>
            </a:r>
            <a:endParaRPr lang="en-US" altLang="ja-JP" sz="3000" b="1" spc="50" dirty="0">
              <a:ln w="11430"/>
              <a:solidFill>
                <a:schemeClr val="bg1"/>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endParaRPr>
          </a:p>
        </p:txBody>
      </p:sp>
      <p:sp>
        <p:nvSpPr>
          <p:cNvPr id="6" name="四角形: 角を丸くする 5">
            <a:extLst>
              <a:ext uri="{FF2B5EF4-FFF2-40B4-BE49-F238E27FC236}">
                <a16:creationId xmlns:a16="http://schemas.microsoft.com/office/drawing/2014/main" id="{4F613565-ADAF-4816-A19E-BEFB819721F1}"/>
              </a:ext>
            </a:extLst>
          </p:cNvPr>
          <p:cNvSpPr/>
          <p:nvPr/>
        </p:nvSpPr>
        <p:spPr>
          <a:xfrm>
            <a:off x="489012" y="3356418"/>
            <a:ext cx="8165976" cy="790049"/>
          </a:xfrm>
          <a:prstGeom prst="roundRect">
            <a:avLst>
              <a:gd name="adj" fmla="val 10654"/>
            </a:avLst>
          </a:prstGeom>
          <a:solidFill>
            <a:srgbClr val="00B0F0"/>
          </a:solidFill>
        </p:spPr>
        <p:style>
          <a:lnRef idx="0">
            <a:schemeClr val="accent5"/>
          </a:lnRef>
          <a:fillRef idx="3">
            <a:schemeClr val="accent5"/>
          </a:fillRef>
          <a:effectRef idx="3">
            <a:schemeClr val="accent5"/>
          </a:effectRef>
          <a:fontRef idx="minor">
            <a:schemeClr val="lt1"/>
          </a:fontRef>
        </p:style>
        <p:txBody>
          <a:bodyPr rtlCol="0" anchor="ctr"/>
          <a:lstStyle/>
          <a:p>
            <a:pPr>
              <a:defRPr/>
            </a:pPr>
            <a:r>
              <a:rPr lang="ja-JP" altLang="en-US" sz="3000" spc="-150" dirty="0">
                <a:ln w="11430"/>
                <a:solidFill>
                  <a:schemeClr val="bg1"/>
                </a:solidFill>
              </a:rPr>
              <a:t>  </a:t>
            </a:r>
            <a:r>
              <a:rPr lang="ja-JP" altLang="en-US" sz="3000" b="1" spc="-150" dirty="0">
                <a:ln w="11430"/>
                <a:solidFill>
                  <a:schemeClr val="bg1"/>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rPr>
              <a:t>②多様化する選択肢→暗号資産・ＮＩＳＡ等</a:t>
            </a:r>
            <a:endParaRPr lang="en-US" altLang="ja-JP" sz="3000" b="1" spc="-150" dirty="0">
              <a:ln w="11430"/>
              <a:solidFill>
                <a:schemeClr val="bg1"/>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endParaRPr>
          </a:p>
        </p:txBody>
      </p:sp>
      <p:sp>
        <p:nvSpPr>
          <p:cNvPr id="12" name="四角形: 角を丸くする 11">
            <a:extLst>
              <a:ext uri="{FF2B5EF4-FFF2-40B4-BE49-F238E27FC236}">
                <a16:creationId xmlns:a16="http://schemas.microsoft.com/office/drawing/2014/main" id="{E1D00C2E-97CD-46E8-BEEF-AF746AF41889}"/>
              </a:ext>
            </a:extLst>
          </p:cNvPr>
          <p:cNvSpPr/>
          <p:nvPr/>
        </p:nvSpPr>
        <p:spPr>
          <a:xfrm>
            <a:off x="489012" y="5047013"/>
            <a:ext cx="8165976" cy="830259"/>
          </a:xfrm>
          <a:prstGeom prst="roundRect">
            <a:avLst>
              <a:gd name="adj" fmla="val 1783"/>
            </a:avLst>
          </a:prstGeom>
          <a:solidFill>
            <a:srgbClr val="00B0F0"/>
          </a:solidFill>
        </p:spPr>
        <p:style>
          <a:lnRef idx="0">
            <a:schemeClr val="accent5"/>
          </a:lnRef>
          <a:fillRef idx="3">
            <a:schemeClr val="accent5"/>
          </a:fillRef>
          <a:effectRef idx="3">
            <a:schemeClr val="accent5"/>
          </a:effectRef>
          <a:fontRef idx="minor">
            <a:schemeClr val="lt1"/>
          </a:fontRef>
        </p:style>
        <p:txBody>
          <a:bodyPr rtlCol="0" anchor="ctr"/>
          <a:lstStyle/>
          <a:p>
            <a:pPr>
              <a:defRPr/>
            </a:pPr>
            <a:r>
              <a:rPr lang="ja-JP" altLang="en-US" sz="3000" b="1" spc="50" dirty="0">
                <a:ln w="11430"/>
                <a:solidFill>
                  <a:schemeClr val="bg1"/>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rPr>
              <a:t> ③近年増加する特殊詐欺→情報の取捨選択</a:t>
            </a:r>
            <a:endParaRPr lang="en-US" altLang="ja-JP" sz="3000" b="1" spc="50" dirty="0">
              <a:ln w="11430"/>
              <a:solidFill>
                <a:schemeClr val="bg1"/>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endParaRPr>
          </a:p>
        </p:txBody>
      </p:sp>
      <p:cxnSp>
        <p:nvCxnSpPr>
          <p:cNvPr id="7" name="直線コネクタ 6">
            <a:extLst>
              <a:ext uri="{FF2B5EF4-FFF2-40B4-BE49-F238E27FC236}">
                <a16:creationId xmlns:a16="http://schemas.microsoft.com/office/drawing/2014/main" id="{396B1BD3-C044-46AE-9730-AACE48D40F54}"/>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Rectangle 2">
            <a:extLst>
              <a:ext uri="{FF2B5EF4-FFF2-40B4-BE49-F238E27FC236}">
                <a16:creationId xmlns:a16="http://schemas.microsoft.com/office/drawing/2014/main" id="{74AFD972-EAD2-4D3C-93CE-F667D633EEF4}"/>
              </a:ext>
            </a:extLst>
          </p:cNvPr>
          <p:cNvSpPr txBox="1">
            <a:spLocks noChangeArrowheads="1"/>
          </p:cNvSpPr>
          <p:nvPr/>
        </p:nvSpPr>
        <p:spPr>
          <a:xfrm>
            <a:off x="0" y="-171400"/>
            <a:ext cx="8597900" cy="1143000"/>
          </a:xfrm>
          <a:prstGeom prst="rect">
            <a:avLst/>
          </a:prstGeom>
          <a:ln>
            <a:miter lim="800000"/>
            <a:headEnd/>
            <a:tailEnd/>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defRPr/>
            </a:pPr>
            <a:r>
              <a:rPr lang="ja-JP" alt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１．金融リテラシーとは⑤</a:t>
            </a:r>
          </a:p>
        </p:txBody>
      </p:sp>
    </p:spTree>
    <p:extLst>
      <p:ext uri="{BB962C8B-B14F-4D97-AF65-F5344CB8AC3E}">
        <p14:creationId xmlns:p14="http://schemas.microsoft.com/office/powerpoint/2010/main" val="36876792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396B1BD3-C044-46AE-9730-AACE48D40F54}"/>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Rectangle 2">
            <a:extLst>
              <a:ext uri="{FF2B5EF4-FFF2-40B4-BE49-F238E27FC236}">
                <a16:creationId xmlns:a16="http://schemas.microsoft.com/office/drawing/2014/main" id="{74AFD972-EAD2-4D3C-93CE-F667D633EEF4}"/>
              </a:ext>
            </a:extLst>
          </p:cNvPr>
          <p:cNvSpPr txBox="1">
            <a:spLocks noChangeArrowheads="1"/>
          </p:cNvSpPr>
          <p:nvPr/>
        </p:nvSpPr>
        <p:spPr>
          <a:xfrm>
            <a:off x="0" y="-171400"/>
            <a:ext cx="8597900" cy="1143000"/>
          </a:xfrm>
          <a:prstGeom prst="rect">
            <a:avLst/>
          </a:prstGeom>
          <a:ln>
            <a:miter lim="800000"/>
            <a:headEnd/>
            <a:tailEnd/>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defRPr/>
            </a:pPr>
            <a:r>
              <a:rPr lang="ja-JP" alt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資産形成の手段</a:t>
            </a:r>
          </a:p>
        </p:txBody>
      </p:sp>
      <p:sp>
        <p:nvSpPr>
          <p:cNvPr id="2" name="楕円 1">
            <a:extLst>
              <a:ext uri="{FF2B5EF4-FFF2-40B4-BE49-F238E27FC236}">
                <a16:creationId xmlns:a16="http://schemas.microsoft.com/office/drawing/2014/main" id="{AE4C1A2A-0708-4668-8E8D-517589168129}"/>
              </a:ext>
            </a:extLst>
          </p:cNvPr>
          <p:cNvSpPr/>
          <p:nvPr/>
        </p:nvSpPr>
        <p:spPr>
          <a:xfrm>
            <a:off x="179512" y="1268760"/>
            <a:ext cx="1584176" cy="151216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b="1" dirty="0"/>
              <a:t>株式投資</a:t>
            </a:r>
          </a:p>
        </p:txBody>
      </p:sp>
      <p:sp>
        <p:nvSpPr>
          <p:cNvPr id="10" name="楕円 9">
            <a:extLst>
              <a:ext uri="{FF2B5EF4-FFF2-40B4-BE49-F238E27FC236}">
                <a16:creationId xmlns:a16="http://schemas.microsoft.com/office/drawing/2014/main" id="{5C3E1377-4D70-4B08-979A-B38C03B54DAE}"/>
              </a:ext>
            </a:extLst>
          </p:cNvPr>
          <p:cNvSpPr/>
          <p:nvPr/>
        </p:nvSpPr>
        <p:spPr>
          <a:xfrm>
            <a:off x="1979712" y="1268760"/>
            <a:ext cx="1584176" cy="151216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b="1" dirty="0"/>
              <a:t>投資信託</a:t>
            </a:r>
            <a:endParaRPr kumimoji="1" lang="ja-JP" altLang="en-US" b="1" dirty="0"/>
          </a:p>
        </p:txBody>
      </p:sp>
      <p:sp>
        <p:nvSpPr>
          <p:cNvPr id="11" name="楕円 10">
            <a:extLst>
              <a:ext uri="{FF2B5EF4-FFF2-40B4-BE49-F238E27FC236}">
                <a16:creationId xmlns:a16="http://schemas.microsoft.com/office/drawing/2014/main" id="{C8777F6E-5097-4F3A-8B7C-8F8D6CBACC92}"/>
              </a:ext>
            </a:extLst>
          </p:cNvPr>
          <p:cNvSpPr/>
          <p:nvPr/>
        </p:nvSpPr>
        <p:spPr>
          <a:xfrm>
            <a:off x="219708" y="3198710"/>
            <a:ext cx="1584176" cy="151216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b="1" dirty="0"/>
              <a:t>不動産</a:t>
            </a:r>
            <a:endParaRPr kumimoji="1" lang="en-US" altLang="ja-JP" b="1" dirty="0"/>
          </a:p>
          <a:p>
            <a:pPr algn="ctr"/>
            <a:r>
              <a:rPr kumimoji="1" lang="ja-JP" altLang="en-US" b="1" dirty="0"/>
              <a:t>投資</a:t>
            </a:r>
          </a:p>
        </p:txBody>
      </p:sp>
      <p:sp>
        <p:nvSpPr>
          <p:cNvPr id="13" name="楕円 12">
            <a:extLst>
              <a:ext uri="{FF2B5EF4-FFF2-40B4-BE49-F238E27FC236}">
                <a16:creationId xmlns:a16="http://schemas.microsoft.com/office/drawing/2014/main" id="{7EBE93B7-CE95-4BA6-9594-EEF8BB53AA62}"/>
              </a:ext>
            </a:extLst>
          </p:cNvPr>
          <p:cNvSpPr/>
          <p:nvPr/>
        </p:nvSpPr>
        <p:spPr>
          <a:xfrm>
            <a:off x="1979712" y="3195329"/>
            <a:ext cx="1584176" cy="151216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b="1" dirty="0"/>
              <a:t>現物投資</a:t>
            </a:r>
          </a:p>
        </p:txBody>
      </p:sp>
      <p:sp>
        <p:nvSpPr>
          <p:cNvPr id="14" name="楕円 13">
            <a:extLst>
              <a:ext uri="{FF2B5EF4-FFF2-40B4-BE49-F238E27FC236}">
                <a16:creationId xmlns:a16="http://schemas.microsoft.com/office/drawing/2014/main" id="{DEAC2A0A-304B-4C9C-A178-D69572E95424}"/>
              </a:ext>
            </a:extLst>
          </p:cNvPr>
          <p:cNvSpPr/>
          <p:nvPr/>
        </p:nvSpPr>
        <p:spPr>
          <a:xfrm>
            <a:off x="3779912" y="3195329"/>
            <a:ext cx="1584176" cy="151216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b="1" dirty="0"/>
              <a:t>貯蓄型</a:t>
            </a:r>
            <a:endParaRPr kumimoji="1" lang="en-US" altLang="ja-JP" b="1" dirty="0"/>
          </a:p>
          <a:p>
            <a:pPr algn="ctr"/>
            <a:r>
              <a:rPr kumimoji="1" lang="ja-JP" altLang="en-US" b="1" dirty="0"/>
              <a:t>投資商品</a:t>
            </a:r>
          </a:p>
        </p:txBody>
      </p:sp>
      <p:sp>
        <p:nvSpPr>
          <p:cNvPr id="15" name="楕円 14">
            <a:extLst>
              <a:ext uri="{FF2B5EF4-FFF2-40B4-BE49-F238E27FC236}">
                <a16:creationId xmlns:a16="http://schemas.microsoft.com/office/drawing/2014/main" id="{691D9FCE-7D56-41D3-A916-ACF29C9621D7}"/>
              </a:ext>
            </a:extLst>
          </p:cNvPr>
          <p:cNvSpPr/>
          <p:nvPr/>
        </p:nvSpPr>
        <p:spPr>
          <a:xfrm>
            <a:off x="3779912" y="1268760"/>
            <a:ext cx="1584176" cy="151216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b="1" dirty="0"/>
              <a:t>債券投資</a:t>
            </a:r>
            <a:endParaRPr kumimoji="1" lang="ja-JP" altLang="en-US" b="1" dirty="0"/>
          </a:p>
        </p:txBody>
      </p:sp>
      <p:sp>
        <p:nvSpPr>
          <p:cNvPr id="16" name="楕円 15">
            <a:extLst>
              <a:ext uri="{FF2B5EF4-FFF2-40B4-BE49-F238E27FC236}">
                <a16:creationId xmlns:a16="http://schemas.microsoft.com/office/drawing/2014/main" id="{8EC347BB-E0B5-408C-9330-138296CA74AE}"/>
              </a:ext>
            </a:extLst>
          </p:cNvPr>
          <p:cNvSpPr/>
          <p:nvPr/>
        </p:nvSpPr>
        <p:spPr>
          <a:xfrm>
            <a:off x="5652120" y="1268760"/>
            <a:ext cx="1584176" cy="151216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b="1" dirty="0"/>
              <a:t>生命保険</a:t>
            </a:r>
          </a:p>
        </p:txBody>
      </p:sp>
      <p:sp>
        <p:nvSpPr>
          <p:cNvPr id="17" name="楕円 16">
            <a:extLst>
              <a:ext uri="{FF2B5EF4-FFF2-40B4-BE49-F238E27FC236}">
                <a16:creationId xmlns:a16="http://schemas.microsoft.com/office/drawing/2014/main" id="{3E37BB45-DBE3-41C2-A3FD-3B2547779EB2}"/>
              </a:ext>
            </a:extLst>
          </p:cNvPr>
          <p:cNvSpPr/>
          <p:nvPr/>
        </p:nvSpPr>
        <p:spPr>
          <a:xfrm>
            <a:off x="5652120" y="3195329"/>
            <a:ext cx="1584176" cy="151216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b="1" dirty="0"/>
              <a:t>FX</a:t>
            </a:r>
            <a:endParaRPr kumimoji="1" lang="ja-JP" altLang="en-US" b="1" dirty="0"/>
          </a:p>
        </p:txBody>
      </p:sp>
      <p:sp>
        <p:nvSpPr>
          <p:cNvPr id="18" name="楕円 17">
            <a:extLst>
              <a:ext uri="{FF2B5EF4-FFF2-40B4-BE49-F238E27FC236}">
                <a16:creationId xmlns:a16="http://schemas.microsoft.com/office/drawing/2014/main" id="{594F49AE-8D37-45AB-877D-97E730CD14FB}"/>
              </a:ext>
            </a:extLst>
          </p:cNvPr>
          <p:cNvSpPr/>
          <p:nvPr/>
        </p:nvSpPr>
        <p:spPr>
          <a:xfrm>
            <a:off x="7452320" y="3195329"/>
            <a:ext cx="1584176" cy="151216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b="1" dirty="0"/>
              <a:t>仮想通貨</a:t>
            </a:r>
          </a:p>
        </p:txBody>
      </p:sp>
      <p:sp>
        <p:nvSpPr>
          <p:cNvPr id="19" name="楕円 18">
            <a:extLst>
              <a:ext uri="{FF2B5EF4-FFF2-40B4-BE49-F238E27FC236}">
                <a16:creationId xmlns:a16="http://schemas.microsoft.com/office/drawing/2014/main" id="{43F2E7ED-8CE5-40E6-89A6-74DC7C438402}"/>
              </a:ext>
            </a:extLst>
          </p:cNvPr>
          <p:cNvSpPr/>
          <p:nvPr/>
        </p:nvSpPr>
        <p:spPr>
          <a:xfrm>
            <a:off x="7452320" y="1268760"/>
            <a:ext cx="1584176" cy="151216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b="1" dirty="0"/>
              <a:t>制度投資</a:t>
            </a:r>
            <a:endParaRPr kumimoji="1" lang="ja-JP" altLang="en-US" b="1" dirty="0"/>
          </a:p>
        </p:txBody>
      </p:sp>
      <p:sp>
        <p:nvSpPr>
          <p:cNvPr id="3" name="四角形: 角を丸くする 2">
            <a:extLst>
              <a:ext uri="{FF2B5EF4-FFF2-40B4-BE49-F238E27FC236}">
                <a16:creationId xmlns:a16="http://schemas.microsoft.com/office/drawing/2014/main" id="{B1CB507A-F979-45F5-8CDF-F613D90D67DA}"/>
              </a:ext>
            </a:extLst>
          </p:cNvPr>
          <p:cNvSpPr/>
          <p:nvPr/>
        </p:nvSpPr>
        <p:spPr>
          <a:xfrm>
            <a:off x="179512" y="5157192"/>
            <a:ext cx="8815983" cy="108012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sz="3600" b="1" dirty="0"/>
              <a:t>何が自分に合っているのか</a:t>
            </a:r>
            <a:endParaRPr kumimoji="1" lang="en-US" altLang="ja-JP" sz="3600" b="1" dirty="0"/>
          </a:p>
          <a:p>
            <a:pPr algn="ctr"/>
            <a:r>
              <a:rPr kumimoji="1" lang="ja-JP" altLang="en-US" sz="3600" b="1" dirty="0"/>
              <a:t>個人では判断しにくい時代</a:t>
            </a:r>
          </a:p>
        </p:txBody>
      </p:sp>
    </p:spTree>
    <p:extLst>
      <p:ext uri="{BB962C8B-B14F-4D97-AF65-F5344CB8AC3E}">
        <p14:creationId xmlns:p14="http://schemas.microsoft.com/office/powerpoint/2010/main" val="6019931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13" grpId="0" animBg="1"/>
      <p:bldP spid="14" grpId="0" animBg="1"/>
      <p:bldP spid="15" grpId="0" animBg="1"/>
      <p:bldP spid="16" grpId="0" animBg="1"/>
      <p:bldP spid="17" grpId="0" animBg="1"/>
      <p:bldP spid="18" grpId="0" animBg="1"/>
      <p:bldP spid="19"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396B1BD3-C044-46AE-9730-AACE48D40F54}"/>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Rectangle 2">
            <a:extLst>
              <a:ext uri="{FF2B5EF4-FFF2-40B4-BE49-F238E27FC236}">
                <a16:creationId xmlns:a16="http://schemas.microsoft.com/office/drawing/2014/main" id="{74AFD972-EAD2-4D3C-93CE-F667D633EEF4}"/>
              </a:ext>
            </a:extLst>
          </p:cNvPr>
          <p:cNvSpPr txBox="1">
            <a:spLocks noChangeArrowheads="1"/>
          </p:cNvSpPr>
          <p:nvPr/>
        </p:nvSpPr>
        <p:spPr>
          <a:xfrm>
            <a:off x="0" y="-171400"/>
            <a:ext cx="8597900" cy="1143000"/>
          </a:xfrm>
          <a:prstGeom prst="rect">
            <a:avLst/>
          </a:prstGeom>
          <a:ln>
            <a:miter lim="800000"/>
            <a:headEnd/>
            <a:tailEnd/>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defRPr/>
            </a:pPr>
            <a:r>
              <a:rPr lang="ja-JP" alt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金融リテラシーを上げる</a:t>
            </a:r>
          </a:p>
        </p:txBody>
      </p:sp>
      <p:sp>
        <p:nvSpPr>
          <p:cNvPr id="3" name="四角形: 角を丸くする 2">
            <a:extLst>
              <a:ext uri="{FF2B5EF4-FFF2-40B4-BE49-F238E27FC236}">
                <a16:creationId xmlns:a16="http://schemas.microsoft.com/office/drawing/2014/main" id="{B1CB507A-F979-45F5-8CDF-F613D90D67DA}"/>
              </a:ext>
            </a:extLst>
          </p:cNvPr>
          <p:cNvSpPr/>
          <p:nvPr/>
        </p:nvSpPr>
        <p:spPr>
          <a:xfrm>
            <a:off x="179512" y="4437112"/>
            <a:ext cx="8815983" cy="18002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sz="3600" b="1" dirty="0"/>
              <a:t>金融リテラシーを身に付けることは</a:t>
            </a:r>
            <a:endParaRPr kumimoji="1" lang="en-US" altLang="ja-JP" sz="3600" b="1" dirty="0"/>
          </a:p>
          <a:p>
            <a:pPr algn="ctr"/>
            <a:r>
              <a:rPr lang="en-US" altLang="ja-JP" sz="3600" b="1" dirty="0"/>
              <a:t>【</a:t>
            </a:r>
            <a:r>
              <a:rPr lang="ja-JP" altLang="en-US" sz="3600" b="1" dirty="0"/>
              <a:t>資産運用</a:t>
            </a:r>
            <a:r>
              <a:rPr lang="en-US" altLang="ja-JP" sz="3600" b="1" dirty="0"/>
              <a:t>】</a:t>
            </a:r>
            <a:r>
              <a:rPr lang="ja-JP" altLang="en-US" sz="3600" b="1" dirty="0"/>
              <a:t>にも</a:t>
            </a:r>
            <a:r>
              <a:rPr lang="en-US" altLang="ja-JP" sz="3600" b="1" dirty="0"/>
              <a:t>【</a:t>
            </a:r>
            <a:r>
              <a:rPr lang="ja-JP" altLang="en-US" sz="3600" b="1" dirty="0"/>
              <a:t>詐欺から身を守る</a:t>
            </a:r>
            <a:r>
              <a:rPr lang="en-US" altLang="ja-JP" sz="3600" b="1" dirty="0"/>
              <a:t>】</a:t>
            </a:r>
          </a:p>
          <a:p>
            <a:pPr algn="ctr"/>
            <a:r>
              <a:rPr kumimoji="1" lang="ja-JP" altLang="en-US" sz="3600" b="1" dirty="0"/>
              <a:t>ことにも重要！</a:t>
            </a:r>
          </a:p>
        </p:txBody>
      </p:sp>
      <p:sp>
        <p:nvSpPr>
          <p:cNvPr id="4" name="テキスト ボックス 3">
            <a:extLst>
              <a:ext uri="{FF2B5EF4-FFF2-40B4-BE49-F238E27FC236}">
                <a16:creationId xmlns:a16="http://schemas.microsoft.com/office/drawing/2014/main" id="{590208EE-8230-4E79-889D-D2A7D48D4A25}"/>
              </a:ext>
            </a:extLst>
          </p:cNvPr>
          <p:cNvSpPr txBox="1"/>
          <p:nvPr/>
        </p:nvSpPr>
        <p:spPr>
          <a:xfrm>
            <a:off x="323528" y="1124744"/>
            <a:ext cx="8496944" cy="3323987"/>
          </a:xfrm>
          <a:prstGeom prst="rect">
            <a:avLst/>
          </a:prstGeom>
          <a:noFill/>
        </p:spPr>
        <p:txBody>
          <a:bodyPr wrap="square" rtlCol="0">
            <a:spAutoFit/>
          </a:bodyPr>
          <a:lstStyle/>
          <a:p>
            <a:r>
              <a:rPr kumimoji="1" lang="ja-JP" altLang="en-US" sz="2800" b="1" dirty="0"/>
              <a:t>金融リテラシーが低いが故に巻き込まれる詐欺事件</a:t>
            </a:r>
            <a:endParaRPr kumimoji="1" lang="en-US" altLang="ja-JP" sz="2800" b="1" dirty="0"/>
          </a:p>
          <a:p>
            <a:endParaRPr lang="en-US" altLang="ja-JP" dirty="0"/>
          </a:p>
          <a:p>
            <a:r>
              <a:rPr kumimoji="1" lang="ja-JP" altLang="en-US" sz="2800" dirty="0"/>
              <a:t>１．テキシアジャパンホールディングス</a:t>
            </a:r>
            <a:endParaRPr kumimoji="1" lang="en-US" altLang="ja-JP" sz="2800" dirty="0"/>
          </a:p>
          <a:p>
            <a:r>
              <a:rPr lang="ja-JP" altLang="en-US" dirty="0"/>
              <a:t>詐欺と出資法違反</a:t>
            </a:r>
            <a:endParaRPr lang="en-US" altLang="ja-JP" dirty="0"/>
          </a:p>
          <a:p>
            <a:r>
              <a:rPr kumimoji="1" lang="ja-JP" altLang="en-US" dirty="0"/>
              <a:t>全国の約</a:t>
            </a:r>
            <a:r>
              <a:rPr kumimoji="1" lang="en-US" altLang="ja-JP" dirty="0"/>
              <a:t>1</a:t>
            </a:r>
            <a:r>
              <a:rPr kumimoji="1" lang="ja-JP" altLang="en-US" dirty="0"/>
              <a:t>万人から約</a:t>
            </a:r>
            <a:r>
              <a:rPr kumimoji="1" lang="en-US" altLang="ja-JP" dirty="0"/>
              <a:t>450</a:t>
            </a:r>
            <a:r>
              <a:rPr kumimoji="1" lang="ja-JP" altLang="en-US" dirty="0"/>
              <a:t>億円を集めた</a:t>
            </a:r>
            <a:endParaRPr kumimoji="1" lang="en-US" altLang="ja-JP" dirty="0"/>
          </a:p>
          <a:p>
            <a:endParaRPr lang="en-US" altLang="ja-JP" dirty="0"/>
          </a:p>
          <a:p>
            <a:r>
              <a:rPr kumimoji="1" lang="ja-JP" altLang="en-US" sz="2800" dirty="0"/>
              <a:t>２．リプラス</a:t>
            </a:r>
            <a:endParaRPr kumimoji="1" lang="en-US" altLang="ja-JP" sz="2800" dirty="0"/>
          </a:p>
          <a:p>
            <a:r>
              <a:rPr kumimoji="1" lang="ja-JP" altLang="en-US" dirty="0"/>
              <a:t>金融商品取引法違反容疑と詐欺容疑</a:t>
            </a:r>
            <a:endParaRPr kumimoji="1" lang="en-US" altLang="ja-JP" dirty="0"/>
          </a:p>
          <a:p>
            <a:r>
              <a:rPr kumimoji="1" lang="ja-JP" altLang="en-US" dirty="0"/>
              <a:t>関東を中心に約</a:t>
            </a:r>
            <a:r>
              <a:rPr kumimoji="1" lang="en-US" altLang="ja-JP" dirty="0"/>
              <a:t>1500</a:t>
            </a:r>
            <a:r>
              <a:rPr kumimoji="1" lang="ja-JP" altLang="en-US" dirty="0"/>
              <a:t>人から総額約</a:t>
            </a:r>
            <a:r>
              <a:rPr kumimoji="1" lang="en-US" altLang="ja-JP" dirty="0"/>
              <a:t>80</a:t>
            </a:r>
            <a:r>
              <a:rPr kumimoji="1" lang="ja-JP" altLang="en-US" dirty="0"/>
              <a:t>億円を集めていた</a:t>
            </a:r>
            <a:endParaRPr kumimoji="1" lang="en-US" altLang="ja-JP" dirty="0"/>
          </a:p>
          <a:p>
            <a:r>
              <a:rPr kumimoji="1" lang="ja-JP" altLang="en-US" dirty="0"/>
              <a:t>「元本保証」と「毎月の</a:t>
            </a:r>
            <a:r>
              <a:rPr kumimoji="1" lang="en-US" altLang="ja-JP" dirty="0"/>
              <a:t>8</a:t>
            </a:r>
            <a:r>
              <a:rPr kumimoji="1" lang="ja-JP" altLang="en-US" dirty="0"/>
              <a:t>～</a:t>
            </a:r>
            <a:r>
              <a:rPr kumimoji="1" lang="en-US" altLang="ja-JP" dirty="0"/>
              <a:t>10</a:t>
            </a:r>
            <a:r>
              <a:rPr kumimoji="1" lang="ja-JP" altLang="en-US" dirty="0"/>
              <a:t>％配当」を約束していた</a:t>
            </a:r>
          </a:p>
        </p:txBody>
      </p:sp>
    </p:spTree>
    <p:extLst>
      <p:ext uri="{BB962C8B-B14F-4D97-AF65-F5344CB8AC3E}">
        <p14:creationId xmlns:p14="http://schemas.microsoft.com/office/powerpoint/2010/main" val="25404997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fade">
                                      <p:cBhvr>
                                        <p:cTn id="23" dur="500"/>
                                        <p:tgtEl>
                                          <p:spTgt spid="4">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fade">
                                      <p:cBhvr>
                                        <p:cTn id="26" dur="500"/>
                                        <p:tgtEl>
                                          <p:spTgt spid="4">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Effect transition="in" filter="fade">
                                      <p:cBhvr>
                                        <p:cTn id="29" dur="500"/>
                                        <p:tgtEl>
                                          <p:spTgt spid="4">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fade">
                                      <p:cBhvr>
                                        <p:cTn id="32" dur="500"/>
                                        <p:tgtEl>
                                          <p:spTgt spid="4">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FECB3F9E-50E3-40DD-84C5-4B22A9C9A88B}"/>
              </a:ext>
            </a:extLst>
          </p:cNvPr>
          <p:cNvSpPr>
            <a:spLocks noGrp="1" noChangeArrowheads="1"/>
          </p:cNvSpPr>
          <p:nvPr>
            <p:ph type="title" idx="4294967295"/>
          </p:nvPr>
        </p:nvSpPr>
        <p:spPr>
          <a:xfrm>
            <a:off x="0" y="-171400"/>
            <a:ext cx="8597900" cy="1143000"/>
          </a:xfrm>
          <a:ln>
            <a:miter lim="800000"/>
            <a:headEnd/>
            <a:tailEnd/>
          </a:ln>
        </p:spPr>
        <p:txBody>
          <a:bodyPr/>
          <a:lstStyle/>
          <a:p>
            <a:pPr eaLnBrk="1" hangingPunct="1">
              <a:defRPr/>
            </a:pPr>
            <a:r>
              <a:rPr lang="ja-JP" alt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研修項目</a:t>
            </a:r>
          </a:p>
        </p:txBody>
      </p:sp>
      <p:cxnSp>
        <p:nvCxnSpPr>
          <p:cNvPr id="4" name="直線コネクタ 3">
            <a:extLst>
              <a:ext uri="{FF2B5EF4-FFF2-40B4-BE49-F238E27FC236}">
                <a16:creationId xmlns:a16="http://schemas.microsoft.com/office/drawing/2014/main" id="{BD9FBD60-2A94-4586-8CAD-92923F4880CD}"/>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8600FA13-BB03-4319-B540-C9ACA773B785}"/>
              </a:ext>
            </a:extLst>
          </p:cNvPr>
          <p:cNvSpPr txBox="1"/>
          <p:nvPr/>
        </p:nvSpPr>
        <p:spPr>
          <a:xfrm>
            <a:off x="467544" y="3105542"/>
            <a:ext cx="8280920" cy="2123658"/>
          </a:xfrm>
          <a:prstGeom prst="rect">
            <a:avLst/>
          </a:prstGeom>
          <a:noFill/>
        </p:spPr>
        <p:txBody>
          <a:bodyPr wrap="square" rtlCol="0">
            <a:spAutoFit/>
          </a:bodyPr>
          <a:lstStyle/>
          <a:p>
            <a:pPr algn="ctr"/>
            <a:r>
              <a:rPr lang="ja-JP" altLang="en-US" sz="4400" dirty="0"/>
              <a:t>２</a:t>
            </a:r>
            <a:r>
              <a:rPr kumimoji="1" lang="ja-JP" altLang="en-US" sz="4400" dirty="0"/>
              <a:t>．日本人の現状</a:t>
            </a:r>
            <a:endParaRPr kumimoji="1" lang="en-US" altLang="ja-JP" sz="4400" dirty="0"/>
          </a:p>
          <a:p>
            <a:endParaRPr lang="en-US" altLang="ja-JP" sz="4400" dirty="0"/>
          </a:p>
          <a:p>
            <a:endParaRPr kumimoji="1" lang="ja-JP" altLang="en-US" sz="4400" dirty="0"/>
          </a:p>
        </p:txBody>
      </p:sp>
    </p:spTree>
    <p:extLst>
      <p:ext uri="{BB962C8B-B14F-4D97-AF65-F5344CB8AC3E}">
        <p14:creationId xmlns:p14="http://schemas.microsoft.com/office/powerpoint/2010/main" val="312501187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FECB3F9E-50E3-40DD-84C5-4B22A9C9A88B}"/>
              </a:ext>
            </a:extLst>
          </p:cNvPr>
          <p:cNvSpPr>
            <a:spLocks noGrp="1" noChangeArrowheads="1"/>
          </p:cNvSpPr>
          <p:nvPr>
            <p:ph type="title" idx="4294967295"/>
          </p:nvPr>
        </p:nvSpPr>
        <p:spPr>
          <a:xfrm>
            <a:off x="0" y="-171400"/>
            <a:ext cx="8597900" cy="1143001"/>
          </a:xfrm>
          <a:ln>
            <a:miter lim="800000"/>
            <a:headEnd/>
            <a:tailEnd/>
          </a:ln>
        </p:spPr>
        <p:txBody>
          <a:bodyPr/>
          <a:lstStyle/>
          <a:p>
            <a:pPr eaLnBrk="1" hangingPunct="1">
              <a:defRPr/>
            </a:pPr>
            <a:r>
              <a:rPr lang="ja-JP" alt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日本人の</a:t>
            </a:r>
            <a:r>
              <a:rPr lang="en-US" altLang="ja-JP"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1</a:t>
            </a:r>
            <a:r>
              <a:rPr lang="ja-JP" alt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世帯当たり種類別金融商品保有額</a:t>
            </a:r>
          </a:p>
        </p:txBody>
      </p:sp>
      <p:cxnSp>
        <p:nvCxnSpPr>
          <p:cNvPr id="6" name="直線コネクタ 5">
            <a:extLst>
              <a:ext uri="{FF2B5EF4-FFF2-40B4-BE49-F238E27FC236}">
                <a16:creationId xmlns:a16="http://schemas.microsoft.com/office/drawing/2014/main" id="{90064917-926B-48AC-B1FA-2570424DA10C}"/>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8" name="グラフ 7">
            <a:extLst>
              <a:ext uri="{FF2B5EF4-FFF2-40B4-BE49-F238E27FC236}">
                <a16:creationId xmlns:a16="http://schemas.microsoft.com/office/drawing/2014/main" id="{B1DF5882-BE93-6B93-360B-1B9F69013E45}"/>
              </a:ext>
            </a:extLst>
          </p:cNvPr>
          <p:cNvGraphicFramePr>
            <a:graphicFrameLocks/>
          </p:cNvGraphicFramePr>
          <p:nvPr/>
        </p:nvGraphicFramePr>
        <p:xfrm>
          <a:off x="244972" y="902928"/>
          <a:ext cx="8352928" cy="4231005"/>
        </p:xfrm>
        <a:graphic>
          <a:graphicData uri="http://schemas.openxmlformats.org/drawingml/2006/chart">
            <c:chart xmlns:c="http://schemas.openxmlformats.org/drawingml/2006/chart" xmlns:r="http://schemas.openxmlformats.org/officeDocument/2006/relationships" r:id="rId3"/>
          </a:graphicData>
        </a:graphic>
      </p:graphicFrame>
      <p:sp>
        <p:nvSpPr>
          <p:cNvPr id="9" name="テキスト ボックス 8">
            <a:extLst>
              <a:ext uri="{FF2B5EF4-FFF2-40B4-BE49-F238E27FC236}">
                <a16:creationId xmlns:a16="http://schemas.microsoft.com/office/drawing/2014/main" id="{27748F44-00E2-3D0E-6E2E-D3CE75240030}"/>
              </a:ext>
            </a:extLst>
          </p:cNvPr>
          <p:cNvSpPr txBox="1"/>
          <p:nvPr/>
        </p:nvSpPr>
        <p:spPr>
          <a:xfrm>
            <a:off x="899592" y="5085184"/>
            <a:ext cx="8064896"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rPr>
              <a:t>資料：金融広報中央委員会「家計の金融行動に関する世論調査」</a:t>
            </a:r>
            <a:r>
              <a:rPr kumimoji="1" lang="en-US" altLang="ja-JP" sz="12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rPr>
              <a:t>二人以上世帯調査</a:t>
            </a:r>
            <a:r>
              <a:rPr kumimoji="1" lang="en-US" altLang="ja-JP" sz="12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rPr>
              <a:t>2021</a:t>
            </a:r>
            <a:r>
              <a:rPr kumimoji="1" lang="ja-JP" altLang="en-US" sz="12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rPr>
              <a:t>令和</a:t>
            </a:r>
            <a:r>
              <a:rPr kumimoji="1" lang="en-US" altLang="ja-JP" sz="12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rPr>
              <a:t>3</a:t>
            </a:r>
            <a:r>
              <a:rPr kumimoji="1" lang="ja-JP" altLang="en-US" sz="12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rPr>
              <a:t>年）</a:t>
            </a:r>
            <a:endParaRPr kumimoji="1" lang="en-US" altLang="ja-JP" sz="12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rPr>
              <a:t>（注）　</a:t>
            </a:r>
            <a:r>
              <a:rPr kumimoji="1" lang="en-US" altLang="ja-JP" sz="12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rPr>
              <a:t>1.</a:t>
            </a:r>
            <a:r>
              <a:rPr kumimoji="1" lang="ja-JP" altLang="en-US" sz="12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rPr>
              <a:t>金融資産非保有世帯を含むベース。</a:t>
            </a:r>
            <a:endParaRPr kumimoji="1" lang="en-US" altLang="ja-JP" sz="12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rPr>
              <a:t>2.</a:t>
            </a:r>
            <a:r>
              <a:rPr kumimoji="1" lang="ja-JP" altLang="en-US" sz="12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rPr>
              <a:t>「生命保険」はこれまで払込んだ保険料の総額。ただし掛け捨ての保険、年金型商品は除く。</a:t>
            </a:r>
            <a:endParaRPr kumimoji="1" lang="en-US" altLang="ja-JP" sz="12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rPr>
              <a:t>3.</a:t>
            </a:r>
            <a:r>
              <a:rPr kumimoji="1" lang="ja-JP" altLang="en-US" sz="12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rPr>
              <a:t>「個人年金保険」はこれまで積み立てた掛け金の総額。ただし公的年金の掛け金を除く。</a:t>
            </a:r>
            <a:endParaRPr kumimoji="1" lang="en-US" altLang="ja-JP" sz="12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rPr>
              <a:t>4.</a:t>
            </a:r>
            <a:r>
              <a:rPr kumimoji="1" lang="ja-JP" altLang="en-US" sz="12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rPr>
              <a:t>「債権」「株式」「投資信託」は時価。「株式」には従業員持株制度による株式を含む。</a:t>
            </a:r>
            <a:endParaRPr kumimoji="1" lang="en-US" altLang="ja-JP" sz="12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rPr>
              <a:t>5.</a:t>
            </a:r>
            <a:r>
              <a:rPr kumimoji="1" lang="ja-JP" altLang="en-US" sz="12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rPr>
              <a:t>「その他」は金貯蓄口座、オプション取引などの金融派生商品</a:t>
            </a:r>
            <a:endParaRPr kumimoji="1" lang="en-US" altLang="ja-JP" sz="12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175964286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15F9004-FBCF-4985-A181-EC195ADFEC57}"/>
              </a:ext>
            </a:extLst>
          </p:cNvPr>
          <p:cNvSpPr txBox="1">
            <a:spLocks noChangeArrowheads="1"/>
          </p:cNvSpPr>
          <p:nvPr/>
        </p:nvSpPr>
        <p:spPr bwMode="auto">
          <a:xfrm>
            <a:off x="273050" y="-243408"/>
            <a:ext cx="8597900" cy="1143000"/>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Trebuchet MS" pitchFamily="34" charset="0"/>
                <a:ea typeface="HG丸ｺﾞｼｯｸM-PRO" pitchFamily="50" charset="-128"/>
              </a:defRPr>
            </a:lvl2pPr>
            <a:lvl3pPr algn="ctr" rtl="0" fontAlgn="base">
              <a:spcBef>
                <a:spcPct val="0"/>
              </a:spcBef>
              <a:spcAft>
                <a:spcPct val="0"/>
              </a:spcAft>
              <a:defRPr kumimoji="1" sz="4400">
                <a:solidFill>
                  <a:schemeClr val="tx1"/>
                </a:solidFill>
                <a:latin typeface="Trebuchet MS" pitchFamily="34" charset="0"/>
                <a:ea typeface="HG丸ｺﾞｼｯｸM-PRO" pitchFamily="50" charset="-128"/>
              </a:defRPr>
            </a:lvl3pPr>
            <a:lvl4pPr algn="ctr" rtl="0" fontAlgn="base">
              <a:spcBef>
                <a:spcPct val="0"/>
              </a:spcBef>
              <a:spcAft>
                <a:spcPct val="0"/>
              </a:spcAft>
              <a:defRPr kumimoji="1" sz="4400">
                <a:solidFill>
                  <a:schemeClr val="tx1"/>
                </a:solidFill>
                <a:latin typeface="Trebuchet MS" pitchFamily="34" charset="0"/>
                <a:ea typeface="HG丸ｺﾞｼｯｸM-PRO" pitchFamily="50" charset="-128"/>
              </a:defRPr>
            </a:lvl4pPr>
            <a:lvl5pPr algn="ctr" rtl="0" fontAlgn="base">
              <a:spcBef>
                <a:spcPct val="0"/>
              </a:spcBef>
              <a:spcAft>
                <a:spcPct val="0"/>
              </a:spcAft>
              <a:defRPr kumimoji="1" sz="4400">
                <a:solidFill>
                  <a:schemeClr val="tx1"/>
                </a:solidFill>
                <a:latin typeface="Trebuchet MS" pitchFamily="34" charset="0"/>
                <a:ea typeface="HG丸ｺﾞｼｯｸM-PRO" pitchFamily="50" charset="-128"/>
              </a:defRPr>
            </a:lvl5pPr>
            <a:lvl6pPr marL="457200" algn="ctr" rtl="0" fontAlgn="base">
              <a:spcBef>
                <a:spcPct val="0"/>
              </a:spcBef>
              <a:spcAft>
                <a:spcPct val="0"/>
              </a:spcAft>
              <a:defRPr kumimoji="1" sz="4400">
                <a:solidFill>
                  <a:schemeClr val="tx1"/>
                </a:solidFill>
                <a:latin typeface="Trebuchet MS" pitchFamily="34" charset="0"/>
                <a:ea typeface="HG丸ｺﾞｼｯｸM-PRO" pitchFamily="50" charset="-128"/>
              </a:defRPr>
            </a:lvl6pPr>
            <a:lvl7pPr marL="914400" algn="ctr" rtl="0" fontAlgn="base">
              <a:spcBef>
                <a:spcPct val="0"/>
              </a:spcBef>
              <a:spcAft>
                <a:spcPct val="0"/>
              </a:spcAft>
              <a:defRPr kumimoji="1" sz="4400">
                <a:solidFill>
                  <a:schemeClr val="tx1"/>
                </a:solidFill>
                <a:latin typeface="Trebuchet MS" pitchFamily="34" charset="0"/>
                <a:ea typeface="HG丸ｺﾞｼｯｸM-PRO" pitchFamily="50" charset="-128"/>
              </a:defRPr>
            </a:lvl7pPr>
            <a:lvl8pPr marL="1371600" algn="ctr" rtl="0" fontAlgn="base">
              <a:spcBef>
                <a:spcPct val="0"/>
              </a:spcBef>
              <a:spcAft>
                <a:spcPct val="0"/>
              </a:spcAft>
              <a:defRPr kumimoji="1" sz="4400">
                <a:solidFill>
                  <a:schemeClr val="tx1"/>
                </a:solidFill>
                <a:latin typeface="Trebuchet MS" pitchFamily="34" charset="0"/>
                <a:ea typeface="HG丸ｺﾞｼｯｸM-PRO" pitchFamily="50" charset="-128"/>
              </a:defRPr>
            </a:lvl8pPr>
            <a:lvl9pPr marL="1828800" algn="ctr" rtl="0" fontAlgn="base">
              <a:spcBef>
                <a:spcPct val="0"/>
              </a:spcBef>
              <a:spcAft>
                <a:spcPct val="0"/>
              </a:spcAft>
              <a:defRPr kumimoji="1" sz="4400">
                <a:solidFill>
                  <a:schemeClr val="tx1"/>
                </a:solidFill>
                <a:latin typeface="Trebuchet MS" pitchFamily="34" charset="0"/>
                <a:ea typeface="HG丸ｺﾞｼｯｸM-PRO" pitchFamily="50" charset="-128"/>
              </a:defRPr>
            </a:lvl9pPr>
          </a:lstStyle>
          <a:p>
            <a:pPr algn="l">
              <a:defRPr/>
            </a:pPr>
            <a:r>
              <a:rPr lang="ja-JP" alt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銀行・郵貯定期金利の推移</a:t>
            </a:r>
          </a:p>
        </p:txBody>
      </p:sp>
      <p:cxnSp>
        <p:nvCxnSpPr>
          <p:cNvPr id="14" name="直線コネクタ 13">
            <a:extLst>
              <a:ext uri="{FF2B5EF4-FFF2-40B4-BE49-F238E27FC236}">
                <a16:creationId xmlns:a16="http://schemas.microsoft.com/office/drawing/2014/main" id="{E1E8E49E-68FE-4919-8982-78E8A81AC632}"/>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図 5">
            <a:extLst>
              <a:ext uri="{FF2B5EF4-FFF2-40B4-BE49-F238E27FC236}">
                <a16:creationId xmlns:a16="http://schemas.microsoft.com/office/drawing/2014/main" id="{2900FC66-5CB2-4615-9FF0-953D9E591980}"/>
              </a:ext>
            </a:extLst>
          </p:cNvPr>
          <p:cNvPicPr>
            <a:picLocks noChangeAspect="1"/>
          </p:cNvPicPr>
          <p:nvPr/>
        </p:nvPicPr>
        <p:blipFill>
          <a:blip r:embed="rId3"/>
          <a:stretch>
            <a:fillRect/>
          </a:stretch>
        </p:blipFill>
        <p:spPr>
          <a:xfrm>
            <a:off x="1138237" y="1328737"/>
            <a:ext cx="6867525" cy="4200525"/>
          </a:xfrm>
          <a:prstGeom prst="rect">
            <a:avLst/>
          </a:prstGeom>
        </p:spPr>
      </p:pic>
      <p:sp>
        <p:nvSpPr>
          <p:cNvPr id="15" name="四角形: 角を丸くする 14">
            <a:extLst>
              <a:ext uri="{FF2B5EF4-FFF2-40B4-BE49-F238E27FC236}">
                <a16:creationId xmlns:a16="http://schemas.microsoft.com/office/drawing/2014/main" id="{AA0B279B-F00D-42FE-9183-647794FC2747}"/>
              </a:ext>
            </a:extLst>
          </p:cNvPr>
          <p:cNvSpPr/>
          <p:nvPr/>
        </p:nvSpPr>
        <p:spPr>
          <a:xfrm>
            <a:off x="273050" y="5529262"/>
            <a:ext cx="8722445" cy="78005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3200" b="1" dirty="0"/>
              <a:t>現在：定期預金 </a:t>
            </a:r>
            <a:r>
              <a:rPr kumimoji="1" lang="en-US" altLang="ja-JP" sz="3200" b="1" dirty="0"/>
              <a:t>0.002%</a:t>
            </a:r>
            <a:r>
              <a:rPr kumimoji="1" lang="ja-JP" altLang="en-US" sz="3200" b="1" dirty="0"/>
              <a:t>　普通預金 </a:t>
            </a:r>
            <a:r>
              <a:rPr lang="en-US" altLang="ja-JP" sz="3200" b="1" dirty="0"/>
              <a:t>0.001%</a:t>
            </a:r>
            <a:endParaRPr kumimoji="1" lang="ja-JP" altLang="en-US" sz="3200" b="1" dirty="0"/>
          </a:p>
        </p:txBody>
      </p:sp>
    </p:spTree>
    <p:extLst>
      <p:ext uri="{BB962C8B-B14F-4D97-AF65-F5344CB8AC3E}">
        <p14:creationId xmlns:p14="http://schemas.microsoft.com/office/powerpoint/2010/main" val="162959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FECB3F9E-50E3-40DD-84C5-4B22A9C9A88B}"/>
              </a:ext>
            </a:extLst>
          </p:cNvPr>
          <p:cNvSpPr>
            <a:spLocks noGrp="1" noChangeArrowheads="1"/>
          </p:cNvSpPr>
          <p:nvPr>
            <p:ph type="title" idx="4294967295"/>
          </p:nvPr>
        </p:nvSpPr>
        <p:spPr>
          <a:xfrm>
            <a:off x="323590" y="-110852"/>
            <a:ext cx="8597900" cy="1143001"/>
          </a:xfrm>
          <a:ln>
            <a:miter lim="800000"/>
            <a:headEnd/>
            <a:tailEnd/>
          </a:ln>
        </p:spPr>
        <p:txBody>
          <a:bodyPr/>
          <a:lstStyle/>
          <a:p>
            <a:pPr eaLnBrk="1" hangingPunct="1">
              <a:defRPr/>
            </a:pPr>
            <a:r>
              <a:rPr lang="ja-JP" alt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種類別金融商品保有額諸外国との比較</a:t>
            </a:r>
          </a:p>
        </p:txBody>
      </p:sp>
      <p:sp>
        <p:nvSpPr>
          <p:cNvPr id="12" name="四角形: 角を丸くする 11">
            <a:extLst>
              <a:ext uri="{FF2B5EF4-FFF2-40B4-BE49-F238E27FC236}">
                <a16:creationId xmlns:a16="http://schemas.microsoft.com/office/drawing/2014/main" id="{DDE8FB71-E933-467A-8460-5EDEE356C90B}"/>
              </a:ext>
            </a:extLst>
          </p:cNvPr>
          <p:cNvSpPr/>
          <p:nvPr/>
        </p:nvSpPr>
        <p:spPr>
          <a:xfrm>
            <a:off x="251520" y="5157192"/>
            <a:ext cx="8742040" cy="122413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50" normalizeH="0" baseline="0" noProof="0" dirty="0">
                <a:ln w="11430"/>
                <a:solidFill>
                  <a:prstClr val="white"/>
                </a:solidFill>
                <a:effectLst>
                  <a:outerShdw blurRad="76200" dist="50800" dir="5400000" algn="tl" rotWithShape="0">
                    <a:srgbClr val="000000">
                      <a:alpha val="65000"/>
                    </a:srgbClr>
                  </a:outerShdw>
                </a:effectLst>
                <a:uLnTx/>
                <a:uFillTx/>
                <a:latin typeface="游ゴシック" panose="020F0502020204030204"/>
                <a:ea typeface="游ゴシック" panose="020B0400000000000000" pitchFamily="50" charset="-128"/>
                <a:cs typeface="+mn-cs"/>
              </a:rPr>
              <a:t>低金利の預貯金だけでは</a:t>
            </a:r>
            <a:endParaRPr kumimoji="1" lang="en-US" altLang="ja-JP" sz="4000" b="1" i="0" u="none" strike="noStrike" kern="1200" cap="none" spc="50" normalizeH="0" baseline="0" noProof="0" dirty="0">
              <a:ln w="11430"/>
              <a:solidFill>
                <a:prstClr val="white"/>
              </a:solidFill>
              <a:effectLst>
                <a:outerShdw blurRad="76200" dist="50800" dir="5400000" algn="tl" rotWithShape="0">
                  <a:srgbClr val="000000">
                    <a:alpha val="65000"/>
                  </a:srgbClr>
                </a:outerShdw>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50" normalizeH="0" baseline="0" noProof="0" dirty="0">
                <a:ln w="11430"/>
                <a:solidFill>
                  <a:prstClr val="white"/>
                </a:solidFill>
                <a:effectLst>
                  <a:outerShdw blurRad="76200" dist="50800" dir="5400000" algn="tl" rotWithShape="0">
                    <a:srgbClr val="000000">
                      <a:alpha val="65000"/>
                    </a:srgbClr>
                  </a:outerShdw>
                </a:effectLst>
                <a:uLnTx/>
                <a:uFillTx/>
                <a:latin typeface="游ゴシック" panose="020F0502020204030204"/>
                <a:ea typeface="游ゴシック" panose="020B0400000000000000" pitchFamily="50" charset="-128"/>
                <a:cs typeface="+mn-cs"/>
              </a:rPr>
              <a:t>十分な資産形成は難しい</a:t>
            </a:r>
            <a:endParaRPr kumimoji="1" lang="en-US" altLang="ja-JP" sz="4000" b="1" i="0" u="none" strike="noStrike" kern="1200" cap="none" spc="50" normalizeH="0" baseline="0" noProof="0" dirty="0">
              <a:ln w="11430"/>
              <a:solidFill>
                <a:prstClr val="white"/>
              </a:solidFill>
              <a:effectLst>
                <a:outerShdw blurRad="76200" dist="50800" dir="5400000" algn="tl" rotWithShape="0">
                  <a:srgbClr val="000000">
                    <a:alpha val="65000"/>
                  </a:srgbClr>
                </a:outerShdw>
              </a:effectLst>
              <a:uLnTx/>
              <a:uFillTx/>
              <a:latin typeface="游ゴシック" panose="020F0502020204030204"/>
              <a:ea typeface="游ゴシック" panose="020B0400000000000000" pitchFamily="50" charset="-128"/>
              <a:cs typeface="+mn-cs"/>
            </a:endParaRPr>
          </a:p>
        </p:txBody>
      </p:sp>
      <p:sp>
        <p:nvSpPr>
          <p:cNvPr id="6" name="正方形/長方形 5">
            <a:extLst>
              <a:ext uri="{FF2B5EF4-FFF2-40B4-BE49-F238E27FC236}">
                <a16:creationId xmlns:a16="http://schemas.microsoft.com/office/drawing/2014/main" id="{E373ADD0-11FB-49C8-B7DF-EDFD4F9B62F4}"/>
              </a:ext>
            </a:extLst>
          </p:cNvPr>
          <p:cNvSpPr/>
          <p:nvPr/>
        </p:nvSpPr>
        <p:spPr>
          <a:xfrm>
            <a:off x="2195736" y="4797153"/>
            <a:ext cx="6673415"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※2022</a:t>
            </a:r>
            <a:r>
              <a:rPr kumimoji="1" lang="ja-JP" altLang="en-US" sz="12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8</a:t>
            </a:r>
            <a:r>
              <a:rPr kumimoji="1" lang="ja-JP" altLang="en-US" sz="12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31</a:t>
            </a:r>
            <a:r>
              <a:rPr kumimoji="1" lang="ja-JP" altLang="en-US" sz="12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日資金循環の日米欧比較　日本銀行調査統計局　家計の金融資産構成より引用　</a:t>
            </a:r>
          </a:p>
        </p:txBody>
      </p:sp>
      <p:sp>
        <p:nvSpPr>
          <p:cNvPr id="8" name="正方形/長方形 7">
            <a:extLst>
              <a:ext uri="{FF2B5EF4-FFF2-40B4-BE49-F238E27FC236}">
                <a16:creationId xmlns:a16="http://schemas.microsoft.com/office/drawing/2014/main" id="{AEBB9418-DC89-474F-9326-3F68E9A83A90}"/>
              </a:ext>
            </a:extLst>
          </p:cNvPr>
          <p:cNvSpPr/>
          <p:nvPr/>
        </p:nvSpPr>
        <p:spPr>
          <a:xfrm>
            <a:off x="1216379" y="1516091"/>
            <a:ext cx="1338572" cy="495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 name="正方形/長方形 9">
            <a:extLst>
              <a:ext uri="{FF2B5EF4-FFF2-40B4-BE49-F238E27FC236}">
                <a16:creationId xmlns:a16="http://schemas.microsoft.com/office/drawing/2014/main" id="{60E32FB3-FF8C-4E94-97F4-DF613FBF0FDE}"/>
              </a:ext>
            </a:extLst>
          </p:cNvPr>
          <p:cNvSpPr/>
          <p:nvPr/>
        </p:nvSpPr>
        <p:spPr>
          <a:xfrm>
            <a:off x="1216379" y="2803374"/>
            <a:ext cx="1338572" cy="495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 name="正方形/長方形 12">
            <a:extLst>
              <a:ext uri="{FF2B5EF4-FFF2-40B4-BE49-F238E27FC236}">
                <a16:creationId xmlns:a16="http://schemas.microsoft.com/office/drawing/2014/main" id="{E8ADD0A6-A2A0-4E8A-9D5C-4A8EED17D850}"/>
              </a:ext>
            </a:extLst>
          </p:cNvPr>
          <p:cNvSpPr/>
          <p:nvPr/>
        </p:nvSpPr>
        <p:spPr>
          <a:xfrm>
            <a:off x="1115616" y="3843059"/>
            <a:ext cx="1338572" cy="495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15" name="直線コネクタ 14">
            <a:extLst>
              <a:ext uri="{FF2B5EF4-FFF2-40B4-BE49-F238E27FC236}">
                <a16:creationId xmlns:a16="http://schemas.microsoft.com/office/drawing/2014/main" id="{5BA54484-E409-4A0D-89D2-BC876C8BF952}"/>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4" name="グラフ 3">
            <a:extLst>
              <a:ext uri="{FF2B5EF4-FFF2-40B4-BE49-F238E27FC236}">
                <a16:creationId xmlns:a16="http://schemas.microsoft.com/office/drawing/2014/main" id="{E6765797-60B2-B71E-4343-21691B4670C1}"/>
              </a:ext>
            </a:extLst>
          </p:cNvPr>
          <p:cNvGraphicFramePr>
            <a:graphicFrameLocks/>
          </p:cNvGraphicFramePr>
          <p:nvPr>
            <p:extLst>
              <p:ext uri="{D42A27DB-BD31-4B8C-83A1-F6EECF244321}">
                <p14:modId xmlns:p14="http://schemas.microsoft.com/office/powerpoint/2010/main" val="189968297"/>
              </p:ext>
            </p:extLst>
          </p:nvPr>
        </p:nvGraphicFramePr>
        <p:xfrm>
          <a:off x="899593" y="1124744"/>
          <a:ext cx="7969558" cy="3675856"/>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a:extLst>
              <a:ext uri="{FF2B5EF4-FFF2-40B4-BE49-F238E27FC236}">
                <a16:creationId xmlns:a16="http://schemas.microsoft.com/office/drawing/2014/main" id="{297A7678-15CB-8404-528C-1D02FB0FF92C}"/>
              </a:ext>
            </a:extLst>
          </p:cNvPr>
          <p:cNvSpPr txBox="1"/>
          <p:nvPr/>
        </p:nvSpPr>
        <p:spPr>
          <a:xfrm>
            <a:off x="1285301" y="1121297"/>
            <a:ext cx="899593" cy="369332"/>
          </a:xfrm>
          <a:prstGeom prst="rect">
            <a:avLst/>
          </a:prstGeom>
          <a:solidFill>
            <a:schemeClr val="bg1"/>
          </a:solidFill>
        </p:spPr>
        <p:txBody>
          <a:bodyPr wrap="square" rtlCol="0">
            <a:spAutoFit/>
          </a:bodyPr>
          <a:lstStyle/>
          <a:p>
            <a:r>
              <a:rPr kumimoji="1" lang="ja-JP" altLang="en-US" b="1" dirty="0">
                <a:solidFill>
                  <a:schemeClr val="bg1"/>
                </a:solidFill>
              </a:rPr>
              <a:t>日  本 </a:t>
            </a:r>
          </a:p>
        </p:txBody>
      </p:sp>
      <p:sp>
        <p:nvSpPr>
          <p:cNvPr id="18" name="テキスト ボックス 17">
            <a:extLst>
              <a:ext uri="{FF2B5EF4-FFF2-40B4-BE49-F238E27FC236}">
                <a16:creationId xmlns:a16="http://schemas.microsoft.com/office/drawing/2014/main" id="{ABB492B5-6F71-0D42-9AF7-90D971060A98}"/>
              </a:ext>
            </a:extLst>
          </p:cNvPr>
          <p:cNvSpPr txBox="1"/>
          <p:nvPr/>
        </p:nvSpPr>
        <p:spPr>
          <a:xfrm>
            <a:off x="165133" y="2803159"/>
            <a:ext cx="1108875" cy="369332"/>
          </a:xfrm>
          <a:prstGeom prst="rect">
            <a:avLst/>
          </a:prstGeom>
          <a:solidFill>
            <a:schemeClr val="bg1"/>
          </a:solidFill>
        </p:spPr>
        <p:txBody>
          <a:bodyPr wrap="square" rtlCol="0">
            <a:spAutoFit/>
          </a:bodyPr>
          <a:lstStyle/>
          <a:p>
            <a:r>
              <a:rPr kumimoji="1" lang="ja-JP" altLang="en-US" b="1" dirty="0">
                <a:solidFill>
                  <a:schemeClr val="bg1"/>
                </a:solidFill>
              </a:rPr>
              <a:t>アメリカ</a:t>
            </a:r>
          </a:p>
        </p:txBody>
      </p:sp>
      <p:sp>
        <p:nvSpPr>
          <p:cNvPr id="19" name="テキスト ボックス 18">
            <a:extLst>
              <a:ext uri="{FF2B5EF4-FFF2-40B4-BE49-F238E27FC236}">
                <a16:creationId xmlns:a16="http://schemas.microsoft.com/office/drawing/2014/main" id="{F365453B-3773-48A4-1A5B-5323CDD22ECB}"/>
              </a:ext>
            </a:extLst>
          </p:cNvPr>
          <p:cNvSpPr txBox="1"/>
          <p:nvPr/>
        </p:nvSpPr>
        <p:spPr>
          <a:xfrm>
            <a:off x="165134" y="3883329"/>
            <a:ext cx="1108875" cy="369332"/>
          </a:xfrm>
          <a:prstGeom prst="rect">
            <a:avLst/>
          </a:prstGeom>
          <a:noFill/>
        </p:spPr>
        <p:txBody>
          <a:bodyPr wrap="square" rtlCol="0">
            <a:spAutoFit/>
          </a:bodyPr>
          <a:lstStyle/>
          <a:p>
            <a:r>
              <a:rPr kumimoji="1" lang="ja-JP" altLang="en-US" dirty="0">
                <a:solidFill>
                  <a:schemeClr val="bg1"/>
                </a:solidFill>
              </a:rPr>
              <a:t>  </a:t>
            </a:r>
            <a:r>
              <a:rPr kumimoji="1" lang="ja-JP" altLang="en-US" b="1" dirty="0">
                <a:solidFill>
                  <a:schemeClr val="bg1"/>
                </a:solidFill>
              </a:rPr>
              <a:t>ユーロ</a:t>
            </a:r>
          </a:p>
        </p:txBody>
      </p:sp>
      <p:sp>
        <p:nvSpPr>
          <p:cNvPr id="20" name="テキスト ボックス 19">
            <a:extLst>
              <a:ext uri="{FF2B5EF4-FFF2-40B4-BE49-F238E27FC236}">
                <a16:creationId xmlns:a16="http://schemas.microsoft.com/office/drawing/2014/main" id="{5C8437E6-3BC3-EFF5-DF59-C0E366FF1E9A}"/>
              </a:ext>
            </a:extLst>
          </p:cNvPr>
          <p:cNvSpPr txBox="1"/>
          <p:nvPr/>
        </p:nvSpPr>
        <p:spPr>
          <a:xfrm>
            <a:off x="2554951" y="4437112"/>
            <a:ext cx="3457209" cy="338554"/>
          </a:xfrm>
          <a:prstGeom prst="rect">
            <a:avLst/>
          </a:prstGeom>
          <a:noFill/>
        </p:spPr>
        <p:txBody>
          <a:bodyPr wrap="square" rtlCol="0">
            <a:spAutoFit/>
          </a:bodyPr>
          <a:lstStyle/>
          <a:p>
            <a:r>
              <a:rPr kumimoji="1" lang="ja-JP" altLang="en-US" sz="1600" dirty="0"/>
              <a:t>金融資産合計に占める割合</a:t>
            </a:r>
            <a:r>
              <a:rPr kumimoji="1" lang="en-US" altLang="ja-JP" sz="1600" dirty="0"/>
              <a:t>(%)</a:t>
            </a:r>
            <a:endParaRPr kumimoji="1" lang="ja-JP" altLang="en-US" sz="1600" dirty="0"/>
          </a:p>
        </p:txBody>
      </p:sp>
      <p:sp>
        <p:nvSpPr>
          <p:cNvPr id="3" name="テキスト ボックス 2">
            <a:extLst>
              <a:ext uri="{FF2B5EF4-FFF2-40B4-BE49-F238E27FC236}">
                <a16:creationId xmlns:a16="http://schemas.microsoft.com/office/drawing/2014/main" id="{8592D6C9-C955-6567-8117-A072A111F40A}"/>
              </a:ext>
            </a:extLst>
          </p:cNvPr>
          <p:cNvSpPr txBox="1"/>
          <p:nvPr/>
        </p:nvSpPr>
        <p:spPr>
          <a:xfrm>
            <a:off x="132695" y="1563447"/>
            <a:ext cx="1166504" cy="369332"/>
          </a:xfrm>
          <a:prstGeom prst="rect">
            <a:avLst/>
          </a:prstGeom>
          <a:solidFill>
            <a:schemeClr val="bg1"/>
          </a:solidFill>
        </p:spPr>
        <p:txBody>
          <a:bodyPr wrap="square" rtlCol="0">
            <a:spAutoFit/>
          </a:bodyPr>
          <a:lstStyle/>
          <a:p>
            <a:endParaRPr kumimoji="1" lang="ja-JP" altLang="en-US" dirty="0">
              <a:solidFill>
                <a:schemeClr val="bg1"/>
              </a:solidFill>
            </a:endParaRPr>
          </a:p>
        </p:txBody>
      </p:sp>
      <p:sp>
        <p:nvSpPr>
          <p:cNvPr id="9" name="テキスト ボックス 8">
            <a:extLst>
              <a:ext uri="{FF2B5EF4-FFF2-40B4-BE49-F238E27FC236}">
                <a16:creationId xmlns:a16="http://schemas.microsoft.com/office/drawing/2014/main" id="{1426357E-CBE0-3B73-0FA1-57BB811D636B}"/>
              </a:ext>
            </a:extLst>
          </p:cNvPr>
          <p:cNvSpPr txBox="1"/>
          <p:nvPr/>
        </p:nvSpPr>
        <p:spPr>
          <a:xfrm>
            <a:off x="132695" y="1359346"/>
            <a:ext cx="1338572" cy="3416320"/>
          </a:xfrm>
          <a:prstGeom prst="rect">
            <a:avLst/>
          </a:prstGeom>
          <a:noFill/>
        </p:spPr>
        <p:txBody>
          <a:bodyPr wrap="square" rtlCol="0">
            <a:spAutoFit/>
          </a:bodyPr>
          <a:lstStyle/>
          <a:p>
            <a:r>
              <a:rPr kumimoji="1" lang="ja-JP" altLang="en-US" dirty="0"/>
              <a:t>   </a:t>
            </a:r>
            <a:endParaRPr kumimoji="1" lang="en-US" altLang="ja-JP" dirty="0"/>
          </a:p>
          <a:p>
            <a:r>
              <a:rPr kumimoji="1" lang="ja-JP" altLang="en-US" dirty="0"/>
              <a:t>   </a:t>
            </a:r>
            <a:r>
              <a:rPr kumimoji="1" lang="ja-JP" altLang="en-US" sz="2000" b="1" dirty="0"/>
              <a:t>日本</a:t>
            </a:r>
            <a:r>
              <a:rPr kumimoji="1" lang="en-US" altLang="ja-JP" sz="2000" b="1" dirty="0"/>
              <a:t> </a:t>
            </a:r>
          </a:p>
          <a:p>
            <a:endParaRPr lang="en-US" altLang="ja-JP" sz="2000" b="1" dirty="0"/>
          </a:p>
          <a:p>
            <a:endParaRPr kumimoji="1" lang="en-US" altLang="ja-JP" sz="2000" b="1" dirty="0"/>
          </a:p>
          <a:p>
            <a:endParaRPr lang="en-US" altLang="ja-JP" sz="2000" b="1" dirty="0"/>
          </a:p>
          <a:p>
            <a:r>
              <a:rPr lang="ja-JP" altLang="en-US" sz="2000" b="1" dirty="0"/>
              <a:t>アメリカ</a:t>
            </a:r>
            <a:endParaRPr lang="en-US" altLang="ja-JP" sz="2000" b="1" dirty="0"/>
          </a:p>
          <a:p>
            <a:endParaRPr kumimoji="1" lang="en-US" altLang="ja-JP" sz="2000" b="1" dirty="0"/>
          </a:p>
          <a:p>
            <a:endParaRPr lang="en-US" altLang="ja-JP" sz="2000" b="1" dirty="0"/>
          </a:p>
          <a:p>
            <a:r>
              <a:rPr kumimoji="1" lang="ja-JP" altLang="en-US" sz="2000" b="1" dirty="0"/>
              <a:t> </a:t>
            </a:r>
            <a:endParaRPr kumimoji="1" lang="en-US" altLang="ja-JP" sz="2000" b="1" dirty="0"/>
          </a:p>
          <a:p>
            <a:r>
              <a:rPr kumimoji="1" lang="ja-JP" altLang="en-US" sz="2000" b="1" dirty="0"/>
              <a:t> ユーロ</a:t>
            </a:r>
            <a:endParaRPr kumimoji="1" lang="en-US" altLang="ja-JP" sz="2000" b="1" dirty="0"/>
          </a:p>
          <a:p>
            <a:endParaRPr kumimoji="1" lang="ja-JP" altLang="en-US" dirty="0"/>
          </a:p>
        </p:txBody>
      </p:sp>
      <p:sp>
        <p:nvSpPr>
          <p:cNvPr id="11" name="テキスト ボックス 10">
            <a:extLst>
              <a:ext uri="{FF2B5EF4-FFF2-40B4-BE49-F238E27FC236}">
                <a16:creationId xmlns:a16="http://schemas.microsoft.com/office/drawing/2014/main" id="{8EF24A77-3263-A7AD-A77A-6AEB2B59A890}"/>
              </a:ext>
            </a:extLst>
          </p:cNvPr>
          <p:cNvSpPr txBox="1"/>
          <p:nvPr/>
        </p:nvSpPr>
        <p:spPr>
          <a:xfrm>
            <a:off x="58799" y="1618984"/>
            <a:ext cx="1166504" cy="356592"/>
          </a:xfrm>
          <a:prstGeom prst="rect">
            <a:avLst/>
          </a:prstGeom>
          <a:solidFill>
            <a:schemeClr val="bg1"/>
          </a:solidFill>
        </p:spPr>
        <p:txBody>
          <a:bodyPr wrap="square" rtlCol="0">
            <a:spAutoFit/>
          </a:bodyPr>
          <a:lstStyle/>
          <a:p>
            <a:endParaRPr kumimoji="1" lang="ja-JP" altLang="en-US" dirty="0">
              <a:solidFill>
                <a:schemeClr val="bg1"/>
              </a:solidFill>
            </a:endParaRPr>
          </a:p>
        </p:txBody>
      </p:sp>
      <p:sp>
        <p:nvSpPr>
          <p:cNvPr id="14" name="テキスト ボックス 13">
            <a:extLst>
              <a:ext uri="{FF2B5EF4-FFF2-40B4-BE49-F238E27FC236}">
                <a16:creationId xmlns:a16="http://schemas.microsoft.com/office/drawing/2014/main" id="{814B7E46-E3AB-BBBD-A215-4D583462D53B}"/>
              </a:ext>
            </a:extLst>
          </p:cNvPr>
          <p:cNvSpPr txBox="1"/>
          <p:nvPr/>
        </p:nvSpPr>
        <p:spPr>
          <a:xfrm>
            <a:off x="107504" y="2781335"/>
            <a:ext cx="1166504" cy="356592"/>
          </a:xfrm>
          <a:prstGeom prst="rect">
            <a:avLst/>
          </a:prstGeom>
          <a:solidFill>
            <a:schemeClr val="bg1"/>
          </a:solidFill>
        </p:spPr>
        <p:txBody>
          <a:bodyPr wrap="square" rtlCol="0">
            <a:spAutoFit/>
          </a:bodyPr>
          <a:lstStyle/>
          <a:p>
            <a:endParaRPr kumimoji="1" lang="ja-JP" altLang="en-US" dirty="0">
              <a:solidFill>
                <a:schemeClr val="bg1"/>
              </a:solidFill>
            </a:endParaRPr>
          </a:p>
        </p:txBody>
      </p:sp>
      <p:sp>
        <p:nvSpPr>
          <p:cNvPr id="16" name="テキスト ボックス 15">
            <a:extLst>
              <a:ext uri="{FF2B5EF4-FFF2-40B4-BE49-F238E27FC236}">
                <a16:creationId xmlns:a16="http://schemas.microsoft.com/office/drawing/2014/main" id="{5742C38F-4DEC-94BD-8C1D-9DB31BCA10F8}"/>
              </a:ext>
            </a:extLst>
          </p:cNvPr>
          <p:cNvSpPr txBox="1"/>
          <p:nvPr/>
        </p:nvSpPr>
        <p:spPr>
          <a:xfrm>
            <a:off x="107504" y="4032845"/>
            <a:ext cx="1166504" cy="356592"/>
          </a:xfrm>
          <a:prstGeom prst="rect">
            <a:avLst/>
          </a:prstGeom>
          <a:solidFill>
            <a:schemeClr val="bg1"/>
          </a:solidFill>
        </p:spPr>
        <p:txBody>
          <a:bodyPr wrap="square" rtlCol="0">
            <a:spAutoFit/>
          </a:bodyPr>
          <a:lstStyle/>
          <a:p>
            <a:endParaRPr kumimoji="1" lang="ja-JP" altLang="en-US" dirty="0">
              <a:solidFill>
                <a:schemeClr val="bg1"/>
              </a:solidFill>
            </a:endParaRPr>
          </a:p>
        </p:txBody>
      </p:sp>
    </p:spTree>
    <p:extLst>
      <p:ext uri="{BB962C8B-B14F-4D97-AF65-F5344CB8AC3E}">
        <p14:creationId xmlns:p14="http://schemas.microsoft.com/office/powerpoint/2010/main" val="5063866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4"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ChangeArrowheads="1"/>
          </p:cNvSpPr>
          <p:nvPr/>
        </p:nvSpPr>
        <p:spPr bwMode="auto">
          <a:xfrm>
            <a:off x="5312312" y="2480620"/>
            <a:ext cx="1279855" cy="4557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8432" tIns="45984" rIns="88432" bIns="45984">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9pPr>
          </a:lstStyle>
          <a:p>
            <a:pPr defTabSz="441425" eaLnBrk="1" hangingPunct="1">
              <a:buClrTx/>
              <a:tabLst>
                <a:tab pos="0" algn="l"/>
                <a:tab pos="898447" algn="l"/>
                <a:tab pos="1796893" algn="l"/>
                <a:tab pos="2695340" algn="l"/>
                <a:tab pos="3593786" algn="l"/>
                <a:tab pos="4492233" algn="l"/>
                <a:tab pos="5390679" algn="l"/>
                <a:tab pos="6289126" algn="l"/>
                <a:tab pos="7187572" algn="l"/>
                <a:tab pos="8086019" algn="l"/>
                <a:tab pos="8984465" algn="l"/>
                <a:tab pos="9882912" algn="l"/>
              </a:tabLst>
            </a:pPr>
            <a:r>
              <a:rPr lang="en-US" altLang="ja-JP" sz="2358" dirty="0">
                <a:solidFill>
                  <a:srgbClr val="FF0000"/>
                </a:solidFill>
                <a:latin typeface="Tahoma" pitchFamily="34" charset="0"/>
              </a:rPr>
              <a:t>200</a:t>
            </a:r>
            <a:r>
              <a:rPr lang="ja-JP" altLang="ja-JP" sz="2358" dirty="0">
                <a:solidFill>
                  <a:srgbClr val="FF0000"/>
                </a:solidFill>
                <a:latin typeface="Tahoma" pitchFamily="34" charset="0"/>
              </a:rPr>
              <a:t>万円</a:t>
            </a:r>
          </a:p>
        </p:txBody>
      </p:sp>
      <p:sp>
        <p:nvSpPr>
          <p:cNvPr id="17413" name="Rectangle 5"/>
          <p:cNvSpPr>
            <a:spLocks noChangeArrowheads="1"/>
          </p:cNvSpPr>
          <p:nvPr/>
        </p:nvSpPr>
        <p:spPr bwMode="auto">
          <a:xfrm>
            <a:off x="5814228" y="3667118"/>
            <a:ext cx="1279855" cy="4557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8432" tIns="45984" rIns="88432" bIns="45984">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9pPr>
          </a:lstStyle>
          <a:p>
            <a:pPr defTabSz="441425" eaLnBrk="1" hangingPunct="1">
              <a:buClrTx/>
              <a:tabLst>
                <a:tab pos="0" algn="l"/>
                <a:tab pos="898447" algn="l"/>
                <a:tab pos="1796893" algn="l"/>
                <a:tab pos="2695340" algn="l"/>
                <a:tab pos="3593786" algn="l"/>
                <a:tab pos="4492233" algn="l"/>
                <a:tab pos="5390679" algn="l"/>
                <a:tab pos="6289126" algn="l"/>
                <a:tab pos="7187572" algn="l"/>
                <a:tab pos="8086019" algn="l"/>
                <a:tab pos="8984465" algn="l"/>
                <a:tab pos="9882912" algn="l"/>
              </a:tabLst>
            </a:pPr>
            <a:r>
              <a:rPr lang="en-US" altLang="ja-JP" sz="2358" dirty="0">
                <a:solidFill>
                  <a:srgbClr val="FF0000"/>
                </a:solidFill>
                <a:latin typeface="Tahoma" pitchFamily="34" charset="0"/>
              </a:rPr>
              <a:t>200</a:t>
            </a:r>
            <a:r>
              <a:rPr lang="ja-JP" altLang="ja-JP" sz="2358" dirty="0">
                <a:solidFill>
                  <a:srgbClr val="FF0000"/>
                </a:solidFill>
                <a:latin typeface="Tahoma" pitchFamily="34" charset="0"/>
              </a:rPr>
              <a:t>万円</a:t>
            </a:r>
          </a:p>
        </p:txBody>
      </p:sp>
      <p:sp>
        <p:nvSpPr>
          <p:cNvPr id="17417" name="Rectangle 9"/>
          <p:cNvSpPr>
            <a:spLocks noChangeArrowheads="1"/>
          </p:cNvSpPr>
          <p:nvPr/>
        </p:nvSpPr>
        <p:spPr bwMode="auto">
          <a:xfrm>
            <a:off x="5148064" y="5375676"/>
            <a:ext cx="1871803" cy="5768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432" tIns="45984" rIns="88432" bIns="45984">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9pPr>
          </a:lstStyle>
          <a:p>
            <a:pPr algn="ctr" defTabSz="441425" eaLnBrk="1" hangingPunct="1">
              <a:buClrTx/>
              <a:tabLst>
                <a:tab pos="0" algn="l"/>
                <a:tab pos="898447" algn="l"/>
                <a:tab pos="1796893" algn="l"/>
                <a:tab pos="2695340" algn="l"/>
                <a:tab pos="3593786" algn="l"/>
                <a:tab pos="4492233" algn="l"/>
                <a:tab pos="5390679" algn="l"/>
                <a:tab pos="6289126" algn="l"/>
                <a:tab pos="7187572" algn="l"/>
                <a:tab pos="8086019" algn="l"/>
                <a:tab pos="8984465" algn="l"/>
                <a:tab pos="9882912" algn="l"/>
              </a:tabLst>
            </a:pPr>
            <a:r>
              <a:rPr lang="en-US" altLang="ja-JP" sz="3145" dirty="0">
                <a:solidFill>
                  <a:srgbClr val="0033CC"/>
                </a:solidFill>
                <a:latin typeface="HG創英角ｺﾞｼｯｸUB" pitchFamily="49" charset="-128"/>
                <a:ea typeface="HG創英角ｺﾞｼｯｸUB" pitchFamily="49" charset="-128"/>
              </a:rPr>
              <a:t>36,000</a:t>
            </a:r>
            <a:r>
              <a:rPr lang="ja-JP" altLang="ja-JP" sz="3145" dirty="0">
                <a:solidFill>
                  <a:srgbClr val="0033CC"/>
                </a:solidFill>
                <a:latin typeface="HG創英角ｺﾞｼｯｸUB" pitchFamily="49" charset="-128"/>
                <a:ea typeface="HG創英角ｺﾞｼｯｸUB" pitchFamily="49" charset="-128"/>
              </a:rPr>
              <a:t>年</a:t>
            </a:r>
          </a:p>
        </p:txBody>
      </p:sp>
      <p:sp>
        <p:nvSpPr>
          <p:cNvPr id="16395" name="Rectangle 10"/>
          <p:cNvSpPr>
            <a:spLocks noChangeArrowheads="1"/>
          </p:cNvSpPr>
          <p:nvPr/>
        </p:nvSpPr>
        <p:spPr bwMode="auto">
          <a:xfrm>
            <a:off x="2357852" y="1964433"/>
            <a:ext cx="1048210" cy="516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432" tIns="45984" rIns="88432" bIns="45984">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9pPr>
          </a:lstStyle>
          <a:p>
            <a:pPr algn="ctr" defTabSz="441425" eaLnBrk="1" hangingPunct="1">
              <a:spcBef>
                <a:spcPts val="1720"/>
              </a:spcBef>
              <a:buClrTx/>
              <a:tabLst>
                <a:tab pos="0" algn="l"/>
                <a:tab pos="898447" algn="l"/>
                <a:tab pos="1796893" algn="l"/>
                <a:tab pos="2695340" algn="l"/>
                <a:tab pos="3593786" algn="l"/>
                <a:tab pos="4492233" algn="l"/>
                <a:tab pos="5390679" algn="l"/>
                <a:tab pos="6289126" algn="l"/>
                <a:tab pos="7187572" algn="l"/>
                <a:tab pos="8086019" algn="l"/>
                <a:tab pos="8984465" algn="l"/>
                <a:tab pos="9882912" algn="l"/>
              </a:tabLst>
            </a:pPr>
            <a:r>
              <a:rPr lang="ja-JP" altLang="ja-JP" sz="2751" dirty="0">
                <a:solidFill>
                  <a:srgbClr val="000000"/>
                </a:solidFill>
                <a:latin typeface="Tahoma" pitchFamily="34" charset="0"/>
                <a:ea typeface="HG創英角ｺﾞｼｯｸUB" pitchFamily="49" charset="-128"/>
              </a:rPr>
              <a:t>金 利</a:t>
            </a:r>
          </a:p>
        </p:txBody>
      </p:sp>
      <p:sp>
        <p:nvSpPr>
          <p:cNvPr id="16396" name="Rectangle 11"/>
          <p:cNvSpPr>
            <a:spLocks noChangeArrowheads="1"/>
          </p:cNvSpPr>
          <p:nvPr/>
        </p:nvSpPr>
        <p:spPr bwMode="auto">
          <a:xfrm>
            <a:off x="2427359" y="2480620"/>
            <a:ext cx="1197954" cy="516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432" tIns="45984" rIns="88432" bIns="45984">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9pPr>
          </a:lstStyle>
          <a:p>
            <a:pPr defTabSz="441425" eaLnBrk="1" hangingPunct="1">
              <a:spcBef>
                <a:spcPts val="1720"/>
              </a:spcBef>
              <a:buClrTx/>
              <a:tabLst>
                <a:tab pos="0" algn="l"/>
                <a:tab pos="898447" algn="l"/>
                <a:tab pos="1796893" algn="l"/>
                <a:tab pos="2695340" algn="l"/>
                <a:tab pos="3593786" algn="l"/>
                <a:tab pos="4492233" algn="l"/>
                <a:tab pos="5390679" algn="l"/>
                <a:tab pos="6289126" algn="l"/>
                <a:tab pos="7187572" algn="l"/>
                <a:tab pos="8086019" algn="l"/>
                <a:tab pos="8984465" algn="l"/>
                <a:tab pos="9882912" algn="l"/>
              </a:tabLst>
            </a:pPr>
            <a:r>
              <a:rPr lang="ja-JP" altLang="en-US" sz="2751" b="1" dirty="0">
                <a:solidFill>
                  <a:srgbClr val="000000"/>
                </a:solidFill>
                <a:latin typeface="HGP創英角ｺﾞｼｯｸUB" pitchFamily="50" charset="-128"/>
                <a:ea typeface="HGP創英角ｺﾞｼｯｸUB" pitchFamily="50" charset="-128"/>
              </a:rPr>
              <a:t>８</a:t>
            </a:r>
            <a:r>
              <a:rPr lang="ja-JP" altLang="ja-JP" sz="2751" b="1" dirty="0">
                <a:solidFill>
                  <a:srgbClr val="000000"/>
                </a:solidFill>
                <a:latin typeface="HGP創英角ｺﾞｼｯｸUB" pitchFamily="50" charset="-128"/>
                <a:ea typeface="HGP創英角ｺﾞｼｯｸUB" pitchFamily="50" charset="-128"/>
              </a:rPr>
              <a:t>％</a:t>
            </a:r>
          </a:p>
        </p:txBody>
      </p:sp>
      <p:sp>
        <p:nvSpPr>
          <p:cNvPr id="16397" name="Rectangle 12"/>
          <p:cNvSpPr>
            <a:spLocks noChangeArrowheads="1"/>
          </p:cNvSpPr>
          <p:nvPr/>
        </p:nvSpPr>
        <p:spPr bwMode="auto">
          <a:xfrm>
            <a:off x="2248206" y="5661248"/>
            <a:ext cx="1675722" cy="516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8432" tIns="45984" rIns="88432" bIns="45984">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9pPr>
          </a:lstStyle>
          <a:p>
            <a:pPr defTabSz="441425" eaLnBrk="1" hangingPunct="1">
              <a:spcBef>
                <a:spcPts val="1720"/>
              </a:spcBef>
              <a:buClrTx/>
              <a:tabLst>
                <a:tab pos="0" algn="l"/>
                <a:tab pos="898447" algn="l"/>
                <a:tab pos="1796893" algn="l"/>
                <a:tab pos="2695340" algn="l"/>
                <a:tab pos="3593786" algn="l"/>
                <a:tab pos="4492233" algn="l"/>
                <a:tab pos="5390679" algn="l"/>
                <a:tab pos="6289126" algn="l"/>
                <a:tab pos="7187572" algn="l"/>
                <a:tab pos="8086019" algn="l"/>
                <a:tab pos="8984465" algn="l"/>
                <a:tab pos="9882912" algn="l"/>
              </a:tabLst>
            </a:pPr>
            <a:r>
              <a:rPr lang="en-US" altLang="ja-JP" sz="2751" b="1" dirty="0">
                <a:solidFill>
                  <a:srgbClr val="000000"/>
                </a:solidFill>
                <a:latin typeface="HGP創英角ｺﾞｼｯｸUB" pitchFamily="50" charset="-128"/>
                <a:ea typeface="HGP創英角ｺﾞｼｯｸUB" pitchFamily="50" charset="-128"/>
              </a:rPr>
              <a:t>0.002 </a:t>
            </a:r>
            <a:r>
              <a:rPr lang="ja-JP" altLang="ja-JP" sz="2751" b="1" dirty="0">
                <a:solidFill>
                  <a:srgbClr val="000000"/>
                </a:solidFill>
                <a:latin typeface="HGP創英角ｺﾞｼｯｸUB" pitchFamily="50" charset="-128"/>
                <a:ea typeface="HGP創英角ｺﾞｼｯｸUB" pitchFamily="50" charset="-128"/>
              </a:rPr>
              <a:t>％</a:t>
            </a:r>
          </a:p>
        </p:txBody>
      </p:sp>
      <p:sp>
        <p:nvSpPr>
          <p:cNvPr id="16398" name="Rectangle 13"/>
          <p:cNvSpPr>
            <a:spLocks noChangeArrowheads="1"/>
          </p:cNvSpPr>
          <p:nvPr/>
        </p:nvSpPr>
        <p:spPr bwMode="auto">
          <a:xfrm>
            <a:off x="2427359" y="3651521"/>
            <a:ext cx="1197954" cy="516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432" tIns="45984" rIns="88432" bIns="45984">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9pPr>
          </a:lstStyle>
          <a:p>
            <a:pPr defTabSz="441425" eaLnBrk="1" hangingPunct="1">
              <a:spcBef>
                <a:spcPts val="1720"/>
              </a:spcBef>
              <a:buClrTx/>
              <a:tabLst>
                <a:tab pos="0" algn="l"/>
                <a:tab pos="898447" algn="l"/>
                <a:tab pos="1796893" algn="l"/>
                <a:tab pos="2695340" algn="l"/>
                <a:tab pos="3593786" algn="l"/>
                <a:tab pos="4492233" algn="l"/>
                <a:tab pos="5390679" algn="l"/>
                <a:tab pos="6289126" algn="l"/>
                <a:tab pos="7187572" algn="l"/>
                <a:tab pos="8086019" algn="l"/>
                <a:tab pos="8984465" algn="l"/>
                <a:tab pos="9882912" algn="l"/>
              </a:tabLst>
            </a:pPr>
            <a:r>
              <a:rPr lang="ja-JP" altLang="en-US" sz="2751" b="1" dirty="0">
                <a:solidFill>
                  <a:srgbClr val="000000"/>
                </a:solidFill>
                <a:latin typeface="HGP創英角ｺﾞｼｯｸUB" pitchFamily="50" charset="-128"/>
                <a:ea typeface="HGP創英角ｺﾞｼｯｸUB" pitchFamily="50" charset="-128"/>
              </a:rPr>
              <a:t>６</a:t>
            </a:r>
            <a:r>
              <a:rPr lang="ja-JP" altLang="ja-JP" sz="2751" b="1" dirty="0">
                <a:solidFill>
                  <a:srgbClr val="000000"/>
                </a:solidFill>
                <a:latin typeface="HGP創英角ｺﾞｼｯｸUB" pitchFamily="50" charset="-128"/>
                <a:ea typeface="HGP創英角ｺﾞｼｯｸUB" pitchFamily="50" charset="-128"/>
              </a:rPr>
              <a:t>％</a:t>
            </a:r>
          </a:p>
        </p:txBody>
      </p:sp>
      <p:sp>
        <p:nvSpPr>
          <p:cNvPr id="16400" name="Rectangle 15"/>
          <p:cNvSpPr>
            <a:spLocks noChangeArrowheads="1"/>
          </p:cNvSpPr>
          <p:nvPr/>
        </p:nvSpPr>
        <p:spPr bwMode="auto">
          <a:xfrm>
            <a:off x="3849929" y="2480620"/>
            <a:ext cx="1279855" cy="4557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8432" tIns="45984" rIns="88432" bIns="45984">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9pPr>
          </a:lstStyle>
          <a:p>
            <a:pPr defTabSz="441425" eaLnBrk="1" hangingPunct="1">
              <a:buClrTx/>
              <a:tabLst>
                <a:tab pos="0" algn="l"/>
                <a:tab pos="898447" algn="l"/>
                <a:tab pos="1796893" algn="l"/>
                <a:tab pos="2695340" algn="l"/>
                <a:tab pos="3593786" algn="l"/>
                <a:tab pos="4492233" algn="l"/>
                <a:tab pos="5390679" algn="l"/>
                <a:tab pos="6289126" algn="l"/>
                <a:tab pos="7187572" algn="l"/>
                <a:tab pos="8086019" algn="l"/>
                <a:tab pos="8984465" algn="l"/>
                <a:tab pos="9882912" algn="l"/>
              </a:tabLst>
            </a:pPr>
            <a:r>
              <a:rPr lang="en-US" altLang="ja-JP" sz="2358" dirty="0">
                <a:solidFill>
                  <a:srgbClr val="FF0000"/>
                </a:solidFill>
                <a:latin typeface="Tahoma" pitchFamily="34" charset="0"/>
              </a:rPr>
              <a:t>100</a:t>
            </a:r>
            <a:r>
              <a:rPr lang="ja-JP" altLang="ja-JP" sz="2358" dirty="0">
                <a:solidFill>
                  <a:srgbClr val="FF0000"/>
                </a:solidFill>
                <a:latin typeface="Tahoma" pitchFamily="34" charset="0"/>
              </a:rPr>
              <a:t>万円</a:t>
            </a:r>
          </a:p>
        </p:txBody>
      </p:sp>
      <p:sp>
        <p:nvSpPr>
          <p:cNvPr id="16401" name="Rectangle 16"/>
          <p:cNvSpPr>
            <a:spLocks noChangeArrowheads="1"/>
          </p:cNvSpPr>
          <p:nvPr/>
        </p:nvSpPr>
        <p:spPr bwMode="auto">
          <a:xfrm>
            <a:off x="3849929" y="3667118"/>
            <a:ext cx="1279855" cy="4557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8432" tIns="45984" rIns="88432" bIns="45984">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9pPr>
          </a:lstStyle>
          <a:p>
            <a:pPr defTabSz="441425" eaLnBrk="1" hangingPunct="1">
              <a:buClrTx/>
              <a:tabLst>
                <a:tab pos="0" algn="l"/>
                <a:tab pos="898447" algn="l"/>
                <a:tab pos="1796893" algn="l"/>
                <a:tab pos="2695340" algn="l"/>
                <a:tab pos="3593786" algn="l"/>
                <a:tab pos="4492233" algn="l"/>
                <a:tab pos="5390679" algn="l"/>
                <a:tab pos="6289126" algn="l"/>
                <a:tab pos="7187572" algn="l"/>
                <a:tab pos="8086019" algn="l"/>
                <a:tab pos="8984465" algn="l"/>
                <a:tab pos="9882912" algn="l"/>
              </a:tabLst>
            </a:pPr>
            <a:r>
              <a:rPr lang="en-US" altLang="ja-JP" sz="2358" dirty="0">
                <a:solidFill>
                  <a:srgbClr val="FF0000"/>
                </a:solidFill>
                <a:latin typeface="Tahoma" pitchFamily="34" charset="0"/>
              </a:rPr>
              <a:t>100</a:t>
            </a:r>
            <a:r>
              <a:rPr lang="ja-JP" altLang="ja-JP" sz="2358" dirty="0">
                <a:solidFill>
                  <a:srgbClr val="FF0000"/>
                </a:solidFill>
                <a:latin typeface="Tahoma" pitchFamily="34" charset="0"/>
              </a:rPr>
              <a:t>万円</a:t>
            </a:r>
          </a:p>
        </p:txBody>
      </p:sp>
      <p:sp>
        <p:nvSpPr>
          <p:cNvPr id="16403" name="Rectangle 18"/>
          <p:cNvSpPr>
            <a:spLocks noChangeArrowheads="1"/>
          </p:cNvSpPr>
          <p:nvPr/>
        </p:nvSpPr>
        <p:spPr bwMode="auto">
          <a:xfrm>
            <a:off x="3940217" y="5722080"/>
            <a:ext cx="1279855" cy="4557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8432" tIns="45984" rIns="88432" bIns="45984">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9pPr>
          </a:lstStyle>
          <a:p>
            <a:pPr defTabSz="441425" eaLnBrk="1" hangingPunct="1">
              <a:buClrTx/>
              <a:tabLst>
                <a:tab pos="0" algn="l"/>
                <a:tab pos="898447" algn="l"/>
                <a:tab pos="1796893" algn="l"/>
                <a:tab pos="2695340" algn="l"/>
                <a:tab pos="3593786" algn="l"/>
                <a:tab pos="4492233" algn="l"/>
                <a:tab pos="5390679" algn="l"/>
                <a:tab pos="6289126" algn="l"/>
                <a:tab pos="7187572" algn="l"/>
                <a:tab pos="8086019" algn="l"/>
                <a:tab pos="8984465" algn="l"/>
                <a:tab pos="9882912" algn="l"/>
              </a:tabLst>
            </a:pPr>
            <a:r>
              <a:rPr lang="en-US" altLang="ja-JP" sz="2358" dirty="0">
                <a:solidFill>
                  <a:srgbClr val="FF0000"/>
                </a:solidFill>
                <a:latin typeface="Tahoma" pitchFamily="34" charset="0"/>
              </a:rPr>
              <a:t>100</a:t>
            </a:r>
            <a:r>
              <a:rPr lang="ja-JP" altLang="ja-JP" sz="2358" dirty="0">
                <a:solidFill>
                  <a:srgbClr val="FF0000"/>
                </a:solidFill>
                <a:latin typeface="Tahoma" pitchFamily="34" charset="0"/>
              </a:rPr>
              <a:t>万円</a:t>
            </a:r>
          </a:p>
        </p:txBody>
      </p:sp>
      <p:sp>
        <p:nvSpPr>
          <p:cNvPr id="16405" name="Rectangle 20"/>
          <p:cNvSpPr>
            <a:spLocks noChangeArrowheads="1"/>
          </p:cNvSpPr>
          <p:nvPr/>
        </p:nvSpPr>
        <p:spPr bwMode="auto">
          <a:xfrm>
            <a:off x="5499406" y="2120725"/>
            <a:ext cx="804729" cy="516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8432" tIns="45984" rIns="88432" bIns="45984">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9pPr>
          </a:lstStyle>
          <a:p>
            <a:pPr defTabSz="441425" eaLnBrk="1" hangingPunct="1">
              <a:spcBef>
                <a:spcPts val="1720"/>
              </a:spcBef>
              <a:buClrTx/>
              <a:tabLst>
                <a:tab pos="0" algn="l"/>
                <a:tab pos="898447" algn="l"/>
                <a:tab pos="1796893" algn="l"/>
                <a:tab pos="2695340" algn="l"/>
                <a:tab pos="3593786" algn="l"/>
                <a:tab pos="4492233" algn="l"/>
                <a:tab pos="5390679" algn="l"/>
                <a:tab pos="6289126" algn="l"/>
                <a:tab pos="7187572" algn="l"/>
                <a:tab pos="8086019" algn="l"/>
                <a:tab pos="8984465" algn="l"/>
                <a:tab pos="9882912" algn="l"/>
              </a:tabLst>
            </a:pPr>
            <a:r>
              <a:rPr lang="ja-JP" altLang="en-US" sz="2751" dirty="0">
                <a:solidFill>
                  <a:srgbClr val="000000"/>
                </a:solidFill>
                <a:latin typeface="Tahoma" pitchFamily="34" charset="0"/>
              </a:rPr>
              <a:t>９</a:t>
            </a:r>
            <a:r>
              <a:rPr lang="ja-JP" altLang="ja-JP" sz="2751" dirty="0">
                <a:solidFill>
                  <a:srgbClr val="000000"/>
                </a:solidFill>
                <a:latin typeface="Tahoma" pitchFamily="34" charset="0"/>
              </a:rPr>
              <a:t>年</a:t>
            </a:r>
          </a:p>
        </p:txBody>
      </p:sp>
      <p:sp>
        <p:nvSpPr>
          <p:cNvPr id="16406" name="Rectangle 21"/>
          <p:cNvSpPr>
            <a:spLocks noChangeArrowheads="1"/>
          </p:cNvSpPr>
          <p:nvPr/>
        </p:nvSpPr>
        <p:spPr bwMode="auto">
          <a:xfrm>
            <a:off x="5872087" y="3306925"/>
            <a:ext cx="1070672" cy="482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432" tIns="45984" rIns="88432" bIns="45984">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9pPr>
          </a:lstStyle>
          <a:p>
            <a:pPr defTabSz="441425" eaLnBrk="1" hangingPunct="1">
              <a:spcBef>
                <a:spcPts val="1720"/>
              </a:spcBef>
              <a:buClrTx/>
              <a:tabLst>
                <a:tab pos="0" algn="l"/>
                <a:tab pos="898447" algn="l"/>
                <a:tab pos="1796893" algn="l"/>
                <a:tab pos="2695340" algn="l"/>
                <a:tab pos="3593786" algn="l"/>
                <a:tab pos="4492233" algn="l"/>
                <a:tab pos="5390679" algn="l"/>
                <a:tab pos="6289126" algn="l"/>
                <a:tab pos="7187572" algn="l"/>
                <a:tab pos="8086019" algn="l"/>
                <a:tab pos="8984465" algn="l"/>
                <a:tab pos="9882912" algn="l"/>
              </a:tabLst>
            </a:pPr>
            <a:r>
              <a:rPr lang="ja-JP" altLang="en-US" sz="2751" dirty="0">
                <a:solidFill>
                  <a:srgbClr val="000000"/>
                </a:solidFill>
                <a:latin typeface="Tahoma" pitchFamily="34" charset="0"/>
              </a:rPr>
              <a:t>１２</a:t>
            </a:r>
            <a:r>
              <a:rPr lang="ja-JP" altLang="ja-JP" sz="2751" dirty="0">
                <a:solidFill>
                  <a:srgbClr val="000000"/>
                </a:solidFill>
                <a:latin typeface="Tahoma" pitchFamily="34" charset="0"/>
              </a:rPr>
              <a:t>年</a:t>
            </a:r>
          </a:p>
        </p:txBody>
      </p:sp>
      <p:sp>
        <p:nvSpPr>
          <p:cNvPr id="16407" name="Rectangle 22"/>
          <p:cNvSpPr>
            <a:spLocks noChangeArrowheads="1"/>
          </p:cNvSpPr>
          <p:nvPr/>
        </p:nvSpPr>
        <p:spPr bwMode="auto">
          <a:xfrm>
            <a:off x="7268957" y="5750036"/>
            <a:ext cx="1279855" cy="4557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8432" tIns="45984" rIns="88432" bIns="45984">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9pPr>
          </a:lstStyle>
          <a:p>
            <a:pPr defTabSz="441425" eaLnBrk="1" hangingPunct="1">
              <a:buClrTx/>
              <a:tabLst>
                <a:tab pos="0" algn="l"/>
                <a:tab pos="898447" algn="l"/>
                <a:tab pos="1796893" algn="l"/>
                <a:tab pos="2695340" algn="l"/>
                <a:tab pos="3593786" algn="l"/>
                <a:tab pos="4492233" algn="l"/>
                <a:tab pos="5390679" algn="l"/>
                <a:tab pos="6289126" algn="l"/>
                <a:tab pos="7187572" algn="l"/>
                <a:tab pos="8086019" algn="l"/>
                <a:tab pos="8984465" algn="l"/>
                <a:tab pos="9882912" algn="l"/>
              </a:tabLst>
            </a:pPr>
            <a:r>
              <a:rPr lang="en-US" altLang="ja-JP" sz="2358" dirty="0">
                <a:solidFill>
                  <a:srgbClr val="FF0000"/>
                </a:solidFill>
                <a:latin typeface="Tahoma" pitchFamily="34" charset="0"/>
              </a:rPr>
              <a:t>200</a:t>
            </a:r>
            <a:r>
              <a:rPr lang="ja-JP" altLang="ja-JP" sz="2358" dirty="0">
                <a:solidFill>
                  <a:srgbClr val="FF0000"/>
                </a:solidFill>
                <a:latin typeface="Tahoma" pitchFamily="34" charset="0"/>
              </a:rPr>
              <a:t>万円</a:t>
            </a:r>
          </a:p>
        </p:txBody>
      </p:sp>
      <p:sp>
        <p:nvSpPr>
          <p:cNvPr id="16408" name="Line 23"/>
          <p:cNvSpPr>
            <a:spLocks noChangeShapeType="1"/>
          </p:cNvSpPr>
          <p:nvPr/>
        </p:nvSpPr>
        <p:spPr bwMode="auto">
          <a:xfrm>
            <a:off x="5204804" y="5974653"/>
            <a:ext cx="1959484" cy="1560"/>
          </a:xfrm>
          <a:prstGeom prst="line">
            <a:avLst/>
          </a:prstGeom>
          <a:noFill/>
          <a:ln w="28440" cap="sq">
            <a:solidFill>
              <a:srgbClr val="000000"/>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41425"/>
            <a:endParaRPr lang="ja-JP" altLang="en-US" sz="1769">
              <a:solidFill>
                <a:srgbClr val="FFFFFF"/>
              </a:solidFill>
            </a:endParaRPr>
          </a:p>
        </p:txBody>
      </p:sp>
      <p:sp>
        <p:nvSpPr>
          <p:cNvPr id="17432" name="Line 24"/>
          <p:cNvSpPr>
            <a:spLocks noChangeShapeType="1"/>
          </p:cNvSpPr>
          <p:nvPr/>
        </p:nvSpPr>
        <p:spPr bwMode="auto">
          <a:xfrm>
            <a:off x="5037163" y="2705236"/>
            <a:ext cx="402876" cy="1560"/>
          </a:xfrm>
          <a:prstGeom prst="line">
            <a:avLst/>
          </a:prstGeom>
          <a:noFill/>
          <a:ln w="28440" cap="sq">
            <a:solidFill>
              <a:srgbClr val="000000"/>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41425"/>
            <a:endParaRPr lang="ja-JP" altLang="en-US" sz="1769">
              <a:solidFill>
                <a:srgbClr val="FFFFFF"/>
              </a:solidFill>
            </a:endParaRPr>
          </a:p>
        </p:txBody>
      </p:sp>
      <p:sp>
        <p:nvSpPr>
          <p:cNvPr id="17433" name="Line 25"/>
          <p:cNvSpPr>
            <a:spLocks noChangeShapeType="1"/>
          </p:cNvSpPr>
          <p:nvPr/>
        </p:nvSpPr>
        <p:spPr bwMode="auto">
          <a:xfrm>
            <a:off x="5030501" y="3891734"/>
            <a:ext cx="883305" cy="1560"/>
          </a:xfrm>
          <a:prstGeom prst="line">
            <a:avLst/>
          </a:prstGeom>
          <a:noFill/>
          <a:ln w="28440" cap="sq">
            <a:solidFill>
              <a:srgbClr val="000000"/>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41425"/>
            <a:endParaRPr lang="ja-JP" altLang="en-US" sz="1769">
              <a:solidFill>
                <a:srgbClr val="FFFFFF"/>
              </a:solidFill>
            </a:endParaRPr>
          </a:p>
        </p:txBody>
      </p:sp>
      <p:pic>
        <p:nvPicPr>
          <p:cNvPr id="16414"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9469" y="4948281"/>
            <a:ext cx="1188595" cy="6707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415"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5431" y="4867170"/>
            <a:ext cx="1188595" cy="6707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416"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5175" y="5016914"/>
            <a:ext cx="1188595" cy="6707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418" name="Rectangle 33"/>
          <p:cNvSpPr>
            <a:spLocks noChangeArrowheads="1"/>
          </p:cNvSpPr>
          <p:nvPr/>
        </p:nvSpPr>
        <p:spPr bwMode="auto">
          <a:xfrm>
            <a:off x="5158499" y="1716300"/>
            <a:ext cx="3459717" cy="304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432" tIns="45984" rIns="88432" bIns="45984">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9pPr>
          </a:lstStyle>
          <a:p>
            <a:pPr algn="r" defTabSz="441425" eaLnBrk="1" hangingPunct="1">
              <a:spcBef>
                <a:spcPts val="860"/>
              </a:spcBef>
              <a:buClrTx/>
              <a:tabLst>
                <a:tab pos="0" algn="l"/>
                <a:tab pos="898447" algn="l"/>
                <a:tab pos="1796893" algn="l"/>
                <a:tab pos="2695340" algn="l"/>
                <a:tab pos="3593786" algn="l"/>
                <a:tab pos="4492233" algn="l"/>
                <a:tab pos="5390679" algn="l"/>
                <a:tab pos="6289126" algn="l"/>
                <a:tab pos="7187572" algn="l"/>
                <a:tab pos="8086019" algn="l"/>
                <a:tab pos="8984465" algn="l"/>
                <a:tab pos="9882912" algn="l"/>
              </a:tabLst>
            </a:pPr>
            <a:r>
              <a:rPr lang="ja-JP" altLang="ja-JP" sz="1376" b="1">
                <a:solidFill>
                  <a:srgbClr val="000000"/>
                </a:solidFill>
                <a:latin typeface="Century Schoolbook" pitchFamily="18" charset="0"/>
                <a:ea typeface="ＭＳ Ｐ明朝" pitchFamily="18" charset="-128"/>
              </a:rPr>
              <a:t>（注）この法則は複利運用で計算します。</a:t>
            </a:r>
          </a:p>
        </p:txBody>
      </p:sp>
      <p:sp>
        <p:nvSpPr>
          <p:cNvPr id="34" name="Rectangle 2">
            <a:extLst>
              <a:ext uri="{FF2B5EF4-FFF2-40B4-BE49-F238E27FC236}">
                <a16:creationId xmlns:a16="http://schemas.microsoft.com/office/drawing/2014/main" id="{B74A438F-DD35-431E-BEAB-281740E2E891}"/>
              </a:ext>
            </a:extLst>
          </p:cNvPr>
          <p:cNvSpPr txBox="1">
            <a:spLocks noChangeArrowheads="1"/>
          </p:cNvSpPr>
          <p:nvPr/>
        </p:nvSpPr>
        <p:spPr>
          <a:xfrm>
            <a:off x="0" y="-171450"/>
            <a:ext cx="8597900" cy="1143000"/>
          </a:xfrm>
          <a:prstGeom prst="rect">
            <a:avLst/>
          </a:prstGeom>
          <a:ln>
            <a:miter lim="800000"/>
            <a:headEnd/>
            <a:tailEnd/>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defRPr/>
            </a:pPr>
            <a:r>
              <a:rPr lang="ja-JP" altLang="en-US" sz="44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貯蓄文化が根付いている理由</a:t>
            </a:r>
          </a:p>
        </p:txBody>
      </p:sp>
      <p:cxnSp>
        <p:nvCxnSpPr>
          <p:cNvPr id="35" name="直線コネクタ 34">
            <a:extLst>
              <a:ext uri="{FF2B5EF4-FFF2-40B4-BE49-F238E27FC236}">
                <a16:creationId xmlns:a16="http://schemas.microsoft.com/office/drawing/2014/main" id="{DAE85F8F-5226-446C-91B1-56B17D88EDF0}"/>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6" name="四角形: 角を丸くする 35">
            <a:extLst>
              <a:ext uri="{FF2B5EF4-FFF2-40B4-BE49-F238E27FC236}">
                <a16:creationId xmlns:a16="http://schemas.microsoft.com/office/drawing/2014/main" id="{99FD582F-0648-4314-83F3-B84362559B38}"/>
              </a:ext>
            </a:extLst>
          </p:cNvPr>
          <p:cNvSpPr/>
          <p:nvPr/>
        </p:nvSpPr>
        <p:spPr>
          <a:xfrm>
            <a:off x="179512" y="1009814"/>
            <a:ext cx="8742040" cy="69099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441425">
              <a:spcBef>
                <a:spcPts val="1720"/>
              </a:spcBef>
              <a:tabLst>
                <a:tab pos="0" algn="l"/>
                <a:tab pos="898447" algn="l"/>
                <a:tab pos="1796893" algn="l"/>
                <a:tab pos="2695340" algn="l"/>
                <a:tab pos="3593786" algn="l"/>
                <a:tab pos="4492233" algn="l"/>
                <a:tab pos="5390679" algn="l"/>
                <a:tab pos="6289126" algn="l"/>
                <a:tab pos="7187572" algn="l"/>
                <a:tab pos="8086019" algn="l"/>
                <a:tab pos="8984465" algn="l"/>
                <a:tab pos="9882912" algn="l"/>
              </a:tabLst>
            </a:pPr>
            <a:r>
              <a:rPr lang="ja-JP" altLang="en-US" sz="4000" b="1" dirty="0">
                <a:solidFill>
                  <a:schemeClr val="bg1"/>
                </a:solidFill>
                <a:effectLst>
                  <a:outerShdw blurRad="38100" dist="38100" dir="2700000" algn="tl">
                    <a:srgbClr val="000000">
                      <a:alpha val="43137"/>
                    </a:srgbClr>
                  </a:outerShdw>
                </a:effectLst>
                <a:latin typeface="Century Schoolbook" pitchFamily="18" charset="0"/>
                <a:ea typeface="ＭＳ Ｐ明朝" pitchFamily="18" charset="-128"/>
              </a:rPr>
              <a:t>資産が</a:t>
            </a:r>
            <a:r>
              <a:rPr lang="ja-JP" altLang="ja-JP" sz="4000" b="1" dirty="0">
                <a:solidFill>
                  <a:schemeClr val="bg1"/>
                </a:solidFill>
                <a:effectLst>
                  <a:outerShdw blurRad="38100" dist="38100" dir="2700000" algn="tl">
                    <a:srgbClr val="000000">
                      <a:alpha val="43137"/>
                    </a:srgbClr>
                  </a:outerShdw>
                </a:effectLst>
                <a:latin typeface="Century Schoolbook" pitchFamily="18" charset="0"/>
                <a:ea typeface="ＭＳ Ｐ明朝" pitchFamily="18" charset="-128"/>
              </a:rPr>
              <a:t>2倍</a:t>
            </a:r>
            <a:r>
              <a:rPr lang="ja-JP" altLang="ja-JP" sz="2800" dirty="0">
                <a:solidFill>
                  <a:schemeClr val="bg1"/>
                </a:solidFill>
                <a:latin typeface="Century Schoolbook" pitchFamily="18" charset="0"/>
                <a:ea typeface="ＭＳ Ｐ明朝" pitchFamily="18" charset="-128"/>
              </a:rPr>
              <a:t>になる</a:t>
            </a:r>
            <a:r>
              <a:rPr lang="ja-JP" altLang="ja-JP" sz="4000" dirty="0">
                <a:solidFill>
                  <a:schemeClr val="bg1"/>
                </a:solidFill>
                <a:latin typeface="Century Schoolbook" pitchFamily="18" charset="0"/>
                <a:ea typeface="ＭＳ Ｐ明朝" pitchFamily="18" charset="-128"/>
              </a:rPr>
              <a:t>年数</a:t>
            </a:r>
            <a:r>
              <a:rPr lang="ja-JP" altLang="en-US" sz="2800" dirty="0">
                <a:solidFill>
                  <a:schemeClr val="bg1"/>
                </a:solidFill>
                <a:latin typeface="Century Schoolbook" pitchFamily="18" charset="0"/>
                <a:ea typeface="ＭＳ Ｐ明朝" pitchFamily="18" charset="-128"/>
              </a:rPr>
              <a:t>＝</a:t>
            </a:r>
            <a:r>
              <a:rPr lang="ja-JP" altLang="ja-JP" sz="4000" dirty="0">
                <a:solidFill>
                  <a:schemeClr val="bg1"/>
                </a:solidFill>
                <a:latin typeface="Century Schoolbook" pitchFamily="18" charset="0"/>
                <a:ea typeface="ＭＳ Ｐ明朝" pitchFamily="18" charset="-128"/>
              </a:rPr>
              <a:t>７２</a:t>
            </a:r>
            <a:r>
              <a:rPr lang="ja-JP" altLang="ja-JP" sz="2800" dirty="0">
                <a:solidFill>
                  <a:schemeClr val="bg1"/>
                </a:solidFill>
                <a:latin typeface="Century Schoolbook" pitchFamily="18" charset="0"/>
                <a:ea typeface="ＭＳ Ｐ明朝" pitchFamily="18" charset="-128"/>
              </a:rPr>
              <a:t>÷</a:t>
            </a:r>
            <a:r>
              <a:rPr lang="ja-JP" altLang="ja-JP" sz="4000" dirty="0">
                <a:solidFill>
                  <a:schemeClr val="bg1"/>
                </a:solidFill>
                <a:latin typeface="Century Schoolbook" pitchFamily="18" charset="0"/>
                <a:ea typeface="ＭＳ Ｐ明朝" pitchFamily="18" charset="-128"/>
              </a:rPr>
              <a:t>金利</a:t>
            </a:r>
            <a:r>
              <a:rPr lang="ja-JP" altLang="ja-JP" sz="2800" dirty="0">
                <a:solidFill>
                  <a:schemeClr val="bg1"/>
                </a:solidFill>
                <a:latin typeface="Century Schoolbook" pitchFamily="18" charset="0"/>
                <a:ea typeface="ＭＳ Ｐ明朝" pitchFamily="18" charset="-128"/>
              </a:rPr>
              <a:t>（％）</a:t>
            </a:r>
          </a:p>
        </p:txBody>
      </p:sp>
      <p:sp>
        <p:nvSpPr>
          <p:cNvPr id="37" name="四角形: 角を丸くする 36">
            <a:extLst>
              <a:ext uri="{FF2B5EF4-FFF2-40B4-BE49-F238E27FC236}">
                <a16:creationId xmlns:a16="http://schemas.microsoft.com/office/drawing/2014/main" id="{BB352775-D67E-4EE7-BD43-DC138F82FFD8}"/>
              </a:ext>
            </a:extLst>
          </p:cNvPr>
          <p:cNvSpPr/>
          <p:nvPr/>
        </p:nvSpPr>
        <p:spPr>
          <a:xfrm>
            <a:off x="180838" y="2473853"/>
            <a:ext cx="1918950" cy="595107"/>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2000" b="1" dirty="0"/>
              <a:t>祖父母世代</a:t>
            </a:r>
            <a:endParaRPr kumimoji="1" lang="ja-JP" altLang="en-US" sz="2000" b="1" dirty="0"/>
          </a:p>
        </p:txBody>
      </p:sp>
      <p:sp>
        <p:nvSpPr>
          <p:cNvPr id="38" name="四角形: 角を丸くする 37">
            <a:extLst>
              <a:ext uri="{FF2B5EF4-FFF2-40B4-BE49-F238E27FC236}">
                <a16:creationId xmlns:a16="http://schemas.microsoft.com/office/drawing/2014/main" id="{1856DC96-8100-4DF1-A6F7-DF26096A8E73}"/>
              </a:ext>
            </a:extLst>
          </p:cNvPr>
          <p:cNvSpPr/>
          <p:nvPr/>
        </p:nvSpPr>
        <p:spPr>
          <a:xfrm>
            <a:off x="179512" y="3625981"/>
            <a:ext cx="1918950" cy="595107"/>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2000" b="1" dirty="0"/>
              <a:t>親世代</a:t>
            </a:r>
            <a:endParaRPr kumimoji="1" lang="ja-JP" altLang="en-US" sz="2000" b="1" dirty="0"/>
          </a:p>
        </p:txBody>
      </p:sp>
      <p:sp>
        <p:nvSpPr>
          <p:cNvPr id="39" name="四角形: 角を丸くする 38">
            <a:extLst>
              <a:ext uri="{FF2B5EF4-FFF2-40B4-BE49-F238E27FC236}">
                <a16:creationId xmlns:a16="http://schemas.microsoft.com/office/drawing/2014/main" id="{E9C5E701-F8E1-4171-98B1-ECE90691A059}"/>
              </a:ext>
            </a:extLst>
          </p:cNvPr>
          <p:cNvSpPr/>
          <p:nvPr/>
        </p:nvSpPr>
        <p:spPr>
          <a:xfrm>
            <a:off x="179512" y="5157192"/>
            <a:ext cx="1918950" cy="595107"/>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2000" b="1" dirty="0"/>
              <a:t>現在</a:t>
            </a:r>
            <a:endParaRPr kumimoji="1" lang="ja-JP" altLang="en-US" sz="2000" b="1" dirty="0"/>
          </a:p>
        </p:txBody>
      </p:sp>
      <p:cxnSp>
        <p:nvCxnSpPr>
          <p:cNvPr id="30" name="直線コネクタ 29">
            <a:extLst>
              <a:ext uri="{FF2B5EF4-FFF2-40B4-BE49-F238E27FC236}">
                <a16:creationId xmlns:a16="http://schemas.microsoft.com/office/drawing/2014/main" id="{05A8DF30-0D63-40A4-87D1-4AE9BE668C0F}"/>
              </a:ext>
            </a:extLst>
          </p:cNvPr>
          <p:cNvCxnSpPr/>
          <p:nvPr userDrawn="1"/>
        </p:nvCxnSpPr>
        <p:spPr>
          <a:xfrm>
            <a:off x="4489" y="6492875"/>
            <a:ext cx="9139511" cy="0"/>
          </a:xfrm>
          <a:prstGeom prst="line">
            <a:avLst/>
          </a:prstGeom>
          <a:ln w="63500">
            <a:gradFill flip="none" rotWithShape="1">
              <a:gsLst>
                <a:gs pos="0">
                  <a:srgbClr val="03D4A8"/>
                </a:gs>
                <a:gs pos="25000">
                  <a:srgbClr val="21D6E0"/>
                </a:gs>
                <a:gs pos="75000">
                  <a:srgbClr val="0087E6"/>
                </a:gs>
                <a:gs pos="100000">
                  <a:srgbClr val="005CBF"/>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31" name="図 30">
            <a:extLst>
              <a:ext uri="{FF2B5EF4-FFF2-40B4-BE49-F238E27FC236}">
                <a16:creationId xmlns:a16="http://schemas.microsoft.com/office/drawing/2014/main" id="{36A78EF7-27D8-415E-8FF3-BEBEE7F08E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8268" y="6543464"/>
            <a:ext cx="1280236" cy="341920"/>
          </a:xfrm>
          <a:prstGeom prst="rect">
            <a:avLst/>
          </a:prstGeom>
        </p:spPr>
      </p:pic>
    </p:spTree>
    <p:extLst>
      <p:ext uri="{BB962C8B-B14F-4D97-AF65-F5344CB8AC3E}">
        <p14:creationId xmlns:p14="http://schemas.microsoft.com/office/powerpoint/2010/main" val="195393738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39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639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640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additive="repl">
                                        <p:cTn id="19" dur="1" fill="hold">
                                          <p:stCondLst>
                                            <p:cond delay="0"/>
                                          </p:stCondLst>
                                        </p:cTn>
                                        <p:tgtEl>
                                          <p:spTgt spid="17412"/>
                                        </p:tgtEl>
                                        <p:attrNameLst>
                                          <p:attrName>style.visibility</p:attrName>
                                        </p:attrNameLst>
                                      </p:cBhvr>
                                      <p:to>
                                        <p:strVal val="visible"/>
                                      </p:to>
                                    </p:set>
                                    <p:anim calcmode="lin" valueType="num">
                                      <p:cBhvr>
                                        <p:cTn id="20" dur="500" fill="hold"/>
                                        <p:tgtEl>
                                          <p:spTgt spid="17412"/>
                                        </p:tgtEl>
                                        <p:attrNameLst>
                                          <p:attrName>ppt_x</p:attrName>
                                        </p:attrNameLst>
                                      </p:cBhvr>
                                      <p:tavLst>
                                        <p:tav tm="100000">
                                          <p:val>
                                            <p:strVal val="0-#ppt_w/2"/>
                                          </p:val>
                                        </p:tav>
                                        <p:tav>
                                          <p:val>
                                            <p:strVal val="#ppt_x"/>
                                          </p:val>
                                        </p:tav>
                                      </p:tavLst>
                                    </p:anim>
                                    <p:anim calcmode="lin" valueType="num">
                                      <p:cBhvr>
                                        <p:cTn id="21" dur="500" fill="hold"/>
                                        <p:tgtEl>
                                          <p:spTgt spid="17412"/>
                                        </p:tgtEl>
                                        <p:attrNameLst>
                                          <p:attrName>ppt_y</p:attrName>
                                        </p:attrNameLst>
                                      </p:cBhvr>
                                      <p:tavLst>
                                        <p:tav tm="100000">
                                          <p:val>
                                            <p:strVal val="#ppt_y"/>
                                          </p:val>
                                        </p:tav>
                                        <p:tav>
                                          <p:val>
                                            <p:strVal val="#ppt_y"/>
                                          </p:val>
                                        </p:tav>
                                      </p:tavLst>
                                    </p:anim>
                                  </p:childTnLst>
                                </p:cTn>
                              </p:par>
                              <p:par>
                                <p:cTn id="22" presetID="2" presetClass="entr" presetSubtype="8" fill="hold" grpId="0" nodeType="withEffect">
                                  <p:stCondLst>
                                    <p:cond delay="0"/>
                                  </p:stCondLst>
                                  <p:childTnLst>
                                    <p:set>
                                      <p:cBhvr additive="repl">
                                        <p:cTn id="23" dur="1" fill="hold">
                                          <p:stCondLst>
                                            <p:cond delay="0"/>
                                          </p:stCondLst>
                                        </p:cTn>
                                        <p:tgtEl>
                                          <p:spTgt spid="17432"/>
                                        </p:tgtEl>
                                        <p:attrNameLst>
                                          <p:attrName>style.visibility</p:attrName>
                                        </p:attrNameLst>
                                      </p:cBhvr>
                                      <p:to>
                                        <p:strVal val="visible"/>
                                      </p:to>
                                    </p:set>
                                    <p:anim calcmode="lin" valueType="num">
                                      <p:cBhvr>
                                        <p:cTn id="24" dur="500" fill="hold"/>
                                        <p:tgtEl>
                                          <p:spTgt spid="17432"/>
                                        </p:tgtEl>
                                        <p:attrNameLst>
                                          <p:attrName>ppt_x</p:attrName>
                                        </p:attrNameLst>
                                      </p:cBhvr>
                                      <p:tavLst>
                                        <p:tav tm="100000">
                                          <p:val>
                                            <p:strVal val="0-#ppt_w/2"/>
                                          </p:val>
                                        </p:tav>
                                        <p:tav>
                                          <p:val>
                                            <p:strVal val="#ppt_x"/>
                                          </p:val>
                                        </p:tav>
                                      </p:tavLst>
                                    </p:anim>
                                    <p:anim calcmode="lin" valueType="num">
                                      <p:cBhvr>
                                        <p:cTn id="25" dur="500" fill="hold"/>
                                        <p:tgtEl>
                                          <p:spTgt spid="17432"/>
                                        </p:tgtEl>
                                        <p:attrNameLst>
                                          <p:attrName>ppt_y</p:attrName>
                                        </p:attrNameLst>
                                      </p:cBhvr>
                                      <p:tavLst>
                                        <p:tav tm="100000">
                                          <p:val>
                                            <p:strVal val="#ppt_y"/>
                                          </p:val>
                                        </p:tav>
                                        <p:tav>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6405"/>
                                        </p:tgtEl>
                                        <p:attrNameLst>
                                          <p:attrName>style.visibility</p:attrName>
                                        </p:attrNameLst>
                                      </p:cBhvr>
                                      <p:to>
                                        <p:strVal val="visible"/>
                                      </p:to>
                                    </p:set>
                                    <p:anim calcmode="lin" valueType="num">
                                      <p:cBhvr additive="base">
                                        <p:cTn id="28" dur="500" fill="hold"/>
                                        <p:tgtEl>
                                          <p:spTgt spid="16405"/>
                                        </p:tgtEl>
                                        <p:attrNameLst>
                                          <p:attrName>ppt_x</p:attrName>
                                        </p:attrNameLst>
                                      </p:cBhvr>
                                      <p:tavLst>
                                        <p:tav tm="0">
                                          <p:val>
                                            <p:strVal val="0-#ppt_w/2"/>
                                          </p:val>
                                        </p:tav>
                                        <p:tav tm="100000">
                                          <p:val>
                                            <p:strVal val="#ppt_x"/>
                                          </p:val>
                                        </p:tav>
                                      </p:tavLst>
                                    </p:anim>
                                    <p:anim calcmode="lin" valueType="num">
                                      <p:cBhvr additive="base">
                                        <p:cTn id="29" dur="500" fill="hold"/>
                                        <p:tgtEl>
                                          <p:spTgt spid="16405"/>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39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40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additive="repl">
                                        <p:cTn id="44" dur="1" fill="hold">
                                          <p:stCondLst>
                                            <p:cond delay="0"/>
                                          </p:stCondLst>
                                        </p:cTn>
                                        <p:tgtEl>
                                          <p:spTgt spid="17433"/>
                                        </p:tgtEl>
                                        <p:attrNameLst>
                                          <p:attrName>style.visibility</p:attrName>
                                        </p:attrNameLst>
                                      </p:cBhvr>
                                      <p:to>
                                        <p:strVal val="visible"/>
                                      </p:to>
                                    </p:set>
                                    <p:anim calcmode="lin" valueType="num">
                                      <p:cBhvr>
                                        <p:cTn id="45" dur="500" fill="hold"/>
                                        <p:tgtEl>
                                          <p:spTgt spid="17433"/>
                                        </p:tgtEl>
                                        <p:attrNameLst>
                                          <p:attrName>ppt_x</p:attrName>
                                        </p:attrNameLst>
                                      </p:cBhvr>
                                      <p:tavLst>
                                        <p:tav tm="100000">
                                          <p:val>
                                            <p:strVal val="0-#ppt_w/2"/>
                                          </p:val>
                                        </p:tav>
                                        <p:tav>
                                          <p:val>
                                            <p:strVal val="#ppt_x"/>
                                          </p:val>
                                        </p:tav>
                                      </p:tavLst>
                                    </p:anim>
                                    <p:anim calcmode="lin" valueType="num">
                                      <p:cBhvr>
                                        <p:cTn id="46" dur="500" fill="hold"/>
                                        <p:tgtEl>
                                          <p:spTgt spid="17433"/>
                                        </p:tgtEl>
                                        <p:attrNameLst>
                                          <p:attrName>ppt_y</p:attrName>
                                        </p:attrNameLst>
                                      </p:cBhvr>
                                      <p:tavLst>
                                        <p:tav tm="100000">
                                          <p:val>
                                            <p:strVal val="#ppt_y"/>
                                          </p:val>
                                        </p:tav>
                                        <p:tav>
                                          <p:val>
                                            <p:strVal val="#ppt_y"/>
                                          </p:val>
                                        </p:tav>
                                      </p:tavLst>
                                    </p:anim>
                                  </p:childTnLst>
                                </p:cTn>
                              </p:par>
                              <p:par>
                                <p:cTn id="47" presetID="2" presetClass="entr" presetSubtype="8" fill="hold" nodeType="withEffect">
                                  <p:stCondLst>
                                    <p:cond delay="0"/>
                                  </p:stCondLst>
                                  <p:childTnLst>
                                    <p:set>
                                      <p:cBhvr additive="repl">
                                        <p:cTn id="48" dur="1" fill="hold">
                                          <p:stCondLst>
                                            <p:cond delay="0"/>
                                          </p:stCondLst>
                                        </p:cTn>
                                        <p:tgtEl>
                                          <p:spTgt spid="17413"/>
                                        </p:tgtEl>
                                        <p:attrNameLst>
                                          <p:attrName>style.visibility</p:attrName>
                                        </p:attrNameLst>
                                      </p:cBhvr>
                                      <p:to>
                                        <p:strVal val="visible"/>
                                      </p:to>
                                    </p:set>
                                    <p:anim calcmode="lin" valueType="num">
                                      <p:cBhvr>
                                        <p:cTn id="49" dur="500" fill="hold"/>
                                        <p:tgtEl>
                                          <p:spTgt spid="17413"/>
                                        </p:tgtEl>
                                        <p:attrNameLst>
                                          <p:attrName>ppt_x</p:attrName>
                                        </p:attrNameLst>
                                      </p:cBhvr>
                                      <p:tavLst>
                                        <p:tav tm="100000">
                                          <p:val>
                                            <p:strVal val="0-#ppt_w/2"/>
                                          </p:val>
                                        </p:tav>
                                        <p:tav>
                                          <p:val>
                                            <p:strVal val="#ppt_x"/>
                                          </p:val>
                                        </p:tav>
                                      </p:tavLst>
                                    </p:anim>
                                    <p:anim calcmode="lin" valueType="num">
                                      <p:cBhvr>
                                        <p:cTn id="50" dur="500" fill="hold"/>
                                        <p:tgtEl>
                                          <p:spTgt spid="17413"/>
                                        </p:tgtEl>
                                        <p:attrNameLst>
                                          <p:attrName>ppt_y</p:attrName>
                                        </p:attrNameLst>
                                      </p:cBhvr>
                                      <p:tavLst>
                                        <p:tav tm="100000">
                                          <p:val>
                                            <p:strVal val="#ppt_y"/>
                                          </p:val>
                                        </p:tav>
                                        <p:tav>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6406"/>
                                        </p:tgtEl>
                                        <p:attrNameLst>
                                          <p:attrName>style.visibility</p:attrName>
                                        </p:attrNameLst>
                                      </p:cBhvr>
                                      <p:to>
                                        <p:strVal val="visible"/>
                                      </p:to>
                                    </p:set>
                                    <p:anim calcmode="lin" valueType="num">
                                      <p:cBhvr additive="base">
                                        <p:cTn id="53" dur="500" fill="hold"/>
                                        <p:tgtEl>
                                          <p:spTgt spid="16406"/>
                                        </p:tgtEl>
                                        <p:attrNameLst>
                                          <p:attrName>ppt_x</p:attrName>
                                        </p:attrNameLst>
                                      </p:cBhvr>
                                      <p:tavLst>
                                        <p:tav tm="0">
                                          <p:val>
                                            <p:strVal val="0-#ppt_w/2"/>
                                          </p:val>
                                        </p:tav>
                                        <p:tav tm="100000">
                                          <p:val>
                                            <p:strVal val="#ppt_x"/>
                                          </p:val>
                                        </p:tav>
                                      </p:tavLst>
                                    </p:anim>
                                    <p:anim calcmode="lin" valueType="num">
                                      <p:cBhvr additive="base">
                                        <p:cTn id="54" dur="500" fill="hold"/>
                                        <p:tgtEl>
                                          <p:spTgt spid="16406"/>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fade">
                                      <p:cBhvr>
                                        <p:cTn id="59" dur="500"/>
                                        <p:tgtEl>
                                          <p:spTgt spid="39"/>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6397"/>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16403"/>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16414"/>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grpId="0" nodeType="clickEffect">
                                  <p:stCondLst>
                                    <p:cond delay="0"/>
                                  </p:stCondLst>
                                  <p:childTnLst>
                                    <p:set>
                                      <p:cBhvr>
                                        <p:cTn id="71" dur="1" fill="hold">
                                          <p:stCondLst>
                                            <p:cond delay="0"/>
                                          </p:stCondLst>
                                        </p:cTn>
                                        <p:tgtEl>
                                          <p:spTgt spid="17417"/>
                                        </p:tgtEl>
                                        <p:attrNameLst>
                                          <p:attrName>style.visibility</p:attrName>
                                        </p:attrNameLst>
                                      </p:cBhvr>
                                      <p:to>
                                        <p:strVal val="visible"/>
                                      </p:to>
                                    </p:set>
                                    <p:anim calcmode="lin" valueType="num">
                                      <p:cBhvr additive="base">
                                        <p:cTn id="72" dur="500" fill="hold"/>
                                        <p:tgtEl>
                                          <p:spTgt spid="17417"/>
                                        </p:tgtEl>
                                        <p:attrNameLst>
                                          <p:attrName>ppt_x</p:attrName>
                                        </p:attrNameLst>
                                      </p:cBhvr>
                                      <p:tavLst>
                                        <p:tav tm="0">
                                          <p:val>
                                            <p:strVal val="0-#ppt_w/2"/>
                                          </p:val>
                                        </p:tav>
                                        <p:tav tm="100000">
                                          <p:val>
                                            <p:strVal val="#ppt_x"/>
                                          </p:val>
                                        </p:tav>
                                      </p:tavLst>
                                    </p:anim>
                                    <p:anim calcmode="lin" valueType="num">
                                      <p:cBhvr additive="base">
                                        <p:cTn id="73" dur="500" fill="hold"/>
                                        <p:tgtEl>
                                          <p:spTgt spid="17417"/>
                                        </p:tgtEl>
                                        <p:attrNameLst>
                                          <p:attrName>ppt_y</p:attrName>
                                        </p:attrNameLst>
                                      </p:cBhvr>
                                      <p:tavLst>
                                        <p:tav tm="0">
                                          <p:val>
                                            <p:strVal val="#ppt_y"/>
                                          </p:val>
                                        </p:tav>
                                        <p:tav tm="100000">
                                          <p:val>
                                            <p:strVal val="#ppt_y"/>
                                          </p:val>
                                        </p:tav>
                                      </p:tavLst>
                                    </p:anim>
                                  </p:childTnLst>
                                </p:cTn>
                              </p:par>
                              <p:par>
                                <p:cTn id="74" presetID="2" presetClass="entr" presetSubtype="8" fill="hold" grpId="0" nodeType="withEffect">
                                  <p:stCondLst>
                                    <p:cond delay="0"/>
                                  </p:stCondLst>
                                  <p:childTnLst>
                                    <p:set>
                                      <p:cBhvr>
                                        <p:cTn id="75" dur="1" fill="hold">
                                          <p:stCondLst>
                                            <p:cond delay="0"/>
                                          </p:stCondLst>
                                        </p:cTn>
                                        <p:tgtEl>
                                          <p:spTgt spid="16408"/>
                                        </p:tgtEl>
                                        <p:attrNameLst>
                                          <p:attrName>style.visibility</p:attrName>
                                        </p:attrNameLst>
                                      </p:cBhvr>
                                      <p:to>
                                        <p:strVal val="visible"/>
                                      </p:to>
                                    </p:set>
                                    <p:anim calcmode="lin" valueType="num">
                                      <p:cBhvr additive="base">
                                        <p:cTn id="76" dur="500" fill="hold"/>
                                        <p:tgtEl>
                                          <p:spTgt spid="16408"/>
                                        </p:tgtEl>
                                        <p:attrNameLst>
                                          <p:attrName>ppt_x</p:attrName>
                                        </p:attrNameLst>
                                      </p:cBhvr>
                                      <p:tavLst>
                                        <p:tav tm="0">
                                          <p:val>
                                            <p:strVal val="0-#ppt_w/2"/>
                                          </p:val>
                                        </p:tav>
                                        <p:tav tm="100000">
                                          <p:val>
                                            <p:strVal val="#ppt_x"/>
                                          </p:val>
                                        </p:tav>
                                      </p:tavLst>
                                    </p:anim>
                                    <p:anim calcmode="lin" valueType="num">
                                      <p:cBhvr additive="base">
                                        <p:cTn id="77" dur="500" fill="hold"/>
                                        <p:tgtEl>
                                          <p:spTgt spid="16408"/>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16407"/>
                                        </p:tgtEl>
                                        <p:attrNameLst>
                                          <p:attrName>style.visibility</p:attrName>
                                        </p:attrNameLst>
                                      </p:cBhvr>
                                      <p:to>
                                        <p:strVal val="visible"/>
                                      </p:to>
                                    </p:set>
                                    <p:anim calcmode="lin" valueType="num">
                                      <p:cBhvr additive="base">
                                        <p:cTn id="80" dur="500" fill="hold"/>
                                        <p:tgtEl>
                                          <p:spTgt spid="16407"/>
                                        </p:tgtEl>
                                        <p:attrNameLst>
                                          <p:attrName>ppt_x</p:attrName>
                                        </p:attrNameLst>
                                      </p:cBhvr>
                                      <p:tavLst>
                                        <p:tav tm="0">
                                          <p:val>
                                            <p:strVal val="0-#ppt_w/2"/>
                                          </p:val>
                                        </p:tav>
                                        <p:tav tm="100000">
                                          <p:val>
                                            <p:strVal val="#ppt_x"/>
                                          </p:val>
                                        </p:tav>
                                      </p:tavLst>
                                    </p:anim>
                                    <p:anim calcmode="lin" valueType="num">
                                      <p:cBhvr additive="base">
                                        <p:cTn id="81" dur="500" fill="hold"/>
                                        <p:tgtEl>
                                          <p:spTgt spid="16407"/>
                                        </p:tgtEl>
                                        <p:attrNameLst>
                                          <p:attrName>ppt_y</p:attrName>
                                        </p:attrNameLst>
                                      </p:cBhvr>
                                      <p:tavLst>
                                        <p:tav tm="0">
                                          <p:val>
                                            <p:strVal val="#ppt_y"/>
                                          </p:val>
                                        </p:tav>
                                        <p:tav tm="100000">
                                          <p:val>
                                            <p:strVal val="#ppt_y"/>
                                          </p:val>
                                        </p:tav>
                                      </p:tavLst>
                                    </p:anim>
                                  </p:childTnLst>
                                </p:cTn>
                              </p:par>
                              <p:par>
                                <p:cTn id="82" presetID="2" presetClass="entr" presetSubtype="8" fill="hold" nodeType="withEffect">
                                  <p:stCondLst>
                                    <p:cond delay="0"/>
                                  </p:stCondLst>
                                  <p:childTnLst>
                                    <p:set>
                                      <p:cBhvr>
                                        <p:cTn id="83" dur="1" fill="hold">
                                          <p:stCondLst>
                                            <p:cond delay="0"/>
                                          </p:stCondLst>
                                        </p:cTn>
                                        <p:tgtEl>
                                          <p:spTgt spid="16415"/>
                                        </p:tgtEl>
                                        <p:attrNameLst>
                                          <p:attrName>style.visibility</p:attrName>
                                        </p:attrNameLst>
                                      </p:cBhvr>
                                      <p:to>
                                        <p:strVal val="visible"/>
                                      </p:to>
                                    </p:set>
                                    <p:anim calcmode="lin" valueType="num">
                                      <p:cBhvr additive="base">
                                        <p:cTn id="84" dur="500" fill="hold"/>
                                        <p:tgtEl>
                                          <p:spTgt spid="16415"/>
                                        </p:tgtEl>
                                        <p:attrNameLst>
                                          <p:attrName>ppt_x</p:attrName>
                                        </p:attrNameLst>
                                      </p:cBhvr>
                                      <p:tavLst>
                                        <p:tav tm="0">
                                          <p:val>
                                            <p:strVal val="0-#ppt_w/2"/>
                                          </p:val>
                                        </p:tav>
                                        <p:tav tm="100000">
                                          <p:val>
                                            <p:strVal val="#ppt_x"/>
                                          </p:val>
                                        </p:tav>
                                      </p:tavLst>
                                    </p:anim>
                                    <p:anim calcmode="lin" valueType="num">
                                      <p:cBhvr additive="base">
                                        <p:cTn id="85" dur="500" fill="hold"/>
                                        <p:tgtEl>
                                          <p:spTgt spid="16415"/>
                                        </p:tgtEl>
                                        <p:attrNameLst>
                                          <p:attrName>ppt_y</p:attrName>
                                        </p:attrNameLst>
                                      </p:cBhvr>
                                      <p:tavLst>
                                        <p:tav tm="0">
                                          <p:val>
                                            <p:strVal val="#ppt_y"/>
                                          </p:val>
                                        </p:tav>
                                        <p:tav tm="100000">
                                          <p:val>
                                            <p:strVal val="#ppt_y"/>
                                          </p:val>
                                        </p:tav>
                                      </p:tavLst>
                                    </p:anim>
                                  </p:childTnLst>
                                </p:cTn>
                              </p:par>
                              <p:par>
                                <p:cTn id="86" presetID="2" presetClass="entr" presetSubtype="8" fill="hold" nodeType="withEffect">
                                  <p:stCondLst>
                                    <p:cond delay="0"/>
                                  </p:stCondLst>
                                  <p:childTnLst>
                                    <p:set>
                                      <p:cBhvr>
                                        <p:cTn id="87" dur="1" fill="hold">
                                          <p:stCondLst>
                                            <p:cond delay="0"/>
                                          </p:stCondLst>
                                        </p:cTn>
                                        <p:tgtEl>
                                          <p:spTgt spid="16416"/>
                                        </p:tgtEl>
                                        <p:attrNameLst>
                                          <p:attrName>style.visibility</p:attrName>
                                        </p:attrNameLst>
                                      </p:cBhvr>
                                      <p:to>
                                        <p:strVal val="visible"/>
                                      </p:to>
                                    </p:set>
                                    <p:anim calcmode="lin" valueType="num">
                                      <p:cBhvr additive="base">
                                        <p:cTn id="88" dur="500" fill="hold"/>
                                        <p:tgtEl>
                                          <p:spTgt spid="16416"/>
                                        </p:tgtEl>
                                        <p:attrNameLst>
                                          <p:attrName>ppt_x</p:attrName>
                                        </p:attrNameLst>
                                      </p:cBhvr>
                                      <p:tavLst>
                                        <p:tav tm="0">
                                          <p:val>
                                            <p:strVal val="0-#ppt_w/2"/>
                                          </p:val>
                                        </p:tav>
                                        <p:tav tm="100000">
                                          <p:val>
                                            <p:strVal val="#ppt_x"/>
                                          </p:val>
                                        </p:tav>
                                      </p:tavLst>
                                    </p:anim>
                                    <p:anim calcmode="lin" valueType="num">
                                      <p:cBhvr additive="base">
                                        <p:cTn id="89" dur="500" fill="hold"/>
                                        <p:tgtEl>
                                          <p:spTgt spid="164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7" grpId="0"/>
      <p:bldP spid="16395" grpId="0"/>
      <p:bldP spid="16396" grpId="0"/>
      <p:bldP spid="16397" grpId="0"/>
      <p:bldP spid="16398" grpId="0"/>
      <p:bldP spid="16400" grpId="0"/>
      <p:bldP spid="16401" grpId="0"/>
      <p:bldP spid="16403" grpId="0"/>
      <p:bldP spid="16405" grpId="0"/>
      <p:bldP spid="16406" grpId="0"/>
      <p:bldP spid="16407" grpId="0"/>
      <p:bldP spid="16408" grpId="0" animBg="1"/>
      <p:bldP spid="17432" grpId="0" animBg="1"/>
      <p:bldP spid="17433" grpId="0" animBg="1"/>
      <p:bldP spid="37" grpId="0" animBg="1"/>
      <p:bldP spid="38" grpId="0" animBg="1"/>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FECB3F9E-50E3-40DD-84C5-4B22A9C9A88B}"/>
              </a:ext>
            </a:extLst>
          </p:cNvPr>
          <p:cNvSpPr>
            <a:spLocks noGrp="1" noChangeArrowheads="1"/>
          </p:cNvSpPr>
          <p:nvPr>
            <p:ph type="title" idx="4294967295"/>
          </p:nvPr>
        </p:nvSpPr>
        <p:spPr>
          <a:xfrm>
            <a:off x="0" y="-171450"/>
            <a:ext cx="8597900" cy="1143000"/>
          </a:xfrm>
          <a:ln>
            <a:miter lim="800000"/>
            <a:headEnd/>
            <a:tailEnd/>
          </a:ln>
        </p:spPr>
        <p:txBody>
          <a:bodyPr/>
          <a:lstStyle/>
          <a:p>
            <a:pPr eaLnBrk="1" hangingPunct="1">
              <a:defRPr/>
            </a:pPr>
            <a:r>
              <a:rPr lang="ja-JP" alt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日米の家計所得の推移</a:t>
            </a:r>
          </a:p>
        </p:txBody>
      </p:sp>
      <p:sp>
        <p:nvSpPr>
          <p:cNvPr id="8" name="四角形: 角を丸くする 7">
            <a:extLst>
              <a:ext uri="{FF2B5EF4-FFF2-40B4-BE49-F238E27FC236}">
                <a16:creationId xmlns:a16="http://schemas.microsoft.com/office/drawing/2014/main" id="{179403CA-4AAD-4869-905C-9624BC071B6C}"/>
              </a:ext>
            </a:extLst>
          </p:cNvPr>
          <p:cNvSpPr/>
          <p:nvPr/>
        </p:nvSpPr>
        <p:spPr>
          <a:xfrm>
            <a:off x="107504" y="908720"/>
            <a:ext cx="3985721" cy="581247"/>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sz="3200" dirty="0"/>
              <a:t>ポイントは財産所得</a:t>
            </a:r>
          </a:p>
        </p:txBody>
      </p:sp>
      <p:sp>
        <p:nvSpPr>
          <p:cNvPr id="12" name="四角形: 角を丸くする 11">
            <a:extLst>
              <a:ext uri="{FF2B5EF4-FFF2-40B4-BE49-F238E27FC236}">
                <a16:creationId xmlns:a16="http://schemas.microsoft.com/office/drawing/2014/main" id="{DDE8FB71-E933-467A-8460-5EDEE356C90B}"/>
              </a:ext>
            </a:extLst>
          </p:cNvPr>
          <p:cNvSpPr/>
          <p:nvPr/>
        </p:nvSpPr>
        <p:spPr>
          <a:xfrm>
            <a:off x="251520" y="5440738"/>
            <a:ext cx="8742040" cy="86858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defRPr/>
            </a:pPr>
            <a:r>
              <a:rPr lang="ja-JP" altLang="en-US" sz="4000" b="1" spc="50" dirty="0">
                <a:ln w="11430"/>
                <a:solidFill>
                  <a:schemeClr val="bg1"/>
                </a:solidFill>
                <a:effectLst>
                  <a:outerShdw blurRad="76200" dist="50800" dir="5400000" algn="tl" rotWithShape="0">
                    <a:srgbClr val="000000">
                      <a:alpha val="65000"/>
                    </a:srgbClr>
                  </a:outerShdw>
                </a:effectLst>
              </a:rPr>
              <a:t>投資教育の確立・定着も要因</a:t>
            </a:r>
            <a:endParaRPr lang="en-US" altLang="ja-JP" sz="4000" b="1" spc="50" dirty="0">
              <a:ln w="11430"/>
              <a:solidFill>
                <a:schemeClr val="bg1"/>
              </a:solidFill>
              <a:effectLst>
                <a:outerShdw blurRad="76200" dist="50800" dir="5400000" algn="tl" rotWithShape="0">
                  <a:srgbClr val="000000">
                    <a:alpha val="65000"/>
                  </a:srgbClr>
                </a:outerShdw>
              </a:effectLst>
            </a:endParaRPr>
          </a:p>
        </p:txBody>
      </p:sp>
      <p:pic>
        <p:nvPicPr>
          <p:cNvPr id="6" name="図 5">
            <a:extLst>
              <a:ext uri="{FF2B5EF4-FFF2-40B4-BE49-F238E27FC236}">
                <a16:creationId xmlns:a16="http://schemas.microsoft.com/office/drawing/2014/main" id="{BC58A0A8-0A36-4637-BB0E-BF97A28ABEDD}"/>
              </a:ext>
            </a:extLst>
          </p:cNvPr>
          <p:cNvPicPr>
            <a:picLocks noChangeAspect="1"/>
          </p:cNvPicPr>
          <p:nvPr/>
        </p:nvPicPr>
        <p:blipFill>
          <a:blip r:embed="rId3"/>
          <a:stretch>
            <a:fillRect/>
          </a:stretch>
        </p:blipFill>
        <p:spPr>
          <a:xfrm>
            <a:off x="134770" y="2060848"/>
            <a:ext cx="8874459" cy="2855756"/>
          </a:xfrm>
          <a:prstGeom prst="rect">
            <a:avLst/>
          </a:prstGeom>
        </p:spPr>
      </p:pic>
      <p:pic>
        <p:nvPicPr>
          <p:cNvPr id="9" name="図 8">
            <a:extLst>
              <a:ext uri="{FF2B5EF4-FFF2-40B4-BE49-F238E27FC236}">
                <a16:creationId xmlns:a16="http://schemas.microsoft.com/office/drawing/2014/main" id="{796E82F7-0E3D-482F-9D02-AC7735C2A8E0}"/>
              </a:ext>
            </a:extLst>
          </p:cNvPr>
          <p:cNvPicPr>
            <a:picLocks noChangeAspect="1"/>
          </p:cNvPicPr>
          <p:nvPr/>
        </p:nvPicPr>
        <p:blipFill>
          <a:blip r:embed="rId4"/>
          <a:stretch>
            <a:fillRect/>
          </a:stretch>
        </p:blipFill>
        <p:spPr>
          <a:xfrm>
            <a:off x="5580112" y="4941168"/>
            <a:ext cx="3085790" cy="233813"/>
          </a:xfrm>
          <a:prstGeom prst="rect">
            <a:avLst/>
          </a:prstGeom>
        </p:spPr>
      </p:pic>
      <p:sp>
        <p:nvSpPr>
          <p:cNvPr id="11" name="テキスト ボックス 10">
            <a:extLst>
              <a:ext uri="{FF2B5EF4-FFF2-40B4-BE49-F238E27FC236}">
                <a16:creationId xmlns:a16="http://schemas.microsoft.com/office/drawing/2014/main" id="{2F79D53E-1D5B-45DC-B1E0-BC58B8C5BFDA}"/>
              </a:ext>
            </a:extLst>
          </p:cNvPr>
          <p:cNvSpPr txBox="1"/>
          <p:nvPr/>
        </p:nvSpPr>
        <p:spPr>
          <a:xfrm>
            <a:off x="1058969" y="1671191"/>
            <a:ext cx="6287299" cy="461665"/>
          </a:xfrm>
          <a:prstGeom prst="rect">
            <a:avLst/>
          </a:prstGeom>
          <a:noFill/>
        </p:spPr>
        <p:txBody>
          <a:bodyPr wrap="none" rtlCol="0">
            <a:spAutoFit/>
          </a:bodyPr>
          <a:lstStyle/>
          <a:p>
            <a:r>
              <a:rPr lang="ja-JP" altLang="en-US" dirty="0"/>
              <a:t>勤労所得と財産所得比率　米国３：１　日本８：１</a:t>
            </a:r>
            <a:endParaRPr lang="en-US" altLang="ja-JP" dirty="0"/>
          </a:p>
        </p:txBody>
      </p:sp>
      <p:sp>
        <p:nvSpPr>
          <p:cNvPr id="10" name="思考の吹き出し: 雲形 9">
            <a:extLst>
              <a:ext uri="{FF2B5EF4-FFF2-40B4-BE49-F238E27FC236}">
                <a16:creationId xmlns:a16="http://schemas.microsoft.com/office/drawing/2014/main" id="{45F5E5E8-1ACE-4882-9B64-F869380BF839}"/>
              </a:ext>
            </a:extLst>
          </p:cNvPr>
          <p:cNvSpPr/>
          <p:nvPr/>
        </p:nvSpPr>
        <p:spPr>
          <a:xfrm>
            <a:off x="840224" y="3549406"/>
            <a:ext cx="2520280" cy="1605353"/>
          </a:xfrm>
          <a:prstGeom prst="cloudCallout">
            <a:avLst>
              <a:gd name="adj1" fmla="val 61690"/>
              <a:gd name="adj2" fmla="val -720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アメリカの</a:t>
            </a:r>
            <a:endParaRPr lang="en-US" altLang="ja-JP" sz="1400" dirty="0">
              <a:solidFill>
                <a:schemeClr val="tx1"/>
              </a:solidFill>
            </a:endParaRPr>
          </a:p>
          <a:p>
            <a:pPr algn="ctr"/>
            <a:r>
              <a:rPr lang="ja-JP" altLang="en-US" sz="1400" dirty="0">
                <a:solidFill>
                  <a:schemeClr val="tx1"/>
                </a:solidFill>
              </a:rPr>
              <a:t>早期リタイア</a:t>
            </a:r>
            <a:endParaRPr lang="en-US" altLang="ja-JP" sz="1400" dirty="0">
              <a:solidFill>
                <a:schemeClr val="tx1"/>
              </a:solidFill>
            </a:endParaRPr>
          </a:p>
          <a:p>
            <a:pPr algn="ctr"/>
            <a:r>
              <a:rPr kumimoji="1" lang="ja-JP" altLang="en-US" sz="1400" dirty="0">
                <a:solidFill>
                  <a:schemeClr val="tx1"/>
                </a:solidFill>
              </a:rPr>
              <a:t>長期バケーション</a:t>
            </a:r>
            <a:endParaRPr kumimoji="1" lang="en-US" altLang="ja-JP" sz="1400" dirty="0">
              <a:solidFill>
                <a:schemeClr val="tx1"/>
              </a:solidFill>
            </a:endParaRPr>
          </a:p>
          <a:p>
            <a:pPr algn="ctr"/>
            <a:r>
              <a:rPr lang="ja-JP" altLang="en-US" sz="1400" dirty="0">
                <a:solidFill>
                  <a:schemeClr val="tx1"/>
                </a:solidFill>
              </a:rPr>
              <a:t>を可能にしている</a:t>
            </a:r>
            <a:endParaRPr kumimoji="1" lang="ja-JP" altLang="en-US" sz="1400" dirty="0">
              <a:solidFill>
                <a:schemeClr val="tx1"/>
              </a:solidFill>
            </a:endParaRPr>
          </a:p>
        </p:txBody>
      </p:sp>
      <p:cxnSp>
        <p:nvCxnSpPr>
          <p:cNvPr id="13" name="直線コネクタ 12">
            <a:extLst>
              <a:ext uri="{FF2B5EF4-FFF2-40B4-BE49-F238E27FC236}">
                <a16:creationId xmlns:a16="http://schemas.microsoft.com/office/drawing/2014/main" id="{1D590004-5A8D-41D3-A370-59C26313B761}"/>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4986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a:cxnSpLocks/>
          </p:cNvCxnSpPr>
          <p:nvPr/>
        </p:nvCxnSpPr>
        <p:spPr>
          <a:xfrm>
            <a:off x="-1588" y="692696"/>
            <a:ext cx="9169400" cy="0"/>
          </a:xfrm>
          <a:prstGeom prst="line">
            <a:avLst/>
          </a:prstGeom>
          <a:ln w="3175" cap="flat" cmpd="sng" algn="ctr">
            <a:solidFill>
              <a:schemeClr val="tx1"/>
            </a:solidFill>
            <a:prstDash val="solid"/>
            <a:round/>
            <a:headEnd type="none" w="med" len="med"/>
            <a:tailEnd type="none" w="med" len="med"/>
          </a:ln>
          <a:effectLst/>
        </p:spPr>
        <p:style>
          <a:lnRef idx="1">
            <a:schemeClr val="accent2"/>
          </a:lnRef>
          <a:fillRef idx="0">
            <a:schemeClr val="accent2"/>
          </a:fillRef>
          <a:effectRef idx="0">
            <a:schemeClr val="accent2"/>
          </a:effectRef>
          <a:fontRef idx="minor">
            <a:schemeClr val="tx1"/>
          </a:fontRef>
        </p:style>
      </p:cxnSp>
      <p:sp>
        <p:nvSpPr>
          <p:cNvPr id="7" name="テキスト ボックス 27"/>
          <p:cNvSpPr txBox="1">
            <a:spLocks noChangeArrowheads="1"/>
          </p:cNvSpPr>
          <p:nvPr/>
        </p:nvSpPr>
        <p:spPr bwMode="auto">
          <a:xfrm>
            <a:off x="37282" y="158726"/>
            <a:ext cx="9201150" cy="461962"/>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協会概要　</a:t>
            </a:r>
          </a:p>
        </p:txBody>
      </p:sp>
      <p:sp>
        <p:nvSpPr>
          <p:cNvPr id="2" name="テキスト ボックス 1"/>
          <p:cNvSpPr txBox="1"/>
          <p:nvPr/>
        </p:nvSpPr>
        <p:spPr>
          <a:xfrm>
            <a:off x="467544" y="836712"/>
            <a:ext cx="7992888" cy="59400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商　　号　　一般社団法人　投資診断協会</a:t>
            </a:r>
            <a:endPar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所在地      東京都新宿区舟町</a:t>
            </a:r>
            <a:r>
              <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4-18</a:t>
            </a: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四谷コアビル</a:t>
            </a:r>
            <a:r>
              <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3</a:t>
            </a: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階</a:t>
            </a:r>
            <a:endPar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設　　立　　 </a:t>
            </a:r>
            <a:r>
              <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2018</a:t>
            </a: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r>
              <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9</a:t>
            </a: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月</a:t>
            </a:r>
            <a:r>
              <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13</a:t>
            </a: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日</a:t>
            </a:r>
            <a:endPar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主要事業　</a:t>
            </a:r>
            <a:endPar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・投資に関する知識習得のための研修教育</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・投資に関するコンサルティング業務</a:t>
            </a:r>
            <a:endPar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・投資診断検定試験の実施</a:t>
            </a:r>
            <a:endPar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・「投資診断士</a:t>
            </a:r>
            <a:r>
              <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」資格の付与</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代表理事　　髙松　伸吾</a:t>
            </a:r>
            <a:endPar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専務理事　　幸坂　竜平</a:t>
            </a:r>
            <a:endPar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理事　　　　菊池　暁</a:t>
            </a:r>
            <a:endPar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理事　　　　三科　弘正</a:t>
            </a:r>
            <a:endPar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理事　　　　上田　斉</a:t>
            </a:r>
            <a:endPar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顧問弁護士　森川　紀代</a:t>
            </a:r>
            <a:endPar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6" name="図 5">
            <a:extLst>
              <a:ext uri="{FF2B5EF4-FFF2-40B4-BE49-F238E27FC236}">
                <a16:creationId xmlns:a16="http://schemas.microsoft.com/office/drawing/2014/main" id="{4918E106-95AD-474D-A6FA-ADF84196EE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3356992"/>
            <a:ext cx="2994049" cy="2999731"/>
          </a:xfrm>
          <a:prstGeom prst="rect">
            <a:avLst/>
          </a:prstGeom>
        </p:spPr>
      </p:pic>
    </p:spTree>
    <p:extLst>
      <p:ext uri="{BB962C8B-B14F-4D97-AF65-F5344CB8AC3E}">
        <p14:creationId xmlns:p14="http://schemas.microsoft.com/office/powerpoint/2010/main" val="2058325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FECB3F9E-50E3-40DD-84C5-4B22A9C9A88B}"/>
              </a:ext>
            </a:extLst>
          </p:cNvPr>
          <p:cNvSpPr>
            <a:spLocks noGrp="1" noChangeArrowheads="1"/>
          </p:cNvSpPr>
          <p:nvPr>
            <p:ph type="title" idx="4294967295"/>
          </p:nvPr>
        </p:nvSpPr>
        <p:spPr>
          <a:xfrm>
            <a:off x="0" y="-171450"/>
            <a:ext cx="8597900" cy="1143000"/>
          </a:xfrm>
          <a:ln>
            <a:miter lim="800000"/>
            <a:headEnd/>
            <a:tailEnd/>
          </a:ln>
        </p:spPr>
        <p:txBody>
          <a:bodyPr/>
          <a:lstStyle/>
          <a:p>
            <a:pPr eaLnBrk="1" hangingPunct="1">
              <a:defRPr/>
            </a:pPr>
            <a:r>
              <a:rPr lang="ja-JP" alt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日米の家計所得の推移</a:t>
            </a:r>
          </a:p>
        </p:txBody>
      </p:sp>
      <p:cxnSp>
        <p:nvCxnSpPr>
          <p:cNvPr id="13" name="直線コネクタ 12">
            <a:extLst>
              <a:ext uri="{FF2B5EF4-FFF2-40B4-BE49-F238E27FC236}">
                <a16:creationId xmlns:a16="http://schemas.microsoft.com/office/drawing/2014/main" id="{1D590004-5A8D-41D3-A370-59C26313B761}"/>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四角形: 角を丸くする 13">
            <a:extLst>
              <a:ext uri="{FF2B5EF4-FFF2-40B4-BE49-F238E27FC236}">
                <a16:creationId xmlns:a16="http://schemas.microsoft.com/office/drawing/2014/main" id="{E5A5F2AC-D115-4FB1-A1CD-F9C4C313F1AD}"/>
              </a:ext>
            </a:extLst>
          </p:cNvPr>
          <p:cNvSpPr/>
          <p:nvPr/>
        </p:nvSpPr>
        <p:spPr>
          <a:xfrm>
            <a:off x="323528" y="5013176"/>
            <a:ext cx="8458572" cy="129614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20</a:t>
            </a:r>
            <a:r>
              <a:rPr kumimoji="1" lang="ja-JP" altLang="en-US" sz="32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年前</a:t>
            </a:r>
            <a:r>
              <a:rPr kumimoji="1" lang="en-US" altLang="ja-JP" sz="32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2</a:t>
            </a:r>
            <a:r>
              <a:rPr kumimoji="1" lang="ja-JP" altLang="en-US" sz="32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倍だった差が今では</a:t>
            </a:r>
            <a:r>
              <a:rPr kumimoji="1" lang="en-US" altLang="ja-JP" sz="32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5</a:t>
            </a:r>
            <a:r>
              <a:rPr kumimoji="1" lang="ja-JP" altLang="en-US" sz="32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倍に・・・</a:t>
            </a:r>
          </a:p>
        </p:txBody>
      </p:sp>
      <p:sp>
        <p:nvSpPr>
          <p:cNvPr id="6" name="テキスト ボックス 5">
            <a:extLst>
              <a:ext uri="{FF2B5EF4-FFF2-40B4-BE49-F238E27FC236}">
                <a16:creationId xmlns:a16="http://schemas.microsoft.com/office/drawing/2014/main" id="{501E8EE4-16B3-3A39-5F2D-3C007CD2D19A}"/>
              </a:ext>
            </a:extLst>
          </p:cNvPr>
          <p:cNvSpPr txBox="1"/>
          <p:nvPr/>
        </p:nvSpPr>
        <p:spPr>
          <a:xfrm>
            <a:off x="169545" y="938702"/>
            <a:ext cx="165618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日本</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graphicFrame>
        <p:nvGraphicFramePr>
          <p:cNvPr id="8" name="グラフ 7">
            <a:extLst>
              <a:ext uri="{FF2B5EF4-FFF2-40B4-BE49-F238E27FC236}">
                <a16:creationId xmlns:a16="http://schemas.microsoft.com/office/drawing/2014/main" id="{CACA6C0F-AC0F-943F-BEC7-D1DF6AE1C98A}"/>
              </a:ext>
            </a:extLst>
          </p:cNvPr>
          <p:cNvGraphicFramePr>
            <a:graphicFrameLocks/>
          </p:cNvGraphicFramePr>
          <p:nvPr/>
        </p:nvGraphicFramePr>
        <p:xfrm>
          <a:off x="3978024" y="1489112"/>
          <a:ext cx="2592288" cy="21850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グラフ 8">
            <a:extLst>
              <a:ext uri="{FF2B5EF4-FFF2-40B4-BE49-F238E27FC236}">
                <a16:creationId xmlns:a16="http://schemas.microsoft.com/office/drawing/2014/main" id="{ACB0BCEF-5F90-72D5-B893-17F867206A10}"/>
              </a:ext>
            </a:extLst>
          </p:cNvPr>
          <p:cNvGraphicFramePr>
            <a:graphicFrameLocks/>
          </p:cNvGraphicFramePr>
          <p:nvPr/>
        </p:nvGraphicFramePr>
        <p:xfrm>
          <a:off x="6159728" y="825739"/>
          <a:ext cx="3240360" cy="2864449"/>
        </p:xfrm>
        <a:graphic>
          <a:graphicData uri="http://schemas.openxmlformats.org/drawingml/2006/chart">
            <c:chart xmlns:c="http://schemas.openxmlformats.org/drawingml/2006/chart" xmlns:r="http://schemas.openxmlformats.org/officeDocument/2006/relationships" r:id="rId4"/>
          </a:graphicData>
        </a:graphic>
      </p:graphicFrame>
      <p:sp>
        <p:nvSpPr>
          <p:cNvPr id="11" name="テキスト ボックス 10">
            <a:extLst>
              <a:ext uri="{FF2B5EF4-FFF2-40B4-BE49-F238E27FC236}">
                <a16:creationId xmlns:a16="http://schemas.microsoft.com/office/drawing/2014/main" id="{723CB313-353D-AC68-4D42-27F957723D58}"/>
              </a:ext>
            </a:extLst>
          </p:cNvPr>
          <p:cNvSpPr txBox="1"/>
          <p:nvPr/>
        </p:nvSpPr>
        <p:spPr>
          <a:xfrm>
            <a:off x="4379302" y="882221"/>
            <a:ext cx="165618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アメリカ</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graphicFrame>
        <p:nvGraphicFramePr>
          <p:cNvPr id="15" name="グラフ 14">
            <a:extLst>
              <a:ext uri="{FF2B5EF4-FFF2-40B4-BE49-F238E27FC236}">
                <a16:creationId xmlns:a16="http://schemas.microsoft.com/office/drawing/2014/main" id="{0D50F0AA-E062-8754-5AAA-D2DE8271BD3D}"/>
              </a:ext>
            </a:extLst>
          </p:cNvPr>
          <p:cNvGraphicFramePr>
            <a:graphicFrameLocks/>
          </p:cNvGraphicFramePr>
          <p:nvPr/>
        </p:nvGraphicFramePr>
        <p:xfrm>
          <a:off x="1589246" y="1489112"/>
          <a:ext cx="2790056" cy="22376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グラフ 15">
            <a:extLst>
              <a:ext uri="{FF2B5EF4-FFF2-40B4-BE49-F238E27FC236}">
                <a16:creationId xmlns:a16="http://schemas.microsoft.com/office/drawing/2014/main" id="{F933F1CB-A01F-C994-B0E1-1BA5FBBB1A12}"/>
              </a:ext>
            </a:extLst>
          </p:cNvPr>
          <p:cNvGraphicFramePr>
            <a:graphicFrameLocks/>
          </p:cNvGraphicFramePr>
          <p:nvPr>
            <p:extLst>
              <p:ext uri="{D42A27DB-BD31-4B8C-83A1-F6EECF244321}">
                <p14:modId xmlns:p14="http://schemas.microsoft.com/office/powerpoint/2010/main" val="459514411"/>
              </p:ext>
            </p:extLst>
          </p:nvPr>
        </p:nvGraphicFramePr>
        <p:xfrm>
          <a:off x="-402813" y="1699080"/>
          <a:ext cx="2934072" cy="2019672"/>
        </p:xfrm>
        <a:graphic>
          <a:graphicData uri="http://schemas.openxmlformats.org/drawingml/2006/chart">
            <c:chart xmlns:c="http://schemas.openxmlformats.org/drawingml/2006/chart" xmlns:r="http://schemas.openxmlformats.org/officeDocument/2006/relationships" r:id="rId6"/>
          </a:graphicData>
        </a:graphic>
      </p:graphicFrame>
      <p:sp>
        <p:nvSpPr>
          <p:cNvPr id="17" name="テキスト ボックス 16">
            <a:extLst>
              <a:ext uri="{FF2B5EF4-FFF2-40B4-BE49-F238E27FC236}">
                <a16:creationId xmlns:a16="http://schemas.microsoft.com/office/drawing/2014/main" id="{DF38E478-8234-11E9-0369-240F6F85AA25}"/>
              </a:ext>
            </a:extLst>
          </p:cNvPr>
          <p:cNvSpPr txBox="1"/>
          <p:nvPr/>
        </p:nvSpPr>
        <p:spPr>
          <a:xfrm>
            <a:off x="4877962" y="4736288"/>
            <a:ext cx="430455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2018</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24</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日</a:t>
            </a:r>
            <a:r>
              <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金融庁総務企画局、</a:t>
            </a:r>
            <a:r>
              <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FRB</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資料より引用</a:t>
            </a:r>
          </a:p>
        </p:txBody>
      </p:sp>
      <p:sp>
        <p:nvSpPr>
          <p:cNvPr id="18" name="テキスト ボックス 17">
            <a:extLst>
              <a:ext uri="{FF2B5EF4-FFF2-40B4-BE49-F238E27FC236}">
                <a16:creationId xmlns:a16="http://schemas.microsoft.com/office/drawing/2014/main" id="{B2534E8D-081E-7970-D0DA-6449385FE13C}"/>
              </a:ext>
            </a:extLst>
          </p:cNvPr>
          <p:cNvSpPr txBox="1"/>
          <p:nvPr/>
        </p:nvSpPr>
        <p:spPr>
          <a:xfrm>
            <a:off x="4674286" y="3673060"/>
            <a:ext cx="150220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【1995</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2343</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兆円</a:t>
            </a:r>
            <a:b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b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22.8</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兆ドル</a:t>
            </a:r>
            <a:b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br>
            <a:b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b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9" name="テキスト ボックス 18">
            <a:extLst>
              <a:ext uri="{FF2B5EF4-FFF2-40B4-BE49-F238E27FC236}">
                <a16:creationId xmlns:a16="http://schemas.microsoft.com/office/drawing/2014/main" id="{23510C1B-A9D3-05BC-36DF-FA867DEC2C68}"/>
              </a:ext>
            </a:extLst>
          </p:cNvPr>
          <p:cNvSpPr txBox="1"/>
          <p:nvPr/>
        </p:nvSpPr>
        <p:spPr>
          <a:xfrm>
            <a:off x="2233173" y="3781822"/>
            <a:ext cx="150220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【2016</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1815</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兆円</a:t>
            </a:r>
          </a:p>
        </p:txBody>
      </p:sp>
      <p:sp>
        <p:nvSpPr>
          <p:cNvPr id="20" name="テキスト ボックス 19">
            <a:extLst>
              <a:ext uri="{FF2B5EF4-FFF2-40B4-BE49-F238E27FC236}">
                <a16:creationId xmlns:a16="http://schemas.microsoft.com/office/drawing/2014/main" id="{AF42C340-ADF2-29D4-EB61-E737C803AA77}"/>
              </a:ext>
            </a:extLst>
          </p:cNvPr>
          <p:cNvSpPr txBox="1"/>
          <p:nvPr/>
        </p:nvSpPr>
        <p:spPr>
          <a:xfrm>
            <a:off x="337147" y="3723637"/>
            <a:ext cx="150220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【1995</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1182</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兆円 </a:t>
            </a:r>
          </a:p>
        </p:txBody>
      </p:sp>
      <p:sp>
        <p:nvSpPr>
          <p:cNvPr id="21" name="テキスト ボックス 20">
            <a:extLst>
              <a:ext uri="{FF2B5EF4-FFF2-40B4-BE49-F238E27FC236}">
                <a16:creationId xmlns:a16="http://schemas.microsoft.com/office/drawing/2014/main" id="{5304661C-C416-C1A5-4CEB-A807EA7D26B7}"/>
              </a:ext>
            </a:extLst>
          </p:cNvPr>
          <p:cNvSpPr txBox="1"/>
          <p:nvPr/>
        </p:nvSpPr>
        <p:spPr>
          <a:xfrm>
            <a:off x="7051632" y="3677068"/>
            <a:ext cx="150220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【2016</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8821</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兆円</a:t>
            </a:r>
            <a:b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b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75.5</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兆ドル</a:t>
            </a:r>
            <a:b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br>
            <a:b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b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cxnSp>
        <p:nvCxnSpPr>
          <p:cNvPr id="23" name="直線コネクタ 22">
            <a:extLst>
              <a:ext uri="{FF2B5EF4-FFF2-40B4-BE49-F238E27FC236}">
                <a16:creationId xmlns:a16="http://schemas.microsoft.com/office/drawing/2014/main" id="{E43930F0-CF96-9A6B-7DED-91FE17E3EBA7}"/>
              </a:ext>
            </a:extLst>
          </p:cNvPr>
          <p:cNvCxnSpPr>
            <a:cxnSpLocks/>
          </p:cNvCxnSpPr>
          <p:nvPr/>
        </p:nvCxnSpPr>
        <p:spPr>
          <a:xfrm flipV="1">
            <a:off x="969757" y="1636097"/>
            <a:ext cx="1896026" cy="352743"/>
          </a:xfrm>
          <a:prstGeom prst="line">
            <a:avLst/>
          </a:prstGeom>
          <a:ln w="25400" cmpd="dbl">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989BC9B6-30B7-1B22-2F22-8E5C82B35CC3}"/>
              </a:ext>
            </a:extLst>
          </p:cNvPr>
          <p:cNvCxnSpPr>
            <a:cxnSpLocks/>
          </p:cNvCxnSpPr>
          <p:nvPr/>
        </p:nvCxnSpPr>
        <p:spPr>
          <a:xfrm>
            <a:off x="1088248" y="3571399"/>
            <a:ext cx="1896026" cy="0"/>
          </a:xfrm>
          <a:prstGeom prst="line">
            <a:avLst/>
          </a:prstGeom>
          <a:ln w="25400" cmpd="dbl">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DE125790-8097-1AA0-B59B-EA473BC89594}"/>
              </a:ext>
            </a:extLst>
          </p:cNvPr>
          <p:cNvCxnSpPr>
            <a:cxnSpLocks/>
          </p:cNvCxnSpPr>
          <p:nvPr/>
        </p:nvCxnSpPr>
        <p:spPr>
          <a:xfrm flipV="1">
            <a:off x="5150107" y="938702"/>
            <a:ext cx="2629801" cy="676056"/>
          </a:xfrm>
          <a:prstGeom prst="line">
            <a:avLst/>
          </a:prstGeom>
          <a:ln w="25400" cmpd="dbl">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94AA638C-B60C-75FB-A962-3097589E40A7}"/>
              </a:ext>
            </a:extLst>
          </p:cNvPr>
          <p:cNvCxnSpPr>
            <a:cxnSpLocks/>
          </p:cNvCxnSpPr>
          <p:nvPr/>
        </p:nvCxnSpPr>
        <p:spPr>
          <a:xfrm>
            <a:off x="5150107" y="3496610"/>
            <a:ext cx="2675365" cy="43357"/>
          </a:xfrm>
          <a:prstGeom prst="line">
            <a:avLst/>
          </a:prstGeom>
          <a:ln w="25400" cmpd="dbl">
            <a:solidFill>
              <a:schemeClr val="tx1"/>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2" name="グラフ 1">
            <a:extLst>
              <a:ext uri="{FF2B5EF4-FFF2-40B4-BE49-F238E27FC236}">
                <a16:creationId xmlns:a16="http://schemas.microsoft.com/office/drawing/2014/main" id="{6DF35A1B-F6EF-4A2A-542D-D6C752B7F4F3}"/>
              </a:ext>
            </a:extLst>
          </p:cNvPr>
          <p:cNvGraphicFramePr>
            <a:graphicFrameLocks/>
          </p:cNvGraphicFramePr>
          <p:nvPr>
            <p:extLst>
              <p:ext uri="{D42A27DB-BD31-4B8C-83A1-F6EECF244321}">
                <p14:modId xmlns:p14="http://schemas.microsoft.com/office/powerpoint/2010/main" val="1058025450"/>
              </p:ext>
            </p:extLst>
          </p:nvPr>
        </p:nvGraphicFramePr>
        <p:xfrm>
          <a:off x="3526425" y="1513617"/>
          <a:ext cx="3456042" cy="216855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 name="グラフ 2">
            <a:extLst>
              <a:ext uri="{FF2B5EF4-FFF2-40B4-BE49-F238E27FC236}">
                <a16:creationId xmlns:a16="http://schemas.microsoft.com/office/drawing/2014/main" id="{6DF35A1B-F6EF-4A2A-542D-D6C752B7F4F3}"/>
              </a:ext>
            </a:extLst>
          </p:cNvPr>
          <p:cNvGraphicFramePr>
            <a:graphicFrameLocks/>
          </p:cNvGraphicFramePr>
          <p:nvPr>
            <p:extLst>
              <p:ext uri="{D42A27DB-BD31-4B8C-83A1-F6EECF244321}">
                <p14:modId xmlns:p14="http://schemas.microsoft.com/office/powerpoint/2010/main" val="99044784"/>
              </p:ext>
            </p:extLst>
          </p:nvPr>
        </p:nvGraphicFramePr>
        <p:xfrm>
          <a:off x="5467272" y="825739"/>
          <a:ext cx="4572000" cy="2839301"/>
        </p:xfrm>
        <a:graphic>
          <a:graphicData uri="http://schemas.openxmlformats.org/drawingml/2006/chart">
            <c:chart xmlns:c="http://schemas.openxmlformats.org/drawingml/2006/chart" xmlns:r="http://schemas.openxmlformats.org/officeDocument/2006/relationships" r:id="rId8"/>
          </a:graphicData>
        </a:graphic>
      </p:graphicFrame>
      <p:sp>
        <p:nvSpPr>
          <p:cNvPr id="4" name="テキスト ボックス 3">
            <a:extLst>
              <a:ext uri="{FF2B5EF4-FFF2-40B4-BE49-F238E27FC236}">
                <a16:creationId xmlns:a16="http://schemas.microsoft.com/office/drawing/2014/main" id="{27B30AF4-B81F-3963-7121-10B29C256F09}"/>
              </a:ext>
            </a:extLst>
          </p:cNvPr>
          <p:cNvSpPr txBox="1"/>
          <p:nvPr/>
        </p:nvSpPr>
        <p:spPr>
          <a:xfrm>
            <a:off x="4211959" y="1308034"/>
            <a:ext cx="827985" cy="369332"/>
          </a:xfrm>
          <a:prstGeom prst="rect">
            <a:avLst/>
          </a:prstGeom>
          <a:noFill/>
          <a:ln>
            <a:solidFill>
              <a:schemeClr val="tx1"/>
            </a:solidFill>
          </a:ln>
        </p:spPr>
        <p:txBody>
          <a:bodyPr wrap="square" rtlCol="0">
            <a:spAutoFit/>
          </a:bodyPr>
          <a:lstStyle/>
          <a:p>
            <a:r>
              <a:rPr kumimoji="1" lang="en-US" altLang="ja-JP" dirty="0"/>
              <a:t>39.4%</a:t>
            </a:r>
            <a:endParaRPr kumimoji="1" lang="ja-JP" altLang="en-US" dirty="0"/>
          </a:p>
        </p:txBody>
      </p:sp>
      <p:graphicFrame>
        <p:nvGraphicFramePr>
          <p:cNvPr id="5" name="グラフ 4">
            <a:extLst>
              <a:ext uri="{FF2B5EF4-FFF2-40B4-BE49-F238E27FC236}">
                <a16:creationId xmlns:a16="http://schemas.microsoft.com/office/drawing/2014/main" id="{6DF35A1B-F6EF-4A2A-542D-D6C752B7F4F3}"/>
              </a:ext>
            </a:extLst>
          </p:cNvPr>
          <p:cNvGraphicFramePr>
            <a:graphicFrameLocks/>
          </p:cNvGraphicFramePr>
          <p:nvPr>
            <p:extLst>
              <p:ext uri="{D42A27DB-BD31-4B8C-83A1-F6EECF244321}">
                <p14:modId xmlns:p14="http://schemas.microsoft.com/office/powerpoint/2010/main" val="3449151790"/>
              </p:ext>
            </p:extLst>
          </p:nvPr>
        </p:nvGraphicFramePr>
        <p:xfrm>
          <a:off x="-729653" y="1893057"/>
          <a:ext cx="3454580" cy="189668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0" name="グラフ 9">
            <a:extLst>
              <a:ext uri="{FF2B5EF4-FFF2-40B4-BE49-F238E27FC236}">
                <a16:creationId xmlns:a16="http://schemas.microsoft.com/office/drawing/2014/main" id="{6DF35A1B-F6EF-4A2A-542D-D6C752B7F4F3}"/>
              </a:ext>
            </a:extLst>
          </p:cNvPr>
          <p:cNvGraphicFramePr>
            <a:graphicFrameLocks/>
          </p:cNvGraphicFramePr>
          <p:nvPr>
            <p:extLst>
              <p:ext uri="{D42A27DB-BD31-4B8C-83A1-F6EECF244321}">
                <p14:modId xmlns:p14="http://schemas.microsoft.com/office/powerpoint/2010/main" val="4045703025"/>
              </p:ext>
            </p:extLst>
          </p:nvPr>
        </p:nvGraphicFramePr>
        <p:xfrm>
          <a:off x="1443519" y="1496475"/>
          <a:ext cx="3061834" cy="2180593"/>
        </p:xfrm>
        <a:graphic>
          <a:graphicData uri="http://schemas.openxmlformats.org/drawingml/2006/chart">
            <c:chart xmlns:c="http://schemas.openxmlformats.org/drawingml/2006/chart" xmlns:r="http://schemas.openxmlformats.org/officeDocument/2006/relationships" r:id="rId10"/>
          </a:graphicData>
        </a:graphic>
      </p:graphicFrame>
      <p:sp>
        <p:nvSpPr>
          <p:cNvPr id="12" name="テキスト ボックス 11">
            <a:extLst>
              <a:ext uri="{FF2B5EF4-FFF2-40B4-BE49-F238E27FC236}">
                <a16:creationId xmlns:a16="http://schemas.microsoft.com/office/drawing/2014/main" id="{D94F5C7C-EE18-6147-2647-5A36AB6C808E}"/>
              </a:ext>
            </a:extLst>
          </p:cNvPr>
          <p:cNvSpPr txBox="1"/>
          <p:nvPr/>
        </p:nvSpPr>
        <p:spPr>
          <a:xfrm>
            <a:off x="262373" y="1345763"/>
            <a:ext cx="827985" cy="369332"/>
          </a:xfrm>
          <a:prstGeom prst="rect">
            <a:avLst/>
          </a:prstGeom>
          <a:noFill/>
          <a:ln>
            <a:solidFill>
              <a:schemeClr val="tx1"/>
            </a:solidFill>
          </a:ln>
        </p:spPr>
        <p:txBody>
          <a:bodyPr wrap="square" rtlCol="0">
            <a:spAutoFit/>
          </a:bodyPr>
          <a:lstStyle/>
          <a:p>
            <a:r>
              <a:rPr kumimoji="1" lang="en-US" altLang="ja-JP" dirty="0"/>
              <a:t>13.0%</a:t>
            </a:r>
            <a:endParaRPr kumimoji="1" lang="ja-JP" altLang="en-US" dirty="0"/>
          </a:p>
        </p:txBody>
      </p:sp>
      <p:sp>
        <p:nvSpPr>
          <p:cNvPr id="22" name="テキスト ボックス 21">
            <a:extLst>
              <a:ext uri="{FF2B5EF4-FFF2-40B4-BE49-F238E27FC236}">
                <a16:creationId xmlns:a16="http://schemas.microsoft.com/office/drawing/2014/main" id="{05A06CBB-1232-3CC7-82AB-65349ACA9722}"/>
              </a:ext>
            </a:extLst>
          </p:cNvPr>
          <p:cNvSpPr txBox="1"/>
          <p:nvPr/>
        </p:nvSpPr>
        <p:spPr>
          <a:xfrm>
            <a:off x="1963939" y="1065184"/>
            <a:ext cx="827985" cy="369332"/>
          </a:xfrm>
          <a:prstGeom prst="rect">
            <a:avLst/>
          </a:prstGeom>
          <a:noFill/>
          <a:ln>
            <a:solidFill>
              <a:schemeClr val="tx1"/>
            </a:solidFill>
          </a:ln>
        </p:spPr>
        <p:txBody>
          <a:bodyPr wrap="square" rtlCol="0">
            <a:spAutoFit/>
          </a:bodyPr>
          <a:lstStyle/>
          <a:p>
            <a:r>
              <a:rPr kumimoji="1" lang="en-US" altLang="ja-JP" dirty="0"/>
              <a:t>18.6%</a:t>
            </a:r>
            <a:endParaRPr kumimoji="1" lang="ja-JP" altLang="en-US" dirty="0"/>
          </a:p>
        </p:txBody>
      </p:sp>
    </p:spTree>
    <p:extLst>
      <p:ext uri="{BB962C8B-B14F-4D97-AF65-F5344CB8AC3E}">
        <p14:creationId xmlns:p14="http://schemas.microsoft.com/office/powerpoint/2010/main" val="136808171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15F9004-FBCF-4985-A181-EC195ADFEC57}"/>
              </a:ext>
            </a:extLst>
          </p:cNvPr>
          <p:cNvSpPr txBox="1">
            <a:spLocks noChangeArrowheads="1"/>
          </p:cNvSpPr>
          <p:nvPr/>
        </p:nvSpPr>
        <p:spPr bwMode="auto">
          <a:xfrm>
            <a:off x="273050" y="-243408"/>
            <a:ext cx="8597900" cy="1143000"/>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Trebuchet MS" pitchFamily="34" charset="0"/>
                <a:ea typeface="HG丸ｺﾞｼｯｸM-PRO" pitchFamily="50" charset="-128"/>
              </a:defRPr>
            </a:lvl2pPr>
            <a:lvl3pPr algn="ctr" rtl="0" fontAlgn="base">
              <a:spcBef>
                <a:spcPct val="0"/>
              </a:spcBef>
              <a:spcAft>
                <a:spcPct val="0"/>
              </a:spcAft>
              <a:defRPr kumimoji="1" sz="4400">
                <a:solidFill>
                  <a:schemeClr val="tx1"/>
                </a:solidFill>
                <a:latin typeface="Trebuchet MS" pitchFamily="34" charset="0"/>
                <a:ea typeface="HG丸ｺﾞｼｯｸM-PRO" pitchFamily="50" charset="-128"/>
              </a:defRPr>
            </a:lvl3pPr>
            <a:lvl4pPr algn="ctr" rtl="0" fontAlgn="base">
              <a:spcBef>
                <a:spcPct val="0"/>
              </a:spcBef>
              <a:spcAft>
                <a:spcPct val="0"/>
              </a:spcAft>
              <a:defRPr kumimoji="1" sz="4400">
                <a:solidFill>
                  <a:schemeClr val="tx1"/>
                </a:solidFill>
                <a:latin typeface="Trebuchet MS" pitchFamily="34" charset="0"/>
                <a:ea typeface="HG丸ｺﾞｼｯｸM-PRO" pitchFamily="50" charset="-128"/>
              </a:defRPr>
            </a:lvl4pPr>
            <a:lvl5pPr algn="ctr" rtl="0" fontAlgn="base">
              <a:spcBef>
                <a:spcPct val="0"/>
              </a:spcBef>
              <a:spcAft>
                <a:spcPct val="0"/>
              </a:spcAft>
              <a:defRPr kumimoji="1" sz="4400">
                <a:solidFill>
                  <a:schemeClr val="tx1"/>
                </a:solidFill>
                <a:latin typeface="Trebuchet MS" pitchFamily="34" charset="0"/>
                <a:ea typeface="HG丸ｺﾞｼｯｸM-PRO" pitchFamily="50" charset="-128"/>
              </a:defRPr>
            </a:lvl5pPr>
            <a:lvl6pPr marL="457200" algn="ctr" rtl="0" fontAlgn="base">
              <a:spcBef>
                <a:spcPct val="0"/>
              </a:spcBef>
              <a:spcAft>
                <a:spcPct val="0"/>
              </a:spcAft>
              <a:defRPr kumimoji="1" sz="4400">
                <a:solidFill>
                  <a:schemeClr val="tx1"/>
                </a:solidFill>
                <a:latin typeface="Trebuchet MS" pitchFamily="34" charset="0"/>
                <a:ea typeface="HG丸ｺﾞｼｯｸM-PRO" pitchFamily="50" charset="-128"/>
              </a:defRPr>
            </a:lvl6pPr>
            <a:lvl7pPr marL="914400" algn="ctr" rtl="0" fontAlgn="base">
              <a:spcBef>
                <a:spcPct val="0"/>
              </a:spcBef>
              <a:spcAft>
                <a:spcPct val="0"/>
              </a:spcAft>
              <a:defRPr kumimoji="1" sz="4400">
                <a:solidFill>
                  <a:schemeClr val="tx1"/>
                </a:solidFill>
                <a:latin typeface="Trebuchet MS" pitchFamily="34" charset="0"/>
                <a:ea typeface="HG丸ｺﾞｼｯｸM-PRO" pitchFamily="50" charset="-128"/>
              </a:defRPr>
            </a:lvl7pPr>
            <a:lvl8pPr marL="1371600" algn="ctr" rtl="0" fontAlgn="base">
              <a:spcBef>
                <a:spcPct val="0"/>
              </a:spcBef>
              <a:spcAft>
                <a:spcPct val="0"/>
              </a:spcAft>
              <a:defRPr kumimoji="1" sz="4400">
                <a:solidFill>
                  <a:schemeClr val="tx1"/>
                </a:solidFill>
                <a:latin typeface="Trebuchet MS" pitchFamily="34" charset="0"/>
                <a:ea typeface="HG丸ｺﾞｼｯｸM-PRO" pitchFamily="50" charset="-128"/>
              </a:defRPr>
            </a:lvl8pPr>
            <a:lvl9pPr marL="1828800" algn="ctr" rtl="0" fontAlgn="base">
              <a:spcBef>
                <a:spcPct val="0"/>
              </a:spcBef>
              <a:spcAft>
                <a:spcPct val="0"/>
              </a:spcAft>
              <a:defRPr kumimoji="1" sz="4400">
                <a:solidFill>
                  <a:schemeClr val="tx1"/>
                </a:solidFill>
                <a:latin typeface="Trebuchet MS" pitchFamily="34" charset="0"/>
                <a:ea typeface="HG丸ｺﾞｼｯｸM-PRO" pitchFamily="50" charset="-128"/>
              </a:defRPr>
            </a:lvl9pPr>
          </a:lstStyle>
          <a:p>
            <a:pPr algn="l">
              <a:defRPr/>
            </a:pPr>
            <a:r>
              <a:rPr lang="ja-JP" alt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日本の金融リテラシー現状</a:t>
            </a:r>
          </a:p>
        </p:txBody>
      </p:sp>
      <p:sp>
        <p:nvSpPr>
          <p:cNvPr id="5" name="四角形: 角を丸くする 4">
            <a:extLst>
              <a:ext uri="{FF2B5EF4-FFF2-40B4-BE49-F238E27FC236}">
                <a16:creationId xmlns:a16="http://schemas.microsoft.com/office/drawing/2014/main" id="{F05FDE4B-52DA-4B80-A4E5-0627496D9228}"/>
              </a:ext>
            </a:extLst>
          </p:cNvPr>
          <p:cNvSpPr/>
          <p:nvPr/>
        </p:nvSpPr>
        <p:spPr>
          <a:xfrm>
            <a:off x="323528" y="5373216"/>
            <a:ext cx="8424936" cy="93610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3200" dirty="0"/>
              <a:t>投資商品の知識が不足している表れ</a:t>
            </a:r>
            <a:endParaRPr kumimoji="1" lang="ja-JP" altLang="en-US" sz="3200" dirty="0"/>
          </a:p>
        </p:txBody>
      </p:sp>
      <p:pic>
        <p:nvPicPr>
          <p:cNvPr id="3" name="図 2">
            <a:extLst>
              <a:ext uri="{FF2B5EF4-FFF2-40B4-BE49-F238E27FC236}">
                <a16:creationId xmlns:a16="http://schemas.microsoft.com/office/drawing/2014/main" id="{FD241EF4-2DD3-4488-AFA7-4AA98EC56883}"/>
              </a:ext>
            </a:extLst>
          </p:cNvPr>
          <p:cNvPicPr>
            <a:picLocks noChangeAspect="1"/>
          </p:cNvPicPr>
          <p:nvPr/>
        </p:nvPicPr>
        <p:blipFill>
          <a:blip r:embed="rId3"/>
          <a:stretch>
            <a:fillRect/>
          </a:stretch>
        </p:blipFill>
        <p:spPr>
          <a:xfrm>
            <a:off x="107504" y="1124744"/>
            <a:ext cx="8889071" cy="3850707"/>
          </a:xfrm>
          <a:prstGeom prst="rect">
            <a:avLst/>
          </a:prstGeom>
        </p:spPr>
      </p:pic>
      <p:sp>
        <p:nvSpPr>
          <p:cNvPr id="2" name="四角形: 角を丸くする 1">
            <a:extLst>
              <a:ext uri="{FF2B5EF4-FFF2-40B4-BE49-F238E27FC236}">
                <a16:creationId xmlns:a16="http://schemas.microsoft.com/office/drawing/2014/main" id="{91E7473F-FAD6-4E98-B826-00F5CF81A348}"/>
              </a:ext>
            </a:extLst>
          </p:cNvPr>
          <p:cNvSpPr/>
          <p:nvPr/>
        </p:nvSpPr>
        <p:spPr>
          <a:xfrm>
            <a:off x="467544" y="2204864"/>
            <a:ext cx="1368152" cy="288032"/>
          </a:xfrm>
          <a:prstGeom prst="roundRect">
            <a:avLst/>
          </a:prstGeom>
          <a:solidFill>
            <a:srgbClr val="E6B9B8"/>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四角形: 角を丸くする 5">
            <a:extLst>
              <a:ext uri="{FF2B5EF4-FFF2-40B4-BE49-F238E27FC236}">
                <a16:creationId xmlns:a16="http://schemas.microsoft.com/office/drawing/2014/main" id="{931A5B61-EF08-4750-B4B2-E889AA99B2A8}"/>
              </a:ext>
            </a:extLst>
          </p:cNvPr>
          <p:cNvSpPr/>
          <p:nvPr/>
        </p:nvSpPr>
        <p:spPr>
          <a:xfrm>
            <a:off x="323528" y="4149080"/>
            <a:ext cx="1368152" cy="288032"/>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7" name="直線コネクタ 6">
            <a:extLst>
              <a:ext uri="{FF2B5EF4-FFF2-40B4-BE49-F238E27FC236}">
                <a16:creationId xmlns:a16="http://schemas.microsoft.com/office/drawing/2014/main" id="{EE80CBE0-1009-4E85-8D36-CB284812C0A7}"/>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26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15F9004-FBCF-4985-A181-EC195ADFEC57}"/>
              </a:ext>
            </a:extLst>
          </p:cNvPr>
          <p:cNvSpPr txBox="1">
            <a:spLocks noChangeArrowheads="1"/>
          </p:cNvSpPr>
          <p:nvPr/>
        </p:nvSpPr>
        <p:spPr bwMode="auto">
          <a:xfrm>
            <a:off x="273050" y="-243408"/>
            <a:ext cx="8597900" cy="1143000"/>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Trebuchet MS" pitchFamily="34" charset="0"/>
                <a:ea typeface="HG丸ｺﾞｼｯｸM-PRO" pitchFamily="50" charset="-128"/>
              </a:defRPr>
            </a:lvl2pPr>
            <a:lvl3pPr algn="ctr" rtl="0" fontAlgn="base">
              <a:spcBef>
                <a:spcPct val="0"/>
              </a:spcBef>
              <a:spcAft>
                <a:spcPct val="0"/>
              </a:spcAft>
              <a:defRPr kumimoji="1" sz="4400">
                <a:solidFill>
                  <a:schemeClr val="tx1"/>
                </a:solidFill>
                <a:latin typeface="Trebuchet MS" pitchFamily="34" charset="0"/>
                <a:ea typeface="HG丸ｺﾞｼｯｸM-PRO" pitchFamily="50" charset="-128"/>
              </a:defRPr>
            </a:lvl3pPr>
            <a:lvl4pPr algn="ctr" rtl="0" fontAlgn="base">
              <a:spcBef>
                <a:spcPct val="0"/>
              </a:spcBef>
              <a:spcAft>
                <a:spcPct val="0"/>
              </a:spcAft>
              <a:defRPr kumimoji="1" sz="4400">
                <a:solidFill>
                  <a:schemeClr val="tx1"/>
                </a:solidFill>
                <a:latin typeface="Trebuchet MS" pitchFamily="34" charset="0"/>
                <a:ea typeface="HG丸ｺﾞｼｯｸM-PRO" pitchFamily="50" charset="-128"/>
              </a:defRPr>
            </a:lvl4pPr>
            <a:lvl5pPr algn="ctr" rtl="0" fontAlgn="base">
              <a:spcBef>
                <a:spcPct val="0"/>
              </a:spcBef>
              <a:spcAft>
                <a:spcPct val="0"/>
              </a:spcAft>
              <a:defRPr kumimoji="1" sz="4400">
                <a:solidFill>
                  <a:schemeClr val="tx1"/>
                </a:solidFill>
                <a:latin typeface="Trebuchet MS" pitchFamily="34" charset="0"/>
                <a:ea typeface="HG丸ｺﾞｼｯｸM-PRO" pitchFamily="50" charset="-128"/>
              </a:defRPr>
            </a:lvl5pPr>
            <a:lvl6pPr marL="457200" algn="ctr" rtl="0" fontAlgn="base">
              <a:spcBef>
                <a:spcPct val="0"/>
              </a:spcBef>
              <a:spcAft>
                <a:spcPct val="0"/>
              </a:spcAft>
              <a:defRPr kumimoji="1" sz="4400">
                <a:solidFill>
                  <a:schemeClr val="tx1"/>
                </a:solidFill>
                <a:latin typeface="Trebuchet MS" pitchFamily="34" charset="0"/>
                <a:ea typeface="HG丸ｺﾞｼｯｸM-PRO" pitchFamily="50" charset="-128"/>
              </a:defRPr>
            </a:lvl6pPr>
            <a:lvl7pPr marL="914400" algn="ctr" rtl="0" fontAlgn="base">
              <a:spcBef>
                <a:spcPct val="0"/>
              </a:spcBef>
              <a:spcAft>
                <a:spcPct val="0"/>
              </a:spcAft>
              <a:defRPr kumimoji="1" sz="4400">
                <a:solidFill>
                  <a:schemeClr val="tx1"/>
                </a:solidFill>
                <a:latin typeface="Trebuchet MS" pitchFamily="34" charset="0"/>
                <a:ea typeface="HG丸ｺﾞｼｯｸM-PRO" pitchFamily="50" charset="-128"/>
              </a:defRPr>
            </a:lvl7pPr>
            <a:lvl8pPr marL="1371600" algn="ctr" rtl="0" fontAlgn="base">
              <a:spcBef>
                <a:spcPct val="0"/>
              </a:spcBef>
              <a:spcAft>
                <a:spcPct val="0"/>
              </a:spcAft>
              <a:defRPr kumimoji="1" sz="4400">
                <a:solidFill>
                  <a:schemeClr val="tx1"/>
                </a:solidFill>
                <a:latin typeface="Trebuchet MS" pitchFamily="34" charset="0"/>
                <a:ea typeface="HG丸ｺﾞｼｯｸM-PRO" pitchFamily="50" charset="-128"/>
              </a:defRPr>
            </a:lvl8pPr>
            <a:lvl9pPr marL="1828800" algn="ctr" rtl="0" fontAlgn="base">
              <a:spcBef>
                <a:spcPct val="0"/>
              </a:spcBef>
              <a:spcAft>
                <a:spcPct val="0"/>
              </a:spcAft>
              <a:defRPr kumimoji="1" sz="4400">
                <a:solidFill>
                  <a:schemeClr val="tx1"/>
                </a:solidFill>
                <a:latin typeface="Trebuchet MS" pitchFamily="34" charset="0"/>
                <a:ea typeface="HG丸ｺﾞｼｯｸM-PRO" pitchFamily="50" charset="-128"/>
              </a:defRPr>
            </a:lvl9pPr>
          </a:lstStyle>
          <a:p>
            <a:pPr algn="l">
              <a:defRPr/>
            </a:pPr>
            <a:r>
              <a:rPr lang="ja-JP" alt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日本の投資への関心</a:t>
            </a:r>
          </a:p>
        </p:txBody>
      </p:sp>
      <p:sp>
        <p:nvSpPr>
          <p:cNvPr id="5" name="四角形: 角を丸くする 4">
            <a:extLst>
              <a:ext uri="{FF2B5EF4-FFF2-40B4-BE49-F238E27FC236}">
                <a16:creationId xmlns:a16="http://schemas.microsoft.com/office/drawing/2014/main" id="{F05FDE4B-52DA-4B80-A4E5-0627496D9228}"/>
              </a:ext>
            </a:extLst>
          </p:cNvPr>
          <p:cNvSpPr/>
          <p:nvPr/>
        </p:nvSpPr>
        <p:spPr>
          <a:xfrm>
            <a:off x="323528" y="5445224"/>
            <a:ext cx="8424936" cy="93610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3200" dirty="0"/>
              <a:t>資産形成への認識が不足している表れ</a:t>
            </a:r>
            <a:endParaRPr kumimoji="1" lang="ja-JP" altLang="en-US" sz="3200" dirty="0"/>
          </a:p>
        </p:txBody>
      </p:sp>
      <p:pic>
        <p:nvPicPr>
          <p:cNvPr id="2" name="図 1">
            <a:extLst>
              <a:ext uri="{FF2B5EF4-FFF2-40B4-BE49-F238E27FC236}">
                <a16:creationId xmlns:a16="http://schemas.microsoft.com/office/drawing/2014/main" id="{360F9AA6-3B94-45CF-BA3F-0D52539AC59D}"/>
              </a:ext>
            </a:extLst>
          </p:cNvPr>
          <p:cNvPicPr>
            <a:picLocks noChangeAspect="1"/>
          </p:cNvPicPr>
          <p:nvPr/>
        </p:nvPicPr>
        <p:blipFill>
          <a:blip r:embed="rId3"/>
          <a:stretch>
            <a:fillRect/>
          </a:stretch>
        </p:blipFill>
        <p:spPr>
          <a:xfrm>
            <a:off x="15322" y="992673"/>
            <a:ext cx="4628686" cy="4380543"/>
          </a:xfrm>
          <a:prstGeom prst="rect">
            <a:avLst/>
          </a:prstGeom>
        </p:spPr>
      </p:pic>
      <p:sp>
        <p:nvSpPr>
          <p:cNvPr id="7" name="テキスト ボックス 6">
            <a:extLst>
              <a:ext uri="{FF2B5EF4-FFF2-40B4-BE49-F238E27FC236}">
                <a16:creationId xmlns:a16="http://schemas.microsoft.com/office/drawing/2014/main" id="{EA1ED55E-AE5A-4282-9471-E0C874FC704A}"/>
              </a:ext>
            </a:extLst>
          </p:cNvPr>
          <p:cNvSpPr txBox="1"/>
          <p:nvPr/>
        </p:nvSpPr>
        <p:spPr>
          <a:xfrm>
            <a:off x="4554836" y="980728"/>
            <a:ext cx="1385316" cy="461665"/>
          </a:xfrm>
          <a:prstGeom prst="rect">
            <a:avLst/>
          </a:prstGeom>
          <a:noFill/>
        </p:spPr>
        <p:txBody>
          <a:bodyPr wrap="none" rtlCol="0">
            <a:spAutoFit/>
          </a:bodyPr>
          <a:lstStyle/>
          <a:p>
            <a:r>
              <a:rPr kumimoji="1" lang="ja-JP" altLang="en-US" dirty="0"/>
              <a:t>なぜか？</a:t>
            </a:r>
            <a:endParaRPr kumimoji="1" lang="en-US" altLang="ja-JP" dirty="0"/>
          </a:p>
        </p:txBody>
      </p:sp>
      <p:sp>
        <p:nvSpPr>
          <p:cNvPr id="8" name="テキスト ボックス 7">
            <a:extLst>
              <a:ext uri="{FF2B5EF4-FFF2-40B4-BE49-F238E27FC236}">
                <a16:creationId xmlns:a16="http://schemas.microsoft.com/office/drawing/2014/main" id="{0FE04C2D-9F61-442C-9E6E-5B9080588C95}"/>
              </a:ext>
            </a:extLst>
          </p:cNvPr>
          <p:cNvSpPr txBox="1"/>
          <p:nvPr/>
        </p:nvSpPr>
        <p:spPr>
          <a:xfrm>
            <a:off x="4932040" y="1424970"/>
            <a:ext cx="3669594" cy="707886"/>
          </a:xfrm>
          <a:prstGeom prst="rect">
            <a:avLst/>
          </a:prstGeom>
          <a:noFill/>
          <a:ln>
            <a:solidFill>
              <a:schemeClr val="tx1"/>
            </a:solidFill>
          </a:ln>
        </p:spPr>
        <p:txBody>
          <a:bodyPr wrap="none" rtlCol="0">
            <a:spAutoFit/>
          </a:bodyPr>
          <a:lstStyle/>
          <a:p>
            <a:r>
              <a:rPr kumimoji="1" lang="ja-JP" altLang="en-US" dirty="0"/>
              <a:t>投資は必要ないと思う理由</a:t>
            </a:r>
            <a:endParaRPr kumimoji="1" lang="en-US" altLang="ja-JP" dirty="0"/>
          </a:p>
          <a:p>
            <a:r>
              <a:rPr lang="ja-JP" altLang="en-US" sz="1600" dirty="0"/>
              <a:t>　　　　　（投資未経験者・複数回答）</a:t>
            </a:r>
            <a:endParaRPr kumimoji="1" lang="ja-JP" altLang="en-US" sz="1600" dirty="0"/>
          </a:p>
        </p:txBody>
      </p:sp>
      <p:sp>
        <p:nvSpPr>
          <p:cNvPr id="9" name="テキスト ボックス 8">
            <a:extLst>
              <a:ext uri="{FF2B5EF4-FFF2-40B4-BE49-F238E27FC236}">
                <a16:creationId xmlns:a16="http://schemas.microsoft.com/office/drawing/2014/main" id="{FCE7A71B-F687-4A50-BF4C-A6D656E4E4E3}"/>
              </a:ext>
            </a:extLst>
          </p:cNvPr>
          <p:cNvSpPr txBox="1"/>
          <p:nvPr/>
        </p:nvSpPr>
        <p:spPr>
          <a:xfrm>
            <a:off x="4644008" y="2852936"/>
            <a:ext cx="4392488" cy="2246769"/>
          </a:xfrm>
          <a:prstGeom prst="rect">
            <a:avLst/>
          </a:prstGeom>
          <a:noFill/>
          <a:ln w="38100">
            <a:solidFill>
              <a:schemeClr val="accent5"/>
            </a:solidFill>
          </a:ln>
        </p:spPr>
        <p:txBody>
          <a:bodyPr wrap="square" rtlCol="0">
            <a:spAutoFit/>
          </a:bodyPr>
          <a:lstStyle/>
          <a:p>
            <a:r>
              <a:rPr kumimoji="1" lang="ja-JP" altLang="en-US" sz="2000" dirty="0"/>
              <a:t>投資はリスクがあり怖いもの　</a:t>
            </a:r>
            <a:r>
              <a:rPr kumimoji="1" lang="en-US" altLang="ja-JP" sz="2000" dirty="0"/>
              <a:t>34</a:t>
            </a:r>
            <a:r>
              <a:rPr kumimoji="1" lang="ja-JP" altLang="en-US" sz="2000" dirty="0"/>
              <a:t>％</a:t>
            </a:r>
            <a:endParaRPr kumimoji="1" lang="en-US" altLang="ja-JP" sz="2000" dirty="0"/>
          </a:p>
          <a:p>
            <a:endParaRPr kumimoji="1" lang="en-US" altLang="ja-JP" sz="2000" dirty="0"/>
          </a:p>
          <a:p>
            <a:r>
              <a:rPr lang="ja-JP" altLang="en-US" sz="2000" dirty="0"/>
              <a:t>投資の知識がないので　　　　　</a:t>
            </a:r>
            <a:endParaRPr lang="en-US" altLang="ja-JP" sz="2000" dirty="0"/>
          </a:p>
          <a:p>
            <a:r>
              <a:rPr kumimoji="1" lang="ja-JP" altLang="en-US" sz="2000" dirty="0"/>
              <a:t>資産形成になると思わない　</a:t>
            </a:r>
            <a:r>
              <a:rPr kumimoji="1" lang="en-US" altLang="ja-JP" sz="2000" dirty="0"/>
              <a:t>29%</a:t>
            </a:r>
          </a:p>
          <a:p>
            <a:endParaRPr lang="en-US" altLang="ja-JP" sz="2000" dirty="0"/>
          </a:p>
          <a:p>
            <a:r>
              <a:rPr kumimoji="1" lang="ja-JP" altLang="en-US" sz="2000" dirty="0"/>
              <a:t>投資はギャンブルで</a:t>
            </a:r>
            <a:endParaRPr kumimoji="1" lang="en-US" altLang="ja-JP" sz="2000" dirty="0"/>
          </a:p>
          <a:p>
            <a:r>
              <a:rPr kumimoji="1" lang="ja-JP" altLang="en-US" sz="2000" dirty="0"/>
              <a:t>資産形成の為のものではない　</a:t>
            </a:r>
            <a:r>
              <a:rPr kumimoji="1" lang="en-US" altLang="ja-JP" sz="2000" dirty="0"/>
              <a:t>21%</a:t>
            </a:r>
            <a:endParaRPr kumimoji="1" lang="ja-JP" altLang="en-US" sz="2000" dirty="0"/>
          </a:p>
        </p:txBody>
      </p:sp>
      <p:sp>
        <p:nvSpPr>
          <p:cNvPr id="10" name="思考の吹き出し: 雲形 9">
            <a:extLst>
              <a:ext uri="{FF2B5EF4-FFF2-40B4-BE49-F238E27FC236}">
                <a16:creationId xmlns:a16="http://schemas.microsoft.com/office/drawing/2014/main" id="{778DA9E6-90E2-4490-9DEF-B78BC25F8C0D}"/>
              </a:ext>
            </a:extLst>
          </p:cNvPr>
          <p:cNvSpPr/>
          <p:nvPr/>
        </p:nvSpPr>
        <p:spPr>
          <a:xfrm>
            <a:off x="1763688" y="1772562"/>
            <a:ext cx="2520280" cy="1203176"/>
          </a:xfrm>
          <a:prstGeom prst="cloudCallout">
            <a:avLst>
              <a:gd name="adj1" fmla="val 66315"/>
              <a:gd name="adj2" fmla="val 1149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投資に</a:t>
            </a:r>
            <a:endParaRPr lang="en-US" altLang="ja-JP" sz="2000" b="1" dirty="0">
              <a:solidFill>
                <a:schemeClr val="tx1"/>
              </a:solidFill>
            </a:endParaRPr>
          </a:p>
          <a:p>
            <a:pPr algn="ctr"/>
            <a:r>
              <a:rPr lang="ja-JP" altLang="en-US" sz="2000" b="1" dirty="0">
                <a:solidFill>
                  <a:schemeClr val="tx1"/>
                </a:solidFill>
              </a:rPr>
              <a:t>関心なし</a:t>
            </a:r>
            <a:endParaRPr lang="en-US" altLang="ja-JP" sz="2000" b="1" dirty="0">
              <a:solidFill>
                <a:schemeClr val="tx1"/>
              </a:solidFill>
            </a:endParaRPr>
          </a:p>
        </p:txBody>
      </p:sp>
      <p:sp>
        <p:nvSpPr>
          <p:cNvPr id="11" name="思考の吹き出し: 雲形 10">
            <a:extLst>
              <a:ext uri="{FF2B5EF4-FFF2-40B4-BE49-F238E27FC236}">
                <a16:creationId xmlns:a16="http://schemas.microsoft.com/office/drawing/2014/main" id="{0663EE87-9CEF-4AC7-B672-A7059B4E487C}"/>
              </a:ext>
            </a:extLst>
          </p:cNvPr>
          <p:cNvSpPr/>
          <p:nvPr/>
        </p:nvSpPr>
        <p:spPr>
          <a:xfrm>
            <a:off x="1907704" y="4005064"/>
            <a:ext cx="2520280" cy="1203176"/>
          </a:xfrm>
          <a:prstGeom prst="cloudCallout">
            <a:avLst>
              <a:gd name="adj1" fmla="val 65247"/>
              <a:gd name="adj2" fmla="val -3318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b="1" dirty="0">
                <a:solidFill>
                  <a:schemeClr val="tx1"/>
                </a:solidFill>
              </a:rPr>
              <a:t>投資への不安</a:t>
            </a:r>
            <a:endParaRPr lang="en-US" altLang="ja-JP" sz="1800" b="1" dirty="0">
              <a:solidFill>
                <a:schemeClr val="tx1"/>
              </a:solidFill>
            </a:endParaRPr>
          </a:p>
          <a:p>
            <a:pPr algn="ctr"/>
            <a:r>
              <a:rPr lang="ja-JP" altLang="en-US" sz="1800" b="1" dirty="0">
                <a:solidFill>
                  <a:schemeClr val="tx1"/>
                </a:solidFill>
              </a:rPr>
              <a:t>先入観</a:t>
            </a:r>
            <a:endParaRPr lang="en-US" altLang="ja-JP" sz="1800" b="1" dirty="0">
              <a:solidFill>
                <a:schemeClr val="tx1"/>
              </a:solidFill>
            </a:endParaRPr>
          </a:p>
        </p:txBody>
      </p:sp>
      <p:sp>
        <p:nvSpPr>
          <p:cNvPr id="12" name="テキスト ボックス 11">
            <a:extLst>
              <a:ext uri="{FF2B5EF4-FFF2-40B4-BE49-F238E27FC236}">
                <a16:creationId xmlns:a16="http://schemas.microsoft.com/office/drawing/2014/main" id="{A3CEA53E-651F-4867-B86C-49D110BA50C6}"/>
              </a:ext>
            </a:extLst>
          </p:cNvPr>
          <p:cNvSpPr txBox="1"/>
          <p:nvPr/>
        </p:nvSpPr>
        <p:spPr>
          <a:xfrm>
            <a:off x="4499992" y="2339959"/>
            <a:ext cx="4608512" cy="400110"/>
          </a:xfrm>
          <a:prstGeom prst="rect">
            <a:avLst/>
          </a:prstGeom>
          <a:noFill/>
          <a:ln w="38100">
            <a:solidFill>
              <a:schemeClr val="accent5"/>
            </a:solidFill>
          </a:ln>
        </p:spPr>
        <p:txBody>
          <a:bodyPr wrap="square" rtlCol="0">
            <a:spAutoFit/>
          </a:bodyPr>
          <a:lstStyle/>
          <a:p>
            <a:r>
              <a:rPr lang="ja-JP" altLang="en-US" sz="2000" dirty="0"/>
              <a:t>そもそも投資に興味がないから</a:t>
            </a:r>
            <a:r>
              <a:rPr kumimoji="1" lang="ja-JP" altLang="en-US" sz="2000" dirty="0"/>
              <a:t>　</a:t>
            </a:r>
            <a:r>
              <a:rPr lang="en-US" altLang="ja-JP" sz="2000" dirty="0"/>
              <a:t>60</a:t>
            </a:r>
            <a:r>
              <a:rPr kumimoji="1" lang="ja-JP" altLang="en-US" sz="2000" dirty="0"/>
              <a:t>％</a:t>
            </a:r>
            <a:endParaRPr kumimoji="1" lang="en-US" altLang="ja-JP" sz="2000" dirty="0"/>
          </a:p>
        </p:txBody>
      </p:sp>
      <p:pic>
        <p:nvPicPr>
          <p:cNvPr id="13" name="図 12">
            <a:extLst>
              <a:ext uri="{FF2B5EF4-FFF2-40B4-BE49-F238E27FC236}">
                <a16:creationId xmlns:a16="http://schemas.microsoft.com/office/drawing/2014/main" id="{24442334-1BF4-4414-8BDB-E21DE5555C32}"/>
              </a:ext>
            </a:extLst>
          </p:cNvPr>
          <p:cNvPicPr>
            <a:picLocks noChangeAspect="1"/>
          </p:cNvPicPr>
          <p:nvPr/>
        </p:nvPicPr>
        <p:blipFill>
          <a:blip r:embed="rId4"/>
          <a:stretch>
            <a:fillRect/>
          </a:stretch>
        </p:blipFill>
        <p:spPr>
          <a:xfrm>
            <a:off x="4644008" y="5212573"/>
            <a:ext cx="4226942" cy="158274"/>
          </a:xfrm>
          <a:prstGeom prst="rect">
            <a:avLst/>
          </a:prstGeom>
        </p:spPr>
      </p:pic>
      <p:cxnSp>
        <p:nvCxnSpPr>
          <p:cNvPr id="14" name="直線コネクタ 13">
            <a:extLst>
              <a:ext uri="{FF2B5EF4-FFF2-40B4-BE49-F238E27FC236}">
                <a16:creationId xmlns:a16="http://schemas.microsoft.com/office/drawing/2014/main" id="{E1E8E49E-68FE-4919-8982-78E8A81AC632}"/>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630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9EFADA0-EDB0-4B08-8A1D-8E7F86B4BAC8}"/>
              </a:ext>
            </a:extLst>
          </p:cNvPr>
          <p:cNvPicPr>
            <a:picLocks noChangeAspect="1"/>
          </p:cNvPicPr>
          <p:nvPr/>
        </p:nvPicPr>
        <p:blipFill>
          <a:blip r:embed="rId3"/>
          <a:stretch>
            <a:fillRect/>
          </a:stretch>
        </p:blipFill>
        <p:spPr>
          <a:xfrm>
            <a:off x="158114" y="1052736"/>
            <a:ext cx="8827773" cy="5189812"/>
          </a:xfrm>
          <a:prstGeom prst="rect">
            <a:avLst/>
          </a:prstGeom>
        </p:spPr>
      </p:pic>
      <p:sp>
        <p:nvSpPr>
          <p:cNvPr id="9" name="正方形/長方形 8">
            <a:extLst>
              <a:ext uri="{FF2B5EF4-FFF2-40B4-BE49-F238E27FC236}">
                <a16:creationId xmlns:a16="http://schemas.microsoft.com/office/drawing/2014/main" id="{A2ECEC22-FC87-4984-B4B2-BAA19EF95182}"/>
              </a:ext>
            </a:extLst>
          </p:cNvPr>
          <p:cNvSpPr/>
          <p:nvPr/>
        </p:nvSpPr>
        <p:spPr>
          <a:xfrm>
            <a:off x="467544" y="1479605"/>
            <a:ext cx="8208912" cy="950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F04B607B-C0FF-420B-84B1-236E2E70ECE9}"/>
              </a:ext>
            </a:extLst>
          </p:cNvPr>
          <p:cNvSpPr/>
          <p:nvPr/>
        </p:nvSpPr>
        <p:spPr>
          <a:xfrm>
            <a:off x="467543" y="3270184"/>
            <a:ext cx="8208912" cy="950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CA3F0E41-90B5-41D3-8539-CFDB6F2DCD03}"/>
              </a:ext>
            </a:extLst>
          </p:cNvPr>
          <p:cNvSpPr/>
          <p:nvPr/>
        </p:nvSpPr>
        <p:spPr>
          <a:xfrm>
            <a:off x="467544" y="4868585"/>
            <a:ext cx="8208913" cy="936679"/>
          </a:xfrm>
          <a:prstGeom prst="roundRect">
            <a:avLst>
              <a:gd name="adj" fmla="val 9382"/>
            </a:avLst>
          </a:prstGeom>
        </p:spPr>
        <p:style>
          <a:lnRef idx="0">
            <a:schemeClr val="accent5"/>
          </a:lnRef>
          <a:fillRef idx="3">
            <a:schemeClr val="accent5"/>
          </a:fillRef>
          <a:effectRef idx="3">
            <a:schemeClr val="accent5"/>
          </a:effectRef>
          <a:fontRef idx="minor">
            <a:schemeClr val="lt1"/>
          </a:fontRef>
        </p:style>
        <p:txBody>
          <a:bodyPr rtlCol="0" anchor="ctr"/>
          <a:lstStyle/>
          <a:p>
            <a:pPr algn="ctr">
              <a:defRPr/>
            </a:pPr>
            <a:r>
              <a:rPr lang="ja-JP" altLang="en-US" sz="4000" b="1" spc="50" dirty="0">
                <a:ln w="11430"/>
                <a:solidFill>
                  <a:schemeClr val="bg1"/>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自分に適した投資手法を検討する</a:t>
            </a:r>
            <a:endParaRPr lang="en-US" altLang="ja-JP" sz="4000" b="1" spc="50" dirty="0">
              <a:ln w="11430"/>
              <a:solidFill>
                <a:schemeClr val="bg1"/>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p:txBody>
      </p:sp>
      <p:sp>
        <p:nvSpPr>
          <p:cNvPr id="7" name="正方形/長方形 6">
            <a:extLst>
              <a:ext uri="{FF2B5EF4-FFF2-40B4-BE49-F238E27FC236}">
                <a16:creationId xmlns:a16="http://schemas.microsoft.com/office/drawing/2014/main" id="{C8A6BE00-739A-4F4A-8B56-EDF102F830F2}"/>
              </a:ext>
            </a:extLst>
          </p:cNvPr>
          <p:cNvSpPr/>
          <p:nvPr/>
        </p:nvSpPr>
        <p:spPr>
          <a:xfrm>
            <a:off x="1112562" y="1493392"/>
            <a:ext cx="6918882" cy="923330"/>
          </a:xfrm>
          <a:prstGeom prst="rect">
            <a:avLst/>
          </a:prstGeom>
          <a:noFill/>
        </p:spPr>
        <p:txBody>
          <a:bodyPr wrap="none" lIns="91440" tIns="45720" rIns="91440" bIns="45720">
            <a:spAutoFit/>
          </a:bodyPr>
          <a:lstStyle/>
          <a:p>
            <a:pPr algn="ctr"/>
            <a:r>
              <a:rPr lang="en-US" altLang="ja-JP" sz="5400" b="1" cap="none" spc="0" dirty="0">
                <a:ln w="0"/>
                <a:solidFill>
                  <a:schemeClr val="accent1"/>
                </a:solidFill>
                <a:effectLst>
                  <a:outerShdw blurRad="38100" dist="25400" dir="5400000" algn="ctr" rotWithShape="0">
                    <a:srgbClr val="6E747A">
                      <a:alpha val="43000"/>
                    </a:srgbClr>
                  </a:outerShdw>
                </a:effectLst>
                <a:latin typeface="ＭＳ 明朝" panose="02020609040205080304" pitchFamily="17" charset="-128"/>
                <a:ea typeface="ＭＳ 明朝" panose="02020609040205080304" pitchFamily="17" charset="-128"/>
              </a:rPr>
              <a:t>×</a:t>
            </a:r>
            <a:r>
              <a:rPr lang="ja-JP" altLang="en-US" sz="5400" b="1" cap="none" spc="0" dirty="0">
                <a:ln w="0"/>
                <a:solidFill>
                  <a:schemeClr val="accent1"/>
                </a:solidFill>
                <a:effectLst>
                  <a:outerShdw blurRad="38100" dist="25400" dir="5400000" algn="ctr" rotWithShape="0">
                    <a:srgbClr val="6E747A">
                      <a:alpha val="43000"/>
                    </a:srgbClr>
                  </a:outerShdw>
                </a:effectLst>
                <a:latin typeface="ＭＳ 明朝" panose="02020609040205080304" pitchFamily="17" charset="-128"/>
                <a:ea typeface="ＭＳ 明朝" panose="02020609040205080304" pitchFamily="17" charset="-128"/>
              </a:rPr>
              <a:t>　投資</a:t>
            </a:r>
            <a:r>
              <a:rPr lang="en-US" altLang="ja-JP" sz="5400" b="1" cap="none" spc="0" dirty="0">
                <a:ln w="0"/>
                <a:solidFill>
                  <a:schemeClr val="accent1"/>
                </a:solidFill>
                <a:effectLst>
                  <a:outerShdw blurRad="38100" dist="25400" dir="5400000" algn="ctr" rotWithShape="0">
                    <a:srgbClr val="6E747A">
                      <a:alpha val="43000"/>
                    </a:srgbClr>
                  </a:outerShdw>
                </a:effectLst>
                <a:latin typeface="ＭＳ 明朝" panose="02020609040205080304" pitchFamily="17" charset="-128"/>
                <a:ea typeface="ＭＳ 明朝" panose="02020609040205080304" pitchFamily="17" charset="-128"/>
              </a:rPr>
              <a:t>=</a:t>
            </a:r>
            <a:r>
              <a:rPr lang="ja-JP" altLang="en-US" sz="5400" b="1" cap="none" spc="0" dirty="0">
                <a:ln w="0"/>
                <a:solidFill>
                  <a:schemeClr val="accent1"/>
                </a:solidFill>
                <a:effectLst>
                  <a:outerShdw blurRad="38100" dist="25400" dir="5400000" algn="ctr" rotWithShape="0">
                    <a:srgbClr val="6E747A">
                      <a:alpha val="43000"/>
                    </a:srgbClr>
                  </a:outerShdw>
                </a:effectLst>
                <a:latin typeface="ＭＳ 明朝" panose="02020609040205080304" pitchFamily="17" charset="-128"/>
                <a:ea typeface="ＭＳ 明朝" panose="02020609040205080304" pitchFamily="17" charset="-128"/>
              </a:rPr>
              <a:t>危険なもの</a:t>
            </a:r>
          </a:p>
        </p:txBody>
      </p:sp>
      <p:sp>
        <p:nvSpPr>
          <p:cNvPr id="8" name="正方形/長方形 7">
            <a:extLst>
              <a:ext uri="{FF2B5EF4-FFF2-40B4-BE49-F238E27FC236}">
                <a16:creationId xmlns:a16="http://schemas.microsoft.com/office/drawing/2014/main" id="{1A154FF2-DA98-4183-A3B2-8BBE5F16A207}"/>
              </a:ext>
            </a:extLst>
          </p:cNvPr>
          <p:cNvSpPr/>
          <p:nvPr/>
        </p:nvSpPr>
        <p:spPr>
          <a:xfrm>
            <a:off x="981919" y="3283971"/>
            <a:ext cx="7180171" cy="923330"/>
          </a:xfrm>
          <a:prstGeom prst="rect">
            <a:avLst/>
          </a:prstGeom>
          <a:noFill/>
        </p:spPr>
        <p:txBody>
          <a:bodyPr wrap="square" lIns="91440" tIns="45720" rIns="91440" bIns="45720">
            <a:spAutoFit/>
          </a:bodyPr>
          <a:lstStyle/>
          <a:p>
            <a:pPr algn="ctr"/>
            <a:r>
              <a:rPr lang="ja-JP" altLang="en-US" sz="5400" b="1" dirty="0">
                <a:ln w="0"/>
                <a:solidFill>
                  <a:schemeClr val="accent1"/>
                </a:solidFill>
                <a:effectLst>
                  <a:outerShdw blurRad="38100" dist="25400" dir="5400000" algn="ctr" rotWithShape="0">
                    <a:srgbClr val="6E747A">
                      <a:alpha val="43000"/>
                    </a:srgbClr>
                  </a:outerShdw>
                </a:effectLst>
                <a:latin typeface="ＭＳ 明朝" panose="02020609040205080304" pitchFamily="17" charset="-128"/>
                <a:ea typeface="ＭＳ 明朝" panose="02020609040205080304" pitchFamily="17" charset="-128"/>
              </a:rPr>
              <a:t>〇</a:t>
            </a:r>
            <a:r>
              <a:rPr lang="ja-JP" altLang="en-US" sz="5400" b="1" cap="none" dirty="0">
                <a:ln w="0"/>
                <a:solidFill>
                  <a:schemeClr val="accent1"/>
                </a:solidFill>
                <a:effectLst>
                  <a:outerShdw blurRad="38100" dist="25400" dir="5400000" algn="ctr" rotWithShape="0">
                    <a:srgbClr val="6E747A">
                      <a:alpha val="43000"/>
                    </a:srgbClr>
                  </a:outerShdw>
                </a:effectLst>
                <a:latin typeface="ＭＳ 明朝" panose="02020609040205080304" pitchFamily="17" charset="-128"/>
                <a:ea typeface="ＭＳ 明朝" panose="02020609040205080304" pitchFamily="17" charset="-128"/>
              </a:rPr>
              <a:t>　投資</a:t>
            </a:r>
            <a:r>
              <a:rPr lang="en-US" altLang="ja-JP" sz="5400" b="1" cap="none" dirty="0">
                <a:ln w="0"/>
                <a:solidFill>
                  <a:schemeClr val="accent1"/>
                </a:solidFill>
                <a:effectLst>
                  <a:outerShdw blurRad="38100" dist="25400" dir="5400000" algn="ctr" rotWithShape="0">
                    <a:srgbClr val="6E747A">
                      <a:alpha val="43000"/>
                    </a:srgbClr>
                  </a:outerShdw>
                </a:effectLst>
                <a:latin typeface="ＭＳ 明朝" panose="02020609040205080304" pitchFamily="17" charset="-128"/>
                <a:ea typeface="ＭＳ 明朝" panose="02020609040205080304" pitchFamily="17" charset="-128"/>
              </a:rPr>
              <a:t>=</a:t>
            </a:r>
            <a:r>
              <a:rPr lang="ja-JP" altLang="en-US" sz="5400" b="1" cap="none" dirty="0">
                <a:ln w="0"/>
                <a:solidFill>
                  <a:schemeClr val="accent1"/>
                </a:solidFill>
                <a:effectLst>
                  <a:outerShdw blurRad="38100" dist="25400" dir="5400000" algn="ctr" rotWithShape="0">
                    <a:srgbClr val="6E747A">
                      <a:alpha val="43000"/>
                    </a:srgbClr>
                  </a:outerShdw>
                </a:effectLst>
                <a:latin typeface="ＭＳ 明朝" panose="02020609040205080304" pitchFamily="17" charset="-128"/>
                <a:ea typeface="ＭＳ 明朝" panose="02020609040205080304" pitchFamily="17" charset="-128"/>
              </a:rPr>
              <a:t>必要なもの</a:t>
            </a:r>
          </a:p>
        </p:txBody>
      </p:sp>
      <p:cxnSp>
        <p:nvCxnSpPr>
          <p:cNvPr id="11" name="直線コネクタ 10">
            <a:extLst>
              <a:ext uri="{FF2B5EF4-FFF2-40B4-BE49-F238E27FC236}">
                <a16:creationId xmlns:a16="http://schemas.microsoft.com/office/drawing/2014/main" id="{6F93299E-C9D6-470B-917D-A4B94340B75C}"/>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Rectangle 2">
            <a:extLst>
              <a:ext uri="{FF2B5EF4-FFF2-40B4-BE49-F238E27FC236}">
                <a16:creationId xmlns:a16="http://schemas.microsoft.com/office/drawing/2014/main" id="{AD0D79AF-A6E6-4F94-9FAF-CB8CF5C81EC3}"/>
              </a:ext>
            </a:extLst>
          </p:cNvPr>
          <p:cNvSpPr txBox="1">
            <a:spLocks noChangeArrowheads="1"/>
          </p:cNvSpPr>
          <p:nvPr/>
        </p:nvSpPr>
        <p:spPr>
          <a:xfrm>
            <a:off x="0" y="-171400"/>
            <a:ext cx="8597900" cy="1143000"/>
          </a:xfrm>
          <a:prstGeom prst="rect">
            <a:avLst/>
          </a:prstGeom>
          <a:ln>
            <a:miter lim="800000"/>
            <a:headEnd/>
            <a:tailEnd/>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defRPr/>
            </a:pPr>
            <a:r>
              <a:rPr lang="ja-JP" alt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投資に向き合う姿勢</a:t>
            </a:r>
          </a:p>
        </p:txBody>
      </p:sp>
    </p:spTree>
    <p:extLst>
      <p:ext uri="{BB962C8B-B14F-4D97-AF65-F5344CB8AC3E}">
        <p14:creationId xmlns:p14="http://schemas.microsoft.com/office/powerpoint/2010/main" val="71549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FECB3F9E-50E3-40DD-84C5-4B22A9C9A88B}"/>
              </a:ext>
            </a:extLst>
          </p:cNvPr>
          <p:cNvSpPr>
            <a:spLocks noGrp="1" noChangeArrowheads="1"/>
          </p:cNvSpPr>
          <p:nvPr>
            <p:ph type="title" idx="4294967295"/>
          </p:nvPr>
        </p:nvSpPr>
        <p:spPr>
          <a:xfrm>
            <a:off x="0" y="-171400"/>
            <a:ext cx="8597900" cy="1143000"/>
          </a:xfrm>
          <a:ln>
            <a:miter lim="800000"/>
            <a:headEnd/>
            <a:tailEnd/>
          </a:ln>
        </p:spPr>
        <p:txBody>
          <a:bodyPr/>
          <a:lstStyle/>
          <a:p>
            <a:pPr eaLnBrk="1" hangingPunct="1">
              <a:defRPr/>
            </a:pPr>
            <a:r>
              <a:rPr lang="ja-JP" alt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研修項目</a:t>
            </a:r>
          </a:p>
        </p:txBody>
      </p:sp>
      <p:cxnSp>
        <p:nvCxnSpPr>
          <p:cNvPr id="4" name="直線コネクタ 3">
            <a:extLst>
              <a:ext uri="{FF2B5EF4-FFF2-40B4-BE49-F238E27FC236}">
                <a16:creationId xmlns:a16="http://schemas.microsoft.com/office/drawing/2014/main" id="{BD9FBD60-2A94-4586-8CAD-92923F4880CD}"/>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8600FA13-BB03-4319-B540-C9ACA773B785}"/>
              </a:ext>
            </a:extLst>
          </p:cNvPr>
          <p:cNvSpPr txBox="1"/>
          <p:nvPr/>
        </p:nvSpPr>
        <p:spPr>
          <a:xfrm>
            <a:off x="467544" y="3105542"/>
            <a:ext cx="8280920" cy="2123658"/>
          </a:xfrm>
          <a:prstGeom prst="rect">
            <a:avLst/>
          </a:prstGeom>
          <a:noFill/>
        </p:spPr>
        <p:txBody>
          <a:bodyPr wrap="square" rtlCol="0">
            <a:spAutoFit/>
          </a:bodyPr>
          <a:lstStyle/>
          <a:p>
            <a:pPr algn="ctr"/>
            <a:r>
              <a:rPr kumimoji="1" lang="ja-JP" altLang="en-US" sz="4400" dirty="0"/>
              <a:t>３．人生設計とは</a:t>
            </a:r>
            <a:endParaRPr kumimoji="1" lang="en-US" altLang="ja-JP" sz="4400" dirty="0"/>
          </a:p>
          <a:p>
            <a:endParaRPr lang="en-US" altLang="ja-JP" sz="4400" dirty="0"/>
          </a:p>
          <a:p>
            <a:endParaRPr kumimoji="1" lang="ja-JP" altLang="en-US" sz="4400" dirty="0"/>
          </a:p>
        </p:txBody>
      </p:sp>
    </p:spTree>
    <p:extLst>
      <p:ext uri="{BB962C8B-B14F-4D97-AF65-F5344CB8AC3E}">
        <p14:creationId xmlns:p14="http://schemas.microsoft.com/office/powerpoint/2010/main" val="302706221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FECB3F9E-50E3-40DD-84C5-4B22A9C9A88B}"/>
              </a:ext>
            </a:extLst>
          </p:cNvPr>
          <p:cNvSpPr>
            <a:spLocks noGrp="1" noChangeArrowheads="1"/>
          </p:cNvSpPr>
          <p:nvPr>
            <p:ph type="title" idx="4294967295"/>
          </p:nvPr>
        </p:nvSpPr>
        <p:spPr>
          <a:xfrm>
            <a:off x="0" y="-171400"/>
            <a:ext cx="8597900" cy="1143000"/>
          </a:xfrm>
          <a:ln>
            <a:miter lim="800000"/>
            <a:headEnd/>
            <a:tailEnd/>
          </a:ln>
        </p:spPr>
        <p:txBody>
          <a:bodyPr/>
          <a:lstStyle/>
          <a:p>
            <a:pPr eaLnBrk="1" hangingPunct="1">
              <a:defRPr/>
            </a:pPr>
            <a:r>
              <a:rPr lang="ja-JP" alt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人生設計＝ライプフラン</a:t>
            </a:r>
          </a:p>
        </p:txBody>
      </p:sp>
      <p:sp>
        <p:nvSpPr>
          <p:cNvPr id="2" name="テキスト ボックス 1">
            <a:extLst>
              <a:ext uri="{FF2B5EF4-FFF2-40B4-BE49-F238E27FC236}">
                <a16:creationId xmlns:a16="http://schemas.microsoft.com/office/drawing/2014/main" id="{05DF5C01-EAC9-4F97-B226-2365C6AA71CA}"/>
              </a:ext>
            </a:extLst>
          </p:cNvPr>
          <p:cNvSpPr txBox="1"/>
          <p:nvPr/>
        </p:nvSpPr>
        <p:spPr>
          <a:xfrm>
            <a:off x="179512" y="1475492"/>
            <a:ext cx="4392488" cy="369332"/>
          </a:xfrm>
          <a:prstGeom prst="rect">
            <a:avLst/>
          </a:prstGeom>
          <a:noFill/>
        </p:spPr>
        <p:txBody>
          <a:bodyPr wrap="square" rtlCol="0">
            <a:spAutoFit/>
          </a:bodyPr>
          <a:lstStyle/>
          <a:p>
            <a:r>
              <a:rPr kumimoji="1" lang="ja-JP" altLang="en-US" dirty="0"/>
              <a:t>人生設計をする上で重要な考え方・・・</a:t>
            </a:r>
          </a:p>
        </p:txBody>
      </p:sp>
      <p:sp>
        <p:nvSpPr>
          <p:cNvPr id="5" name="四角形: 角を丸くする 4">
            <a:extLst>
              <a:ext uri="{FF2B5EF4-FFF2-40B4-BE49-F238E27FC236}">
                <a16:creationId xmlns:a16="http://schemas.microsoft.com/office/drawing/2014/main" id="{7C7CE6BC-D7EC-4CAB-9C28-0451C5E95823}"/>
              </a:ext>
            </a:extLst>
          </p:cNvPr>
          <p:cNvSpPr/>
          <p:nvPr/>
        </p:nvSpPr>
        <p:spPr>
          <a:xfrm>
            <a:off x="4572000" y="1124744"/>
            <a:ext cx="4320480" cy="93610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sz="4000" dirty="0"/>
              <a:t>ゴールベース</a:t>
            </a:r>
          </a:p>
        </p:txBody>
      </p:sp>
      <p:sp>
        <p:nvSpPr>
          <p:cNvPr id="6" name="テキスト ボックス 5">
            <a:extLst>
              <a:ext uri="{FF2B5EF4-FFF2-40B4-BE49-F238E27FC236}">
                <a16:creationId xmlns:a16="http://schemas.microsoft.com/office/drawing/2014/main" id="{4B61F31E-7BD3-4039-81A8-5E3D194A4A7B}"/>
              </a:ext>
            </a:extLst>
          </p:cNvPr>
          <p:cNvSpPr txBox="1"/>
          <p:nvPr/>
        </p:nvSpPr>
        <p:spPr>
          <a:xfrm>
            <a:off x="179512" y="2361074"/>
            <a:ext cx="8784976" cy="707886"/>
          </a:xfrm>
          <a:prstGeom prst="rect">
            <a:avLst/>
          </a:prstGeom>
          <a:noFill/>
        </p:spPr>
        <p:txBody>
          <a:bodyPr wrap="square" rtlCol="0">
            <a:spAutoFit/>
          </a:bodyPr>
          <a:lstStyle/>
          <a:p>
            <a:r>
              <a:rPr lang="ja-JP" altLang="en-US" sz="2000" b="1" dirty="0"/>
              <a:t>・個人の夢や目標などを叶えるために資産形成を考える方法</a:t>
            </a:r>
            <a:endParaRPr lang="en-US" altLang="ja-JP" sz="2000" b="1" dirty="0"/>
          </a:p>
          <a:p>
            <a:r>
              <a:rPr lang="ja-JP" altLang="en-US" sz="2000" b="1" dirty="0"/>
              <a:t>・最終目標（ゴール）を定め、そこから逆算して投資を考えるアプローチ</a:t>
            </a:r>
            <a:endParaRPr kumimoji="1" lang="ja-JP" altLang="en-US" sz="2000" b="1" dirty="0"/>
          </a:p>
        </p:txBody>
      </p:sp>
      <p:sp>
        <p:nvSpPr>
          <p:cNvPr id="18" name="テキスト ボックス 17">
            <a:extLst>
              <a:ext uri="{FF2B5EF4-FFF2-40B4-BE49-F238E27FC236}">
                <a16:creationId xmlns:a16="http://schemas.microsoft.com/office/drawing/2014/main" id="{8D5D3BAB-B88C-4477-9DA0-417684AA7B26}"/>
              </a:ext>
            </a:extLst>
          </p:cNvPr>
          <p:cNvSpPr txBox="1"/>
          <p:nvPr/>
        </p:nvSpPr>
        <p:spPr>
          <a:xfrm>
            <a:off x="283964" y="3501008"/>
            <a:ext cx="3711972" cy="2185214"/>
          </a:xfrm>
          <a:prstGeom prst="rect">
            <a:avLst/>
          </a:prstGeom>
          <a:noFill/>
        </p:spPr>
        <p:txBody>
          <a:bodyPr wrap="square" rtlCol="0">
            <a:spAutoFit/>
          </a:bodyPr>
          <a:lstStyle/>
          <a:p>
            <a:pPr fontAlgn="auto">
              <a:spcBef>
                <a:spcPts val="0"/>
              </a:spcBef>
              <a:spcAft>
                <a:spcPts val="0"/>
              </a:spcAft>
            </a:pPr>
            <a:r>
              <a:rPr lang="ja-JP" altLang="en-US" sz="4000" dirty="0">
                <a:solidFill>
                  <a:prstClr val="black"/>
                </a:solidFill>
                <a:latin typeface="Meiryo UI" panose="020B0604030504040204" pitchFamily="50" charset="-128"/>
                <a:ea typeface="Meiryo UI" panose="020B0604030504040204" pitchFamily="50" charset="-128"/>
              </a:rPr>
              <a:t>ゴールが決まれば</a:t>
            </a:r>
            <a:endParaRPr lang="en-US" altLang="ja-JP" sz="4000" dirty="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2400" dirty="0">
                <a:solidFill>
                  <a:prstClr val="black"/>
                </a:solidFill>
                <a:latin typeface="Meiryo UI" panose="020B0604030504040204" pitchFamily="50" charset="-128"/>
                <a:ea typeface="Meiryo UI" panose="020B0604030504040204" pitchFamily="50" charset="-128"/>
              </a:rPr>
              <a:t>ゴール到達のために</a:t>
            </a:r>
            <a:endParaRPr lang="en-US" altLang="ja-JP" sz="2400" dirty="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2400" dirty="0">
                <a:solidFill>
                  <a:prstClr val="black"/>
                </a:solidFill>
                <a:latin typeface="Meiryo UI" panose="020B0604030504040204" pitchFamily="50" charset="-128"/>
                <a:ea typeface="Meiryo UI" panose="020B0604030504040204" pitchFamily="50" charset="-128"/>
              </a:rPr>
              <a:t>いつまでに</a:t>
            </a:r>
            <a:endParaRPr lang="en-US" altLang="ja-JP" sz="2400" dirty="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2400" dirty="0">
                <a:solidFill>
                  <a:prstClr val="black"/>
                </a:solidFill>
                <a:latin typeface="Meiryo UI" panose="020B0604030504040204" pitchFamily="50" charset="-128"/>
                <a:ea typeface="Meiryo UI" panose="020B0604030504040204" pitchFamily="50" charset="-128"/>
              </a:rPr>
              <a:t>どんな資金が</a:t>
            </a:r>
            <a:endParaRPr lang="en-US" altLang="ja-JP" sz="2400" dirty="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2400" dirty="0">
                <a:solidFill>
                  <a:prstClr val="black"/>
                </a:solidFill>
                <a:latin typeface="Meiryo UI" panose="020B0604030504040204" pitchFamily="50" charset="-128"/>
                <a:ea typeface="Meiryo UI" panose="020B0604030504040204" pitchFamily="50" charset="-128"/>
              </a:rPr>
              <a:t>いくら必要になるのか</a:t>
            </a:r>
            <a:endParaRPr lang="en-US" altLang="ja-JP" sz="2400" dirty="0">
              <a:solidFill>
                <a:prstClr val="black"/>
              </a:solidFill>
              <a:latin typeface="Meiryo UI" panose="020B0604030504040204" pitchFamily="50" charset="-128"/>
              <a:ea typeface="Meiryo UI" panose="020B0604030504040204" pitchFamily="50" charset="-128"/>
            </a:endParaRPr>
          </a:p>
        </p:txBody>
      </p:sp>
      <p:sp>
        <p:nvSpPr>
          <p:cNvPr id="9" name="右中かっこ 8">
            <a:extLst>
              <a:ext uri="{FF2B5EF4-FFF2-40B4-BE49-F238E27FC236}">
                <a16:creationId xmlns:a16="http://schemas.microsoft.com/office/drawing/2014/main" id="{ACE0F93D-62BF-4DAB-A4D0-99123094A915}"/>
              </a:ext>
            </a:extLst>
          </p:cNvPr>
          <p:cNvSpPr/>
          <p:nvPr/>
        </p:nvSpPr>
        <p:spPr>
          <a:xfrm>
            <a:off x="3851920" y="4221088"/>
            <a:ext cx="288032" cy="1465134"/>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46583090-9001-4169-943F-DB13F0A377ED}"/>
              </a:ext>
            </a:extLst>
          </p:cNvPr>
          <p:cNvSpPr/>
          <p:nvPr/>
        </p:nvSpPr>
        <p:spPr>
          <a:xfrm>
            <a:off x="4499992" y="4437112"/>
            <a:ext cx="4536504" cy="94539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sz="4400" dirty="0"/>
              <a:t>ライフプラン</a:t>
            </a:r>
          </a:p>
        </p:txBody>
      </p:sp>
      <p:cxnSp>
        <p:nvCxnSpPr>
          <p:cNvPr id="10" name="直線コネクタ 9">
            <a:extLst>
              <a:ext uri="{FF2B5EF4-FFF2-40B4-BE49-F238E27FC236}">
                <a16:creationId xmlns:a16="http://schemas.microsoft.com/office/drawing/2014/main" id="{3FF4E07D-8042-4B46-9380-144CB3B906D2}"/>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22517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8" grpId="0"/>
      <p:bldP spid="9"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325041" y="1268760"/>
            <a:ext cx="8576072" cy="3024336"/>
          </a:xfrm>
          <a:prstGeom prst="rect">
            <a:avLst/>
          </a:prstGeom>
          <a:solidFill>
            <a:srgbClr val="FFF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350">
              <a:solidFill>
                <a:prstClr val="white"/>
              </a:solidFill>
              <a:latin typeface="Meiryo UI" panose="020B0604030504040204" pitchFamily="50" charset="-128"/>
              <a:ea typeface="Meiryo UI" panose="020B0604030504040204" pitchFamily="50" charset="-128"/>
            </a:endParaRPr>
          </a:p>
        </p:txBody>
      </p:sp>
      <p:sp>
        <p:nvSpPr>
          <p:cNvPr id="6" name="コンテンツ プレースホルダー 2"/>
          <p:cNvSpPr>
            <a:spLocks/>
          </p:cNvSpPr>
          <p:nvPr/>
        </p:nvSpPr>
        <p:spPr bwMode="auto">
          <a:xfrm>
            <a:off x="467544" y="1795622"/>
            <a:ext cx="8257943" cy="697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just" eaLnBrk="1" fontAlgn="auto" hangingPunct="1">
              <a:spcBef>
                <a:spcPct val="20000"/>
              </a:spcBef>
              <a:spcAft>
                <a:spcPts val="0"/>
              </a:spcAft>
              <a:buFont typeface="Arial" charset="0"/>
              <a:buNone/>
            </a:pPr>
            <a:r>
              <a:rPr lang="ja-JP" altLang="ja-JP" sz="1800" dirty="0">
                <a:solidFill>
                  <a:prstClr val="black"/>
                </a:solidFill>
                <a:latin typeface="Meiryo UI" panose="020B0604030504040204" pitchFamily="50" charset="-128"/>
                <a:ea typeface="Meiryo UI" panose="020B0604030504040204" pitchFamily="50" charset="-128"/>
              </a:rPr>
              <a:t>①</a:t>
            </a:r>
            <a:r>
              <a:rPr lang="ja-JP" altLang="en-US" sz="1800" dirty="0">
                <a:solidFill>
                  <a:prstClr val="black"/>
                </a:solidFill>
                <a:latin typeface="Meiryo UI" panose="020B0604030504040204" pitchFamily="50" charset="-128"/>
                <a:ea typeface="Meiryo UI" panose="020B0604030504040204" pitchFamily="50" charset="-128"/>
              </a:rPr>
              <a:t> </a:t>
            </a:r>
            <a:r>
              <a:rPr lang="ja-JP" altLang="ja-JP" sz="1800" dirty="0">
                <a:solidFill>
                  <a:prstClr val="black"/>
                </a:solidFill>
                <a:latin typeface="Meiryo UI" panose="020B0604030504040204" pitchFamily="50" charset="-128"/>
                <a:ea typeface="Meiryo UI" panose="020B0604030504040204" pitchFamily="50" charset="-128"/>
              </a:rPr>
              <a:t>現在の収支と将来の収支見通しを</a:t>
            </a:r>
            <a:r>
              <a:rPr lang="ja-JP" altLang="en-US" sz="1800" dirty="0">
                <a:solidFill>
                  <a:prstClr val="black"/>
                </a:solidFill>
                <a:latin typeface="Meiryo UI" panose="020B0604030504040204" pitchFamily="50" charset="-128"/>
                <a:ea typeface="Meiryo UI" panose="020B0604030504040204" pitchFamily="50" charset="-128"/>
              </a:rPr>
              <a:t>知る</a:t>
            </a:r>
            <a:r>
              <a:rPr lang="ja-JP" altLang="ja-JP" sz="1800" dirty="0">
                <a:solidFill>
                  <a:prstClr val="black"/>
                </a:solidFill>
                <a:latin typeface="Meiryo UI" panose="020B0604030504040204" pitchFamily="50" charset="-128"/>
                <a:ea typeface="Meiryo UI" panose="020B0604030504040204" pitchFamily="50" charset="-128"/>
              </a:rPr>
              <a:t>ことで、</a:t>
            </a:r>
            <a:endParaRPr lang="en-US" altLang="ja-JP" sz="1800" dirty="0">
              <a:solidFill>
                <a:prstClr val="black"/>
              </a:solidFill>
              <a:latin typeface="Meiryo UI" panose="020B0604030504040204" pitchFamily="50" charset="-128"/>
              <a:ea typeface="Meiryo UI" panose="020B0604030504040204" pitchFamily="50" charset="-128"/>
            </a:endParaRPr>
          </a:p>
          <a:p>
            <a:pPr algn="just" eaLnBrk="1" fontAlgn="auto" hangingPunct="1">
              <a:spcBef>
                <a:spcPct val="20000"/>
              </a:spcBef>
              <a:spcAft>
                <a:spcPts val="0"/>
              </a:spcAft>
              <a:buFont typeface="Arial" charset="0"/>
              <a:buNone/>
            </a:pPr>
            <a:r>
              <a:rPr lang="ja-JP" altLang="en-US" sz="1800" b="1" dirty="0">
                <a:solidFill>
                  <a:prstClr val="black"/>
                </a:solidFill>
                <a:latin typeface="Meiryo UI" panose="020B0604030504040204" pitchFamily="50" charset="-128"/>
                <a:ea typeface="Meiryo UI" panose="020B0604030504040204" pitchFamily="50" charset="-128"/>
              </a:rPr>
              <a:t>　　　　　　　　　　　　　　　　　　</a:t>
            </a:r>
            <a:r>
              <a:rPr lang="ja-JP" altLang="en-US" b="1" dirty="0">
                <a:solidFill>
                  <a:srgbClr val="C00000"/>
                </a:solidFill>
                <a:latin typeface="Meiryo UI" panose="020B0604030504040204" pitchFamily="50" charset="-128"/>
                <a:ea typeface="Meiryo UI" panose="020B0604030504040204" pitchFamily="50" charset="-128"/>
              </a:rPr>
              <a:t>生涯の生活設計が明確</a:t>
            </a:r>
            <a:r>
              <a:rPr lang="ja-JP" altLang="en-US" sz="1800" dirty="0">
                <a:solidFill>
                  <a:prstClr val="black"/>
                </a:solidFill>
                <a:latin typeface="Meiryo UI" panose="020B0604030504040204" pitchFamily="50" charset="-128"/>
                <a:ea typeface="Meiryo UI" panose="020B0604030504040204" pitchFamily="50" charset="-128"/>
              </a:rPr>
              <a:t>になる。</a:t>
            </a:r>
          </a:p>
        </p:txBody>
      </p:sp>
      <p:sp>
        <p:nvSpPr>
          <p:cNvPr id="7" name="コンテンツ プレースホルダー 2"/>
          <p:cNvSpPr>
            <a:spLocks/>
          </p:cNvSpPr>
          <p:nvPr/>
        </p:nvSpPr>
        <p:spPr bwMode="auto">
          <a:xfrm>
            <a:off x="467545" y="2663970"/>
            <a:ext cx="8257942" cy="621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just" eaLnBrk="1" fontAlgn="auto" hangingPunct="1">
              <a:spcBef>
                <a:spcPct val="20000"/>
              </a:spcBef>
              <a:spcAft>
                <a:spcPts val="0"/>
              </a:spcAft>
              <a:buFont typeface="Arial" charset="0"/>
              <a:buNone/>
            </a:pPr>
            <a:r>
              <a:rPr lang="ja-JP" altLang="ja-JP" sz="1800" dirty="0">
                <a:solidFill>
                  <a:prstClr val="black"/>
                </a:solidFill>
                <a:latin typeface="Meiryo UI" panose="020B0604030504040204" pitchFamily="50" charset="-128"/>
                <a:ea typeface="Meiryo UI" panose="020B0604030504040204" pitchFamily="50" charset="-128"/>
              </a:rPr>
              <a:t>②家族の年齢ごとの収支を見ることで、</a:t>
            </a:r>
            <a:endParaRPr lang="en-US" altLang="ja-JP" sz="1800" dirty="0">
              <a:solidFill>
                <a:prstClr val="black"/>
              </a:solidFill>
              <a:latin typeface="Meiryo UI" panose="020B0604030504040204" pitchFamily="50" charset="-128"/>
              <a:ea typeface="Meiryo UI" panose="020B0604030504040204" pitchFamily="50" charset="-128"/>
            </a:endParaRPr>
          </a:p>
          <a:p>
            <a:pPr algn="just" eaLnBrk="1" fontAlgn="auto" hangingPunct="1">
              <a:spcBef>
                <a:spcPct val="20000"/>
              </a:spcBef>
              <a:spcAft>
                <a:spcPts val="0"/>
              </a:spcAft>
              <a:buFont typeface="Arial" charset="0"/>
              <a:buNone/>
            </a:pPr>
            <a:r>
              <a:rPr lang="ja-JP" altLang="en-US" sz="1800" b="1" dirty="0">
                <a:solidFill>
                  <a:prstClr val="black"/>
                </a:solidFill>
                <a:latin typeface="Meiryo UI" panose="020B0604030504040204" pitchFamily="50" charset="-128"/>
                <a:ea typeface="Meiryo UI" panose="020B0604030504040204" pitchFamily="50" charset="-128"/>
              </a:rPr>
              <a:t>　　　　　　　　　　　　　　　　　　</a:t>
            </a:r>
            <a:r>
              <a:rPr lang="ja-JP" altLang="en-US" b="1" dirty="0">
                <a:solidFill>
                  <a:srgbClr val="C00000"/>
                </a:solidFill>
                <a:latin typeface="Meiryo UI" panose="020B0604030504040204" pitchFamily="50" charset="-128"/>
                <a:ea typeface="Meiryo UI" panose="020B0604030504040204" pitchFamily="50" charset="-128"/>
              </a:rPr>
              <a:t>お金のかかる時期を具体的に確認</a:t>
            </a:r>
            <a:r>
              <a:rPr lang="ja-JP" altLang="en-US" sz="1800" dirty="0">
                <a:solidFill>
                  <a:prstClr val="black"/>
                </a:solidFill>
                <a:latin typeface="Meiryo UI" panose="020B0604030504040204" pitchFamily="50" charset="-128"/>
                <a:ea typeface="Meiryo UI" panose="020B0604030504040204" pitchFamily="50" charset="-128"/>
              </a:rPr>
              <a:t>できる。</a:t>
            </a:r>
          </a:p>
        </p:txBody>
      </p:sp>
      <p:sp>
        <p:nvSpPr>
          <p:cNvPr id="8" name="コンテンツ プレースホルダー 2"/>
          <p:cNvSpPr>
            <a:spLocks/>
          </p:cNvSpPr>
          <p:nvPr/>
        </p:nvSpPr>
        <p:spPr bwMode="auto">
          <a:xfrm>
            <a:off x="467546" y="3522061"/>
            <a:ext cx="8257942" cy="77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just" eaLnBrk="1" fontAlgn="auto" hangingPunct="1">
              <a:spcBef>
                <a:spcPct val="20000"/>
              </a:spcBef>
              <a:spcAft>
                <a:spcPts val="0"/>
              </a:spcAft>
              <a:buFont typeface="Arial" charset="0"/>
              <a:buNone/>
            </a:pPr>
            <a:r>
              <a:rPr lang="ja-JP" altLang="ja-JP" sz="1800" dirty="0">
                <a:solidFill>
                  <a:prstClr val="black"/>
                </a:solidFill>
                <a:latin typeface="Meiryo UI" panose="020B0604030504040204" pitchFamily="50" charset="-128"/>
                <a:ea typeface="Meiryo UI" panose="020B0604030504040204" pitchFamily="50" charset="-128"/>
              </a:rPr>
              <a:t>③いつ、何に、いくらお金が必要なのかが分かることで、</a:t>
            </a:r>
            <a:endParaRPr lang="en-US" altLang="ja-JP" sz="1800" dirty="0">
              <a:solidFill>
                <a:prstClr val="black"/>
              </a:solidFill>
              <a:latin typeface="Meiryo UI" panose="020B0604030504040204" pitchFamily="50" charset="-128"/>
              <a:ea typeface="Meiryo UI" panose="020B0604030504040204" pitchFamily="50" charset="-128"/>
            </a:endParaRPr>
          </a:p>
          <a:p>
            <a:pPr algn="just" eaLnBrk="1" fontAlgn="auto" hangingPunct="1">
              <a:spcBef>
                <a:spcPct val="20000"/>
              </a:spcBef>
              <a:spcAft>
                <a:spcPts val="0"/>
              </a:spcAft>
              <a:buFont typeface="Arial" charset="0"/>
              <a:buNone/>
            </a:pPr>
            <a:r>
              <a:rPr lang="ja-JP" altLang="en-US" sz="1800" b="1" dirty="0">
                <a:solidFill>
                  <a:prstClr val="black"/>
                </a:solidFill>
                <a:latin typeface="Meiryo UI" panose="020B0604030504040204" pitchFamily="50" charset="-128"/>
                <a:ea typeface="Meiryo UI" panose="020B0604030504040204" pitchFamily="50" charset="-128"/>
              </a:rPr>
              <a:t>　　　　　　　　　　　　　　　　　　</a:t>
            </a:r>
            <a:r>
              <a:rPr lang="ja-JP" altLang="en-US" b="1" dirty="0">
                <a:solidFill>
                  <a:srgbClr val="C00000"/>
                </a:solidFill>
                <a:latin typeface="Meiryo UI" panose="020B0604030504040204" pitchFamily="50" charset="-128"/>
                <a:ea typeface="Meiryo UI" panose="020B0604030504040204" pitchFamily="50" charset="-128"/>
              </a:rPr>
              <a:t>貯蓄や投資</a:t>
            </a:r>
            <a:r>
              <a:rPr lang="ja-JP" altLang="ja-JP" b="1" dirty="0">
                <a:solidFill>
                  <a:srgbClr val="C00000"/>
                </a:solidFill>
                <a:latin typeface="Meiryo UI" panose="020B0604030504040204" pitchFamily="50" charset="-128"/>
                <a:ea typeface="Meiryo UI" panose="020B0604030504040204" pitchFamily="50" charset="-128"/>
              </a:rPr>
              <a:t>計画が立てやすくなる</a:t>
            </a:r>
            <a:r>
              <a:rPr lang="ja-JP" altLang="ja-JP" sz="1800" dirty="0">
                <a:solidFill>
                  <a:prstClr val="black"/>
                </a:solidFill>
                <a:latin typeface="Meiryo UI" panose="020B0604030504040204" pitchFamily="50" charset="-128"/>
                <a:ea typeface="Meiryo UI" panose="020B0604030504040204" pitchFamily="50" charset="-128"/>
              </a:rPr>
              <a:t>。</a:t>
            </a:r>
            <a:r>
              <a:rPr lang="ja-JP" altLang="en-US" sz="1800" dirty="0">
                <a:solidFill>
                  <a:prstClr val="black"/>
                </a:solidFill>
                <a:latin typeface="Meiryo UI" panose="020B0604030504040204" pitchFamily="50" charset="-128"/>
                <a:ea typeface="Meiryo UI" panose="020B0604030504040204" pitchFamily="50" charset="-128"/>
              </a:rPr>
              <a:t>　</a:t>
            </a:r>
            <a:endParaRPr lang="en-US" altLang="ja-JP" sz="1800" dirty="0">
              <a:solidFill>
                <a:prstClr val="black"/>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51520" y="1268760"/>
            <a:ext cx="4790052" cy="461665"/>
          </a:xfrm>
          <a:prstGeom prst="rect">
            <a:avLst/>
          </a:prstGeom>
          <a:noFill/>
        </p:spPr>
        <p:txBody>
          <a:bodyPr wrap="square" rtlCol="0">
            <a:spAutoFit/>
          </a:bodyPr>
          <a:lstStyle/>
          <a:p>
            <a:pPr fontAlgn="auto">
              <a:spcBef>
                <a:spcPts val="0"/>
              </a:spcBef>
              <a:spcAft>
                <a:spcPts val="0"/>
              </a:spcAft>
            </a:pPr>
            <a:r>
              <a:rPr lang="ja-JP" altLang="en-US" dirty="0">
                <a:solidFill>
                  <a:srgbClr val="C00000"/>
                </a:solidFill>
                <a:latin typeface="Meiryo UI" panose="020B0604030504040204" pitchFamily="50" charset="-128"/>
                <a:ea typeface="Meiryo UI" panose="020B0604030504040204" pitchFamily="50" charset="-128"/>
              </a:rPr>
              <a:t>■ライフプランを立てるメリット</a:t>
            </a:r>
          </a:p>
        </p:txBody>
      </p:sp>
      <p:sp>
        <p:nvSpPr>
          <p:cNvPr id="16" name="Rectangle 2">
            <a:extLst>
              <a:ext uri="{FF2B5EF4-FFF2-40B4-BE49-F238E27FC236}">
                <a16:creationId xmlns:a16="http://schemas.microsoft.com/office/drawing/2014/main" id="{7BE90F65-EBBF-4406-8A6E-8D38047F0730}"/>
              </a:ext>
            </a:extLst>
          </p:cNvPr>
          <p:cNvSpPr txBox="1">
            <a:spLocks noChangeArrowheads="1"/>
          </p:cNvSpPr>
          <p:nvPr/>
        </p:nvSpPr>
        <p:spPr>
          <a:xfrm>
            <a:off x="0" y="-171400"/>
            <a:ext cx="8597900" cy="1143000"/>
          </a:xfrm>
          <a:prstGeom prst="rect">
            <a:avLst/>
          </a:prstGeom>
          <a:ln>
            <a:miter lim="800000"/>
            <a:headEnd/>
            <a:tailEnd/>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defRPr/>
            </a:pPr>
            <a:r>
              <a:rPr lang="ja-JP" alt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ライプフランの重要性</a:t>
            </a:r>
          </a:p>
        </p:txBody>
      </p:sp>
      <p:sp>
        <p:nvSpPr>
          <p:cNvPr id="2" name="四角形: 角を丸くする 1">
            <a:extLst>
              <a:ext uri="{FF2B5EF4-FFF2-40B4-BE49-F238E27FC236}">
                <a16:creationId xmlns:a16="http://schemas.microsoft.com/office/drawing/2014/main" id="{763F0E96-9D05-4729-A08E-CD5BFAA8C90B}"/>
              </a:ext>
            </a:extLst>
          </p:cNvPr>
          <p:cNvSpPr/>
          <p:nvPr/>
        </p:nvSpPr>
        <p:spPr>
          <a:xfrm>
            <a:off x="179512" y="5013176"/>
            <a:ext cx="8784976" cy="122413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sz="4000" dirty="0"/>
              <a:t>ゴールベースとライフプランが重要</a:t>
            </a:r>
          </a:p>
        </p:txBody>
      </p:sp>
      <p:cxnSp>
        <p:nvCxnSpPr>
          <p:cNvPr id="9" name="直線コネクタ 8">
            <a:extLst>
              <a:ext uri="{FF2B5EF4-FFF2-40B4-BE49-F238E27FC236}">
                <a16:creationId xmlns:a16="http://schemas.microsoft.com/office/drawing/2014/main" id="{FA93C71D-1C00-49CB-AE7C-90A29D505872}"/>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31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2" grpId="0"/>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FECB3F9E-50E3-40DD-84C5-4B22A9C9A88B}"/>
              </a:ext>
            </a:extLst>
          </p:cNvPr>
          <p:cNvSpPr>
            <a:spLocks noGrp="1" noChangeArrowheads="1"/>
          </p:cNvSpPr>
          <p:nvPr>
            <p:ph type="title" idx="4294967295"/>
          </p:nvPr>
        </p:nvSpPr>
        <p:spPr>
          <a:xfrm>
            <a:off x="0" y="-171400"/>
            <a:ext cx="8597900" cy="1143000"/>
          </a:xfrm>
          <a:ln>
            <a:miter lim="800000"/>
            <a:headEnd/>
            <a:tailEnd/>
          </a:ln>
        </p:spPr>
        <p:txBody>
          <a:bodyPr/>
          <a:lstStyle/>
          <a:p>
            <a:pPr eaLnBrk="1" hangingPunct="1">
              <a:defRPr/>
            </a:pPr>
            <a:r>
              <a:rPr lang="ja-JP" alt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ライプフランの現在地</a:t>
            </a:r>
          </a:p>
        </p:txBody>
      </p:sp>
      <p:sp>
        <p:nvSpPr>
          <p:cNvPr id="2" name="テキスト ボックス 1">
            <a:extLst>
              <a:ext uri="{FF2B5EF4-FFF2-40B4-BE49-F238E27FC236}">
                <a16:creationId xmlns:a16="http://schemas.microsoft.com/office/drawing/2014/main" id="{5D307834-2EAD-4350-8B79-7B93B71A8FE3}"/>
              </a:ext>
            </a:extLst>
          </p:cNvPr>
          <p:cNvSpPr txBox="1"/>
          <p:nvPr/>
        </p:nvSpPr>
        <p:spPr>
          <a:xfrm>
            <a:off x="107504" y="971600"/>
            <a:ext cx="7992888" cy="523220"/>
          </a:xfrm>
          <a:prstGeom prst="rect">
            <a:avLst/>
          </a:prstGeom>
          <a:noFill/>
        </p:spPr>
        <p:txBody>
          <a:bodyPr wrap="square" rtlCol="0">
            <a:spAutoFit/>
          </a:bodyPr>
          <a:lstStyle/>
          <a:p>
            <a:r>
              <a:rPr kumimoji="1" lang="ja-JP" altLang="en-US" sz="2800" b="1" dirty="0"/>
              <a:t>自分はどこ？？</a:t>
            </a:r>
          </a:p>
        </p:txBody>
      </p:sp>
      <p:cxnSp>
        <p:nvCxnSpPr>
          <p:cNvPr id="134" name="直線コネクタ 133">
            <a:extLst>
              <a:ext uri="{FF2B5EF4-FFF2-40B4-BE49-F238E27FC236}">
                <a16:creationId xmlns:a16="http://schemas.microsoft.com/office/drawing/2014/main" id="{9089E8E8-D633-40E0-ACA0-286B10ADA00A}"/>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26" name="Picture 2" descr="お金の相談ができる不動産会社-家計と住まいの相談所-『家計と住まい通信』">
            <a:extLst>
              <a:ext uri="{FF2B5EF4-FFF2-40B4-BE49-F238E27FC236}">
                <a16:creationId xmlns:a16="http://schemas.microsoft.com/office/drawing/2014/main" id="{14657C88-40D3-4260-AC30-55D25E2C6F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503736"/>
            <a:ext cx="8537990" cy="4805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09542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楕円 14">
            <a:extLst>
              <a:ext uri="{FF2B5EF4-FFF2-40B4-BE49-F238E27FC236}">
                <a16:creationId xmlns:a16="http://schemas.microsoft.com/office/drawing/2014/main" id="{AF44C4FA-CDA6-4E4B-8287-7A3FD4F2574F}"/>
              </a:ext>
            </a:extLst>
          </p:cNvPr>
          <p:cNvSpPr/>
          <p:nvPr/>
        </p:nvSpPr>
        <p:spPr>
          <a:xfrm>
            <a:off x="395536" y="5003016"/>
            <a:ext cx="8208912" cy="1306304"/>
          </a:xfrm>
          <a:prstGeom prst="ellipse">
            <a:avLst/>
          </a:prstGeom>
          <a:solidFill>
            <a:schemeClr val="accent5">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8F3795EE-6AF6-4579-9164-AD9D122099EB}"/>
              </a:ext>
            </a:extLst>
          </p:cNvPr>
          <p:cNvSpPr/>
          <p:nvPr/>
        </p:nvSpPr>
        <p:spPr>
          <a:xfrm>
            <a:off x="395536" y="3128774"/>
            <a:ext cx="8352928" cy="1315015"/>
          </a:xfrm>
          <a:prstGeom prst="ellipse">
            <a:avLst/>
          </a:prstGeom>
          <a:solidFill>
            <a:schemeClr val="accent5">
              <a:lumMod val="40000"/>
              <a:lumOff val="6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311999AF-E16E-4296-990A-41D8A1625CF2}"/>
              </a:ext>
            </a:extLst>
          </p:cNvPr>
          <p:cNvSpPr/>
          <p:nvPr/>
        </p:nvSpPr>
        <p:spPr>
          <a:xfrm>
            <a:off x="395536" y="1332037"/>
            <a:ext cx="8352928" cy="1256361"/>
          </a:xfrm>
          <a:prstGeom prst="ellipse">
            <a:avLst/>
          </a:prstGeom>
          <a:solidFill>
            <a:schemeClr val="accent5">
              <a:lumMod val="40000"/>
              <a:lumOff val="6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F7AEE0E0-159C-4534-9287-D67AC6C2A7D4}"/>
              </a:ext>
            </a:extLst>
          </p:cNvPr>
          <p:cNvSpPr txBox="1"/>
          <p:nvPr/>
        </p:nvSpPr>
        <p:spPr>
          <a:xfrm>
            <a:off x="683568" y="1700808"/>
            <a:ext cx="7848872" cy="461665"/>
          </a:xfrm>
          <a:prstGeom prst="rect">
            <a:avLst/>
          </a:prstGeom>
          <a:noFill/>
        </p:spPr>
        <p:txBody>
          <a:bodyPr wrap="square" rtlCol="0">
            <a:spAutoFit/>
          </a:bodyPr>
          <a:lstStyle/>
          <a:p>
            <a:r>
              <a:rPr kumimoji="1" lang="ja-JP" altLang="en-US" sz="2400" b="1" dirty="0">
                <a:solidFill>
                  <a:srgbClr val="0070C0"/>
                </a:solidFill>
                <a:latin typeface="ＭＳ ゴシック" panose="020B0609070205080204" pitchFamily="49" charset="-128"/>
                <a:ea typeface="ＭＳ ゴシック" panose="020B0609070205080204" pitchFamily="49" charset="-128"/>
              </a:rPr>
              <a:t>就職　結婚　子の誕生　住宅購入　子の進学　親の介護</a:t>
            </a:r>
          </a:p>
        </p:txBody>
      </p:sp>
      <p:sp>
        <p:nvSpPr>
          <p:cNvPr id="12" name="テキスト ボックス 11">
            <a:extLst>
              <a:ext uri="{FF2B5EF4-FFF2-40B4-BE49-F238E27FC236}">
                <a16:creationId xmlns:a16="http://schemas.microsoft.com/office/drawing/2014/main" id="{6AA94327-D474-4DDD-BB8F-1368002F0D99}"/>
              </a:ext>
            </a:extLst>
          </p:cNvPr>
          <p:cNvSpPr txBox="1"/>
          <p:nvPr/>
        </p:nvSpPr>
        <p:spPr>
          <a:xfrm>
            <a:off x="1216407" y="3615407"/>
            <a:ext cx="6711187" cy="461665"/>
          </a:xfrm>
          <a:prstGeom prst="rect">
            <a:avLst/>
          </a:prstGeom>
          <a:noFill/>
        </p:spPr>
        <p:txBody>
          <a:bodyPr wrap="square" rtlCol="0">
            <a:spAutoFit/>
          </a:bodyPr>
          <a:lstStyle/>
          <a:p>
            <a:r>
              <a:rPr kumimoji="1" lang="ja-JP" altLang="en-US" sz="2400" b="1" dirty="0">
                <a:solidFill>
                  <a:srgbClr val="0070C0"/>
                </a:solidFill>
              </a:rPr>
              <a:t>退職　親の相続　リフォーム（住み替え） 余暇</a:t>
            </a:r>
          </a:p>
        </p:txBody>
      </p:sp>
      <p:sp>
        <p:nvSpPr>
          <p:cNvPr id="13" name="テキスト ボックス 12">
            <a:extLst>
              <a:ext uri="{FF2B5EF4-FFF2-40B4-BE49-F238E27FC236}">
                <a16:creationId xmlns:a16="http://schemas.microsoft.com/office/drawing/2014/main" id="{679F7447-8092-4414-A3EA-B4720D1CFE9F}"/>
              </a:ext>
            </a:extLst>
          </p:cNvPr>
          <p:cNvSpPr txBox="1"/>
          <p:nvPr/>
        </p:nvSpPr>
        <p:spPr>
          <a:xfrm>
            <a:off x="1079612" y="5487615"/>
            <a:ext cx="6984776" cy="461665"/>
          </a:xfrm>
          <a:prstGeom prst="rect">
            <a:avLst/>
          </a:prstGeom>
          <a:noFill/>
        </p:spPr>
        <p:txBody>
          <a:bodyPr wrap="square" rtlCol="0">
            <a:spAutoFit/>
          </a:bodyPr>
          <a:lstStyle/>
          <a:p>
            <a:r>
              <a:rPr lang="ja-JP" altLang="en-US" sz="2400" b="1" dirty="0">
                <a:solidFill>
                  <a:srgbClr val="0070C0"/>
                </a:solidFill>
                <a:latin typeface="ＭＳ ゴシック" panose="020B0609070205080204" pitchFamily="49" charset="-128"/>
                <a:ea typeface="ＭＳ ゴシック" panose="020B0609070205080204" pitchFamily="49" charset="-128"/>
              </a:rPr>
              <a:t>加齢による認知判断能力の衰え　生前贈与　</a:t>
            </a:r>
            <a:r>
              <a:rPr kumimoji="1" lang="ja-JP" altLang="en-US" sz="2400" b="1" dirty="0">
                <a:solidFill>
                  <a:srgbClr val="0070C0"/>
                </a:solidFill>
                <a:latin typeface="ＭＳ ゴシック" panose="020B0609070205080204" pitchFamily="49" charset="-128"/>
                <a:ea typeface="ＭＳ ゴシック" panose="020B0609070205080204" pitchFamily="49" charset="-128"/>
              </a:rPr>
              <a:t>葬儀</a:t>
            </a:r>
          </a:p>
        </p:txBody>
      </p:sp>
      <p:sp>
        <p:nvSpPr>
          <p:cNvPr id="3" name="正方形/長方形 2">
            <a:extLst>
              <a:ext uri="{FF2B5EF4-FFF2-40B4-BE49-F238E27FC236}">
                <a16:creationId xmlns:a16="http://schemas.microsoft.com/office/drawing/2014/main" id="{8B460D7F-5F73-47B4-9152-869456DB17D4}"/>
              </a:ext>
            </a:extLst>
          </p:cNvPr>
          <p:cNvSpPr/>
          <p:nvPr/>
        </p:nvSpPr>
        <p:spPr>
          <a:xfrm>
            <a:off x="1475656" y="980728"/>
            <a:ext cx="1972930" cy="584775"/>
          </a:xfrm>
          <a:prstGeom prst="rect">
            <a:avLst/>
          </a:prstGeom>
          <a:solidFill>
            <a:srgbClr val="0070C0"/>
          </a:solidFill>
          <a:ln w="28575">
            <a:noFill/>
          </a:ln>
        </p:spPr>
        <p:txBody>
          <a:bodyPr wrap="square" lIns="91440" tIns="45720" rIns="91440" bIns="45720">
            <a:spAutoFit/>
          </a:bodyPr>
          <a:lstStyle/>
          <a:p>
            <a:pPr algn="ctr"/>
            <a:r>
              <a:rPr lang="ja-JP" altLang="en-US" sz="3200" b="1" cap="none" spc="0" dirty="0">
                <a:ln w="0"/>
                <a:solidFill>
                  <a:schemeClr val="bg1"/>
                </a:solidFill>
                <a:effectLst>
                  <a:outerShdw blurRad="38100" dist="25400" dir="5400000" algn="ctr" rotWithShape="0">
                    <a:srgbClr val="6E747A">
                      <a:alpha val="43000"/>
                    </a:srgbClr>
                  </a:outerShdw>
                </a:effectLst>
                <a:latin typeface="ＭＳ ゴシック" panose="020B0609070205080204" pitchFamily="49" charset="-128"/>
                <a:ea typeface="ＭＳ ゴシック" panose="020B0609070205080204" pitchFamily="49" charset="-128"/>
              </a:rPr>
              <a:t>①現役期</a:t>
            </a:r>
          </a:p>
        </p:txBody>
      </p:sp>
      <p:sp>
        <p:nvSpPr>
          <p:cNvPr id="4" name="正方形/長方形 3">
            <a:extLst>
              <a:ext uri="{FF2B5EF4-FFF2-40B4-BE49-F238E27FC236}">
                <a16:creationId xmlns:a16="http://schemas.microsoft.com/office/drawing/2014/main" id="{7201E1B8-C08C-4F92-83C6-5158063F9BFF}"/>
              </a:ext>
            </a:extLst>
          </p:cNvPr>
          <p:cNvSpPr/>
          <p:nvPr/>
        </p:nvSpPr>
        <p:spPr>
          <a:xfrm>
            <a:off x="1475656" y="2822802"/>
            <a:ext cx="2884582" cy="584775"/>
          </a:xfrm>
          <a:prstGeom prst="rect">
            <a:avLst/>
          </a:prstGeom>
          <a:solidFill>
            <a:srgbClr val="0070C0"/>
          </a:solidFill>
          <a:ln>
            <a:noFill/>
          </a:ln>
        </p:spPr>
        <p:txBody>
          <a:bodyPr wrap="square" lIns="91440" tIns="45720" rIns="91440" bIns="45720">
            <a:spAutoFit/>
          </a:bodyPr>
          <a:lstStyle/>
          <a:p>
            <a:pPr algn="ctr"/>
            <a:r>
              <a:rPr lang="ja-JP" altLang="en-US" sz="3200" b="1" cap="none" spc="0" dirty="0">
                <a:ln w="0"/>
                <a:solidFill>
                  <a:schemeClr val="bg1"/>
                </a:solidFill>
                <a:latin typeface="ＭＳ ゴシック" panose="020B0609070205080204" pitchFamily="49" charset="-128"/>
                <a:ea typeface="ＭＳ ゴシック" panose="020B0609070205080204" pitchFamily="49" charset="-128"/>
              </a:rPr>
              <a:t>②リタイア期</a:t>
            </a:r>
          </a:p>
        </p:txBody>
      </p:sp>
      <p:sp>
        <p:nvSpPr>
          <p:cNvPr id="5" name="正方形/長方形 4">
            <a:extLst>
              <a:ext uri="{FF2B5EF4-FFF2-40B4-BE49-F238E27FC236}">
                <a16:creationId xmlns:a16="http://schemas.microsoft.com/office/drawing/2014/main" id="{A020D07E-5B7B-4211-8A26-C299F2D97924}"/>
              </a:ext>
            </a:extLst>
          </p:cNvPr>
          <p:cNvSpPr/>
          <p:nvPr/>
        </p:nvSpPr>
        <p:spPr>
          <a:xfrm>
            <a:off x="1475656" y="4651619"/>
            <a:ext cx="2031325" cy="584775"/>
          </a:xfrm>
          <a:prstGeom prst="rect">
            <a:avLst/>
          </a:prstGeom>
          <a:solidFill>
            <a:srgbClr val="0070C0"/>
          </a:solidFill>
        </p:spPr>
        <p:txBody>
          <a:bodyPr wrap="square" lIns="91440" tIns="45720" rIns="91440" bIns="45720">
            <a:spAutoFit/>
          </a:bodyPr>
          <a:lstStyle/>
          <a:p>
            <a:pPr algn="ctr"/>
            <a:r>
              <a:rPr lang="ja-JP" altLang="en-US" sz="3200" b="1" cap="none" spc="0" dirty="0">
                <a:ln w="0"/>
                <a:solidFill>
                  <a:schemeClr val="bg1"/>
                </a:solidFill>
                <a:latin typeface="ＭＳ ゴシック" panose="020B0609070205080204" pitchFamily="49" charset="-128"/>
                <a:ea typeface="ＭＳ ゴシック" panose="020B0609070205080204" pitchFamily="49" charset="-128"/>
              </a:rPr>
              <a:t>③高齢期</a:t>
            </a:r>
          </a:p>
        </p:txBody>
      </p:sp>
      <p:sp>
        <p:nvSpPr>
          <p:cNvPr id="16" name="Rectangle 2">
            <a:extLst>
              <a:ext uri="{FF2B5EF4-FFF2-40B4-BE49-F238E27FC236}">
                <a16:creationId xmlns:a16="http://schemas.microsoft.com/office/drawing/2014/main" id="{66D44320-39A7-4B08-A773-15091C742A7B}"/>
              </a:ext>
            </a:extLst>
          </p:cNvPr>
          <p:cNvSpPr txBox="1">
            <a:spLocks noChangeArrowheads="1"/>
          </p:cNvSpPr>
          <p:nvPr/>
        </p:nvSpPr>
        <p:spPr>
          <a:xfrm>
            <a:off x="0" y="-171400"/>
            <a:ext cx="8597900" cy="1143000"/>
          </a:xfrm>
          <a:prstGeom prst="rect">
            <a:avLst/>
          </a:prstGeom>
          <a:ln>
            <a:miter lim="800000"/>
            <a:headEnd/>
            <a:tailEnd/>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defRPr/>
            </a:pPr>
            <a:r>
              <a:rPr lang="ja-JP" alt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ライフプランの各ステージで起こること</a:t>
            </a:r>
          </a:p>
        </p:txBody>
      </p:sp>
      <p:cxnSp>
        <p:nvCxnSpPr>
          <p:cNvPr id="17" name="直線コネクタ 16">
            <a:extLst>
              <a:ext uri="{FF2B5EF4-FFF2-40B4-BE49-F238E27FC236}">
                <a16:creationId xmlns:a16="http://schemas.microsoft.com/office/drawing/2014/main" id="{67B87614-2667-43E6-AFBF-BF69F2117638}"/>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81163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0" grpId="0" animBg="1"/>
      <p:bldP spid="8" grpId="0"/>
      <p:bldP spid="12" grpId="0"/>
      <p:bldP spid="13" grpId="0"/>
      <p:bldP spid="3" grpId="0" animBg="1"/>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539552" y="1790326"/>
            <a:ext cx="3384376" cy="648072"/>
          </a:xfrm>
          <a:prstGeom prst="roundRect">
            <a:avLst/>
          </a:prstGeom>
          <a:solidFill>
            <a:schemeClr val="accent6">
              <a:lumMod val="75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solidFill>
                  <a:schemeClr val="bg1"/>
                </a:solidFill>
              </a:rPr>
              <a:t>ゆとりある生活費</a:t>
            </a:r>
          </a:p>
        </p:txBody>
      </p:sp>
      <p:sp>
        <p:nvSpPr>
          <p:cNvPr id="15" name="右矢印 14"/>
          <p:cNvSpPr/>
          <p:nvPr/>
        </p:nvSpPr>
        <p:spPr>
          <a:xfrm>
            <a:off x="4427984" y="1935471"/>
            <a:ext cx="398944" cy="357782"/>
          </a:xfrm>
          <a:prstGeom prst="rightArrow">
            <a:avLst/>
          </a:prstGeom>
          <a:solidFill>
            <a:srgbClr val="FFC0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a:p>
        </p:txBody>
      </p:sp>
      <p:sp>
        <p:nvSpPr>
          <p:cNvPr id="16" name="角丸四角形 15"/>
          <p:cNvSpPr/>
          <p:nvPr/>
        </p:nvSpPr>
        <p:spPr>
          <a:xfrm>
            <a:off x="5292080" y="1772816"/>
            <a:ext cx="3600400" cy="664453"/>
          </a:xfrm>
          <a:prstGeom prst="roundRect">
            <a:avLst/>
          </a:prstGeom>
          <a:solidFill>
            <a:schemeClr val="accent5">
              <a:lumMod val="50000"/>
            </a:schemeClr>
          </a:solidFill>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3200" dirty="0"/>
              <a:t>約</a:t>
            </a:r>
            <a:r>
              <a:rPr lang="en-US" altLang="ja-JP" sz="3200" dirty="0"/>
              <a:t>36</a:t>
            </a:r>
            <a:r>
              <a:rPr kumimoji="1" lang="ja-JP" altLang="en-US" sz="2000" dirty="0"/>
              <a:t>万円（夫婦２人）</a:t>
            </a:r>
          </a:p>
        </p:txBody>
      </p:sp>
      <p:sp>
        <p:nvSpPr>
          <p:cNvPr id="13" name="テキスト ボックス 12"/>
          <p:cNvSpPr txBox="1"/>
          <p:nvPr/>
        </p:nvSpPr>
        <p:spPr>
          <a:xfrm>
            <a:off x="5292080" y="2491274"/>
            <a:ext cx="3528392" cy="1000274"/>
          </a:xfrm>
          <a:prstGeom prst="rect">
            <a:avLst/>
          </a:prstGeom>
          <a:noFill/>
        </p:spPr>
        <p:txBody>
          <a:bodyPr wrap="square" rtlCol="0">
            <a:spAutoFit/>
          </a:bodyPr>
          <a:lstStyle/>
          <a:p>
            <a:pPr>
              <a:lnSpc>
                <a:spcPct val="125000"/>
              </a:lnSpc>
            </a:pPr>
            <a:r>
              <a:rPr kumimoji="1" lang="ja-JP" altLang="en-US" sz="1600" dirty="0">
                <a:latin typeface="+mj-ea"/>
                <a:ea typeface="+mj-ea"/>
              </a:rPr>
              <a:t>・食費　　・固定資産税　</a:t>
            </a:r>
            <a:r>
              <a:rPr lang="ja-JP" altLang="en-US" sz="1600" dirty="0">
                <a:latin typeface="+mj-ea"/>
              </a:rPr>
              <a:t>・通信費</a:t>
            </a:r>
            <a:endParaRPr kumimoji="1" lang="en-US" altLang="ja-JP" sz="1600" dirty="0">
              <a:latin typeface="+mj-ea"/>
              <a:ea typeface="+mj-ea"/>
            </a:endParaRPr>
          </a:p>
          <a:p>
            <a:pPr>
              <a:lnSpc>
                <a:spcPct val="125000"/>
              </a:lnSpc>
            </a:pPr>
            <a:r>
              <a:rPr kumimoji="1" lang="ja-JP" altLang="en-US" sz="1600" dirty="0">
                <a:latin typeface="+mj-ea"/>
                <a:ea typeface="+mj-ea"/>
              </a:rPr>
              <a:t>・交際費　・老人ホーム　</a:t>
            </a:r>
            <a:r>
              <a:rPr lang="ja-JP" altLang="en-US" sz="1600" dirty="0">
                <a:latin typeface="+mj-ea"/>
              </a:rPr>
              <a:t>・病気</a:t>
            </a:r>
            <a:endParaRPr kumimoji="1" lang="en-US" altLang="ja-JP" sz="1600" dirty="0">
              <a:latin typeface="+mj-ea"/>
              <a:ea typeface="+mj-ea"/>
            </a:endParaRPr>
          </a:p>
          <a:p>
            <a:pPr>
              <a:lnSpc>
                <a:spcPct val="125000"/>
              </a:lnSpc>
            </a:pPr>
            <a:r>
              <a:rPr kumimoji="1" lang="ja-JP" altLang="en-US" sz="1600" dirty="0">
                <a:latin typeface="+mj-ea"/>
                <a:ea typeface="+mj-ea"/>
              </a:rPr>
              <a:t>・ローン</a:t>
            </a:r>
            <a:endParaRPr kumimoji="1" lang="en-US" altLang="ja-JP" sz="1600" dirty="0">
              <a:latin typeface="+mj-ea"/>
              <a:ea typeface="+mj-ea"/>
            </a:endParaRPr>
          </a:p>
        </p:txBody>
      </p:sp>
      <p:sp>
        <p:nvSpPr>
          <p:cNvPr id="14" name="テキスト ボックス 13"/>
          <p:cNvSpPr txBox="1"/>
          <p:nvPr/>
        </p:nvSpPr>
        <p:spPr>
          <a:xfrm>
            <a:off x="0" y="4059650"/>
            <a:ext cx="9144000" cy="416140"/>
          </a:xfrm>
          <a:prstGeom prst="rect">
            <a:avLst/>
          </a:prstGeom>
          <a:noFill/>
          <a:ln w="19050">
            <a:solidFill>
              <a:schemeClr val="tx1"/>
            </a:solidFill>
          </a:ln>
        </p:spPr>
        <p:txBody>
          <a:bodyPr wrap="square" rtlCol="0">
            <a:spAutoFit/>
          </a:bodyPr>
          <a:lstStyle/>
          <a:p>
            <a:pPr>
              <a:lnSpc>
                <a:spcPct val="125000"/>
              </a:lnSpc>
            </a:pPr>
            <a:r>
              <a:rPr kumimoji="1" lang="ja-JP" altLang="en-US" dirty="0">
                <a:latin typeface="+mj-ea"/>
                <a:ea typeface="+mj-ea"/>
              </a:rPr>
              <a:t>例：</a:t>
            </a:r>
            <a:r>
              <a:rPr kumimoji="1" lang="en-US" altLang="ja-JP" dirty="0">
                <a:latin typeface="+mj-ea"/>
                <a:ea typeface="+mj-ea"/>
              </a:rPr>
              <a:t>65</a:t>
            </a:r>
            <a:r>
              <a:rPr kumimoji="1" lang="ja-JP" altLang="en-US" dirty="0">
                <a:latin typeface="+mj-ea"/>
                <a:ea typeface="+mj-ea"/>
              </a:rPr>
              <a:t>歳から</a:t>
            </a:r>
            <a:r>
              <a:rPr kumimoji="1" lang="en-US" altLang="ja-JP" dirty="0">
                <a:latin typeface="+mj-ea"/>
                <a:ea typeface="+mj-ea"/>
              </a:rPr>
              <a:t>90</a:t>
            </a:r>
            <a:r>
              <a:rPr kumimoji="1" lang="ja-JP" altLang="en-US" dirty="0">
                <a:latin typeface="+mj-ea"/>
                <a:ea typeface="+mj-ea"/>
              </a:rPr>
              <a:t>歳まで生きた場合</a:t>
            </a:r>
            <a:r>
              <a:rPr lang="en-US" altLang="ja-JP" dirty="0">
                <a:latin typeface="+mj-ea"/>
                <a:ea typeface="+mj-ea"/>
              </a:rPr>
              <a:t>…</a:t>
            </a:r>
            <a:endParaRPr kumimoji="1" lang="ja-JP" altLang="en-US" dirty="0">
              <a:latin typeface="+mj-ea"/>
              <a:ea typeface="+mj-ea"/>
            </a:endParaRPr>
          </a:p>
        </p:txBody>
      </p:sp>
      <p:sp>
        <p:nvSpPr>
          <p:cNvPr id="17" name="テキスト ボックス 16"/>
          <p:cNvSpPr txBox="1"/>
          <p:nvPr/>
        </p:nvSpPr>
        <p:spPr>
          <a:xfrm>
            <a:off x="251520" y="5025370"/>
            <a:ext cx="8712968" cy="707886"/>
          </a:xfrm>
          <a:prstGeom prst="rect">
            <a:avLst/>
          </a:prstGeom>
          <a:noFill/>
        </p:spPr>
        <p:txBody>
          <a:bodyPr wrap="square" rtlCol="0">
            <a:spAutoFit/>
          </a:bodyPr>
          <a:lstStyle/>
          <a:p>
            <a:r>
              <a:rPr lang="en-US" altLang="ja-JP" sz="3600" dirty="0">
                <a:latin typeface="+mj-ea"/>
                <a:ea typeface="+mj-ea"/>
              </a:rPr>
              <a:t>36</a:t>
            </a:r>
            <a:r>
              <a:rPr kumimoji="1" lang="ja-JP" altLang="en-US" sz="3600" dirty="0">
                <a:latin typeface="+mj-ea"/>
                <a:ea typeface="+mj-ea"/>
              </a:rPr>
              <a:t>万</a:t>
            </a:r>
            <a:r>
              <a:rPr kumimoji="1" lang="en-US" altLang="ja-JP" sz="3200" dirty="0">
                <a:latin typeface="+mj-ea"/>
                <a:ea typeface="+mj-ea"/>
              </a:rPr>
              <a:t>×</a:t>
            </a:r>
            <a:r>
              <a:rPr kumimoji="1" lang="en-US" altLang="ja-JP" sz="3600" dirty="0">
                <a:latin typeface="+mj-ea"/>
                <a:ea typeface="+mj-ea"/>
              </a:rPr>
              <a:t>12</a:t>
            </a:r>
            <a:r>
              <a:rPr kumimoji="1" lang="ja-JP" altLang="en-US" sz="3600" dirty="0">
                <a:latin typeface="+mj-ea"/>
                <a:ea typeface="+mj-ea"/>
              </a:rPr>
              <a:t>ヵ月</a:t>
            </a:r>
            <a:r>
              <a:rPr kumimoji="1" lang="en-US" altLang="ja-JP" sz="3200" dirty="0">
                <a:latin typeface="+mj-ea"/>
                <a:ea typeface="+mj-ea"/>
              </a:rPr>
              <a:t>×</a:t>
            </a:r>
            <a:r>
              <a:rPr kumimoji="1" lang="en-US" altLang="ja-JP" sz="3600" dirty="0">
                <a:latin typeface="+mj-ea"/>
                <a:ea typeface="+mj-ea"/>
              </a:rPr>
              <a:t>25</a:t>
            </a:r>
            <a:r>
              <a:rPr kumimoji="1" lang="ja-JP" altLang="en-US" sz="3600" dirty="0">
                <a:latin typeface="+mj-ea"/>
                <a:ea typeface="+mj-ea"/>
              </a:rPr>
              <a:t>年</a:t>
            </a:r>
            <a:r>
              <a:rPr kumimoji="1" lang="ja-JP" altLang="en-US" sz="3200" dirty="0">
                <a:latin typeface="+mj-ea"/>
                <a:ea typeface="+mj-ea"/>
              </a:rPr>
              <a:t>＝</a:t>
            </a:r>
            <a:r>
              <a:rPr kumimoji="1" lang="en-US" altLang="ja-JP" sz="4000" dirty="0">
                <a:latin typeface="+mj-ea"/>
                <a:ea typeface="+mj-ea"/>
              </a:rPr>
              <a:t>1</a:t>
            </a:r>
            <a:r>
              <a:rPr kumimoji="1" lang="ja-JP" altLang="en-US" sz="4000" dirty="0">
                <a:latin typeface="+mj-ea"/>
                <a:ea typeface="+mj-ea"/>
              </a:rPr>
              <a:t>億</a:t>
            </a:r>
            <a:r>
              <a:rPr lang="en-US" altLang="ja-JP" sz="4000" dirty="0">
                <a:latin typeface="+mj-ea"/>
                <a:ea typeface="+mj-ea"/>
              </a:rPr>
              <a:t>800</a:t>
            </a:r>
            <a:r>
              <a:rPr kumimoji="1" lang="ja-JP" altLang="en-US" sz="4000" dirty="0">
                <a:latin typeface="+mj-ea"/>
                <a:ea typeface="+mj-ea"/>
              </a:rPr>
              <a:t>万</a:t>
            </a:r>
            <a:r>
              <a:rPr kumimoji="1" lang="ja-JP" altLang="en-US" dirty="0">
                <a:latin typeface="+mj-ea"/>
                <a:ea typeface="+mj-ea"/>
              </a:rPr>
              <a:t>円かかる計算に！</a:t>
            </a:r>
            <a:endParaRPr kumimoji="1" lang="ja-JP" altLang="en-US" sz="3200" dirty="0">
              <a:latin typeface="+mj-ea"/>
              <a:ea typeface="+mj-ea"/>
            </a:endParaRPr>
          </a:p>
        </p:txBody>
      </p:sp>
      <p:sp>
        <p:nvSpPr>
          <p:cNvPr id="19" name="Rectangle 2">
            <a:extLst>
              <a:ext uri="{FF2B5EF4-FFF2-40B4-BE49-F238E27FC236}">
                <a16:creationId xmlns:a16="http://schemas.microsoft.com/office/drawing/2014/main" id="{6E1611EE-9028-40F1-B51A-AAF4A2ECCABC}"/>
              </a:ext>
            </a:extLst>
          </p:cNvPr>
          <p:cNvSpPr txBox="1">
            <a:spLocks noChangeArrowheads="1"/>
          </p:cNvSpPr>
          <p:nvPr/>
        </p:nvSpPr>
        <p:spPr>
          <a:xfrm>
            <a:off x="0" y="-171400"/>
            <a:ext cx="8597900" cy="1143000"/>
          </a:xfrm>
          <a:prstGeom prst="rect">
            <a:avLst/>
          </a:prstGeom>
          <a:ln>
            <a:miter lim="800000"/>
            <a:headEnd/>
            <a:tailEnd/>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defRPr/>
            </a:pPr>
            <a:r>
              <a:rPr lang="ja-JP" alt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今後かかる費用</a:t>
            </a:r>
          </a:p>
        </p:txBody>
      </p:sp>
      <p:sp>
        <p:nvSpPr>
          <p:cNvPr id="4" name="テキスト ボックス 3">
            <a:extLst>
              <a:ext uri="{FF2B5EF4-FFF2-40B4-BE49-F238E27FC236}">
                <a16:creationId xmlns:a16="http://schemas.microsoft.com/office/drawing/2014/main" id="{109024B9-3075-4BC5-9FC2-88C6FC032944}"/>
              </a:ext>
            </a:extLst>
          </p:cNvPr>
          <p:cNvSpPr txBox="1"/>
          <p:nvPr/>
        </p:nvSpPr>
        <p:spPr>
          <a:xfrm>
            <a:off x="179512" y="971600"/>
            <a:ext cx="8418388" cy="584775"/>
          </a:xfrm>
          <a:prstGeom prst="rect">
            <a:avLst/>
          </a:prstGeom>
          <a:noFill/>
        </p:spPr>
        <p:txBody>
          <a:bodyPr wrap="square" rtlCol="0">
            <a:spAutoFit/>
          </a:bodyPr>
          <a:lstStyle/>
          <a:p>
            <a:r>
              <a:rPr kumimoji="1" lang="ja-JP" altLang="en-US" sz="3200" dirty="0"/>
              <a:t>ゆとりある老後にかかる生活費</a:t>
            </a:r>
          </a:p>
        </p:txBody>
      </p:sp>
      <p:cxnSp>
        <p:nvCxnSpPr>
          <p:cNvPr id="11" name="直線コネクタ 10">
            <a:extLst>
              <a:ext uri="{FF2B5EF4-FFF2-40B4-BE49-F238E27FC236}">
                <a16:creationId xmlns:a16="http://schemas.microsoft.com/office/drawing/2014/main" id="{5FED6089-21F4-40CE-AF92-CBC82FC50468}"/>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E1EE7213-8FF4-4655-B310-AF472ECD91EC}"/>
              </a:ext>
            </a:extLst>
          </p:cNvPr>
          <p:cNvSpPr txBox="1"/>
          <p:nvPr/>
        </p:nvSpPr>
        <p:spPr>
          <a:xfrm>
            <a:off x="2627784" y="3521683"/>
            <a:ext cx="6832073" cy="253916"/>
          </a:xfrm>
          <a:prstGeom prst="rect">
            <a:avLst/>
          </a:prstGeom>
          <a:noFill/>
        </p:spPr>
        <p:txBody>
          <a:bodyPr wrap="square" rtlCol="0">
            <a:spAutoFit/>
          </a:bodyPr>
          <a:lstStyle/>
          <a:p>
            <a:r>
              <a:rPr lang="ja-JP" altLang="en-US" sz="1050" dirty="0"/>
              <a:t>出典：公益財団法人生命保険文化センター　令和元年度「生活保障に関する調査」</a:t>
            </a:r>
            <a:r>
              <a:rPr lang="en-US" altLang="ja-JP" sz="1050" dirty="0"/>
              <a:t>※</a:t>
            </a:r>
            <a:r>
              <a:rPr lang="ja-JP" altLang="en-US" sz="1050" dirty="0"/>
              <a:t>夫婦二人の場合</a:t>
            </a:r>
            <a:endParaRPr kumimoji="1" lang="en-US" altLang="ja-JP" sz="1050" dirty="0"/>
          </a:p>
        </p:txBody>
      </p:sp>
    </p:spTree>
    <p:extLst>
      <p:ext uri="{BB962C8B-B14F-4D97-AF65-F5344CB8AC3E}">
        <p14:creationId xmlns:p14="http://schemas.microsoft.com/office/powerpoint/2010/main" val="893163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animBg="1"/>
      <p:bldP spid="13" grpId="0"/>
      <p:bldP spid="14"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FECB3F9E-50E3-40DD-84C5-4B22A9C9A88B}"/>
              </a:ext>
            </a:extLst>
          </p:cNvPr>
          <p:cNvSpPr>
            <a:spLocks noGrp="1" noChangeArrowheads="1"/>
          </p:cNvSpPr>
          <p:nvPr>
            <p:ph type="title" idx="4294967295"/>
          </p:nvPr>
        </p:nvSpPr>
        <p:spPr>
          <a:xfrm>
            <a:off x="0" y="-171450"/>
            <a:ext cx="8597900" cy="1143000"/>
          </a:xfrm>
          <a:ln>
            <a:miter lim="800000"/>
            <a:headEnd/>
            <a:tailEnd/>
          </a:ln>
        </p:spPr>
        <p:txBody>
          <a:bodyPr/>
          <a:lstStyle/>
          <a:p>
            <a:pPr eaLnBrk="1" hangingPunct="1">
              <a:defRPr/>
            </a:pPr>
            <a:r>
              <a:rPr lang="ja-JP" alt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講師：髙松伸吾</a:t>
            </a:r>
          </a:p>
        </p:txBody>
      </p:sp>
      <p:cxnSp>
        <p:nvCxnSpPr>
          <p:cNvPr id="4" name="直線コネクタ 3">
            <a:extLst>
              <a:ext uri="{FF2B5EF4-FFF2-40B4-BE49-F238E27FC236}">
                <a16:creationId xmlns:a16="http://schemas.microsoft.com/office/drawing/2014/main" id="{E4335F47-9CED-4906-923D-60F0FE7E7DED}"/>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F1C5FA94-1A45-4C95-8DBC-ADB60C90DD16}"/>
              </a:ext>
            </a:extLst>
          </p:cNvPr>
          <p:cNvSpPr txBox="1"/>
          <p:nvPr/>
        </p:nvSpPr>
        <p:spPr>
          <a:xfrm>
            <a:off x="251520" y="620688"/>
            <a:ext cx="7992888" cy="3323987"/>
          </a:xfrm>
          <a:prstGeom prst="rect">
            <a:avLst/>
          </a:prstGeom>
          <a:noFill/>
        </p:spPr>
        <p:txBody>
          <a:bodyPr wrap="square" rtlCol="0">
            <a:spAutoFit/>
          </a:bodyPr>
          <a:lstStyle/>
          <a:p>
            <a:endParaRPr lang="en-US" altLang="ja-JP" sz="2100" b="1" dirty="0"/>
          </a:p>
          <a:p>
            <a:r>
              <a:rPr lang="ja-JP" altLang="en-US" sz="2100" dirty="0"/>
              <a:t>一般社団法人　投資診断協会　代表理事</a:t>
            </a:r>
            <a:endParaRPr lang="en-US" altLang="ja-JP" sz="2100" dirty="0"/>
          </a:p>
          <a:p>
            <a:r>
              <a:rPr lang="ja-JP" altLang="en-US" sz="2100" dirty="0"/>
              <a:t>一般社団法人　相続ファシリテーター協会　代表理事</a:t>
            </a:r>
            <a:endParaRPr lang="en-US" altLang="ja-JP" sz="2100" dirty="0"/>
          </a:p>
          <a:p>
            <a:r>
              <a:rPr lang="ja-JP" altLang="en-US" sz="2100" dirty="0"/>
              <a:t>株式会社</a:t>
            </a:r>
            <a:r>
              <a:rPr lang="en-US" altLang="ja-JP" sz="2100" dirty="0"/>
              <a:t>Nexus</a:t>
            </a:r>
            <a:r>
              <a:rPr lang="ja-JP" altLang="en-US" sz="2100" dirty="0"/>
              <a:t>　代表取締役</a:t>
            </a:r>
            <a:endParaRPr lang="en-US" altLang="ja-JP" sz="2100" dirty="0"/>
          </a:p>
          <a:p>
            <a:r>
              <a:rPr lang="ja-JP" altLang="en-US" sz="2100" dirty="0"/>
              <a:t>一般社団法人　</a:t>
            </a:r>
            <a:r>
              <a:rPr lang="en-US" altLang="ja-JP" sz="2100" dirty="0" err="1"/>
              <a:t>WoodLife</a:t>
            </a:r>
            <a:r>
              <a:rPr lang="ja-JP" altLang="en-US" sz="2100" dirty="0"/>
              <a:t>協会　代表理事</a:t>
            </a:r>
            <a:endParaRPr lang="en-US" altLang="ja-JP" sz="2100" dirty="0"/>
          </a:p>
          <a:p>
            <a:r>
              <a:rPr lang="ja-JP" altLang="en-US" sz="2100" dirty="0"/>
              <a:t>株式会社</a:t>
            </a:r>
            <a:r>
              <a:rPr lang="en-US" altLang="ja-JP" sz="2100" dirty="0"/>
              <a:t>PLUG</a:t>
            </a:r>
            <a:r>
              <a:rPr lang="ja-JP" altLang="en-US" sz="2100" dirty="0"/>
              <a:t>　取締役</a:t>
            </a:r>
            <a:endParaRPr lang="en-US" altLang="ja-JP" sz="2100" dirty="0"/>
          </a:p>
          <a:p>
            <a:r>
              <a:rPr lang="ja-JP" altLang="en-US" sz="2100" dirty="0"/>
              <a:t>一般社団法人　日本パデル協会　理事</a:t>
            </a:r>
            <a:endParaRPr lang="en-US" altLang="ja-JP" sz="2100" dirty="0"/>
          </a:p>
          <a:p>
            <a:r>
              <a:rPr lang="ja-JP" altLang="en-US" sz="2100" dirty="0"/>
              <a:t>一般社団法人　日本特殊清掃隊　顧問</a:t>
            </a:r>
            <a:endParaRPr lang="en-US" altLang="ja-JP" sz="2100" dirty="0"/>
          </a:p>
          <a:p>
            <a:r>
              <a:rPr lang="ja-JP" altLang="en-US" sz="2100" dirty="0"/>
              <a:t>一般社団法人　日本テニスコーチ協会　代表理事</a:t>
            </a:r>
            <a:endParaRPr lang="en-US" altLang="ja-JP" sz="2100" dirty="0"/>
          </a:p>
          <a:p>
            <a:r>
              <a:rPr lang="ja-JP" altLang="en-US" sz="2100" dirty="0"/>
              <a:t>株式会社レリック　取締役</a:t>
            </a:r>
            <a:endParaRPr lang="en-US" altLang="ja-JP" sz="2100" dirty="0"/>
          </a:p>
        </p:txBody>
      </p:sp>
      <p:sp>
        <p:nvSpPr>
          <p:cNvPr id="8" name="Rectangle 11">
            <a:extLst>
              <a:ext uri="{FF2B5EF4-FFF2-40B4-BE49-F238E27FC236}">
                <a16:creationId xmlns:a16="http://schemas.microsoft.com/office/drawing/2014/main" id="{F74A85DA-5B0A-4FD6-94F5-F01AC12D8F28}"/>
              </a:ext>
            </a:extLst>
          </p:cNvPr>
          <p:cNvSpPr>
            <a:spLocks noChangeArrowheads="1"/>
          </p:cNvSpPr>
          <p:nvPr/>
        </p:nvSpPr>
        <p:spPr bwMode="auto">
          <a:xfrm>
            <a:off x="76200" y="4005064"/>
            <a:ext cx="8964488" cy="2160240"/>
          </a:xfrm>
          <a:prstGeom prst="rect">
            <a:avLst/>
          </a:prstGeom>
          <a:solidFill>
            <a:srgbClr val="FFFF99"/>
          </a:solidFill>
          <a:ln w="9525">
            <a:solidFill>
              <a:schemeClr val="tx1"/>
            </a:solidFill>
            <a:miter lim="800000"/>
            <a:headEnd/>
            <a:tailEnd/>
          </a:ln>
        </p:spPr>
        <p:txBody>
          <a:bodyPr/>
          <a:lstStyle/>
          <a:p>
            <a:pPr defTabSz="914400"/>
            <a:r>
              <a:rPr kumimoji="0" lang="ja-JP" altLang="en-US" sz="1400" dirty="0">
                <a:solidFill>
                  <a:srgbClr val="191919"/>
                </a:solidFill>
                <a:sym typeface="Arial" charset="0"/>
              </a:rPr>
              <a:t>◆職歴等大学卒業後、</a:t>
            </a:r>
            <a:r>
              <a:rPr lang="zh-CN" altLang="en-US" sz="1400" dirty="0"/>
              <a:t>株式会社 ＮＩＰＰＯ</a:t>
            </a:r>
            <a:r>
              <a:rPr kumimoji="0" lang="ja-JP" altLang="en-US" sz="1400" dirty="0">
                <a:solidFill>
                  <a:srgbClr val="191919"/>
                </a:solidFill>
                <a:sym typeface="Arial" charset="0"/>
              </a:rPr>
              <a:t>に入社、アイエヌジー生命保険で会社経営者むけコンサルティング業務を担当、東京海上日動あんしん生命にてリテール業務を経てライフプラザパートナーズに出向。大手ハウスメーカーや工務店グループを対象にしたセミナーにて講師として多数講演。その後退社し、株式会社</a:t>
            </a:r>
            <a:r>
              <a:rPr kumimoji="0" lang="en-US" altLang="ja-JP" sz="1400" dirty="0">
                <a:solidFill>
                  <a:srgbClr val="191919"/>
                </a:solidFill>
                <a:sym typeface="Arial" charset="0"/>
              </a:rPr>
              <a:t>Nexus</a:t>
            </a:r>
            <a:r>
              <a:rPr kumimoji="0" lang="ja-JP" altLang="en-US" sz="1400" dirty="0">
                <a:solidFill>
                  <a:srgbClr val="191919"/>
                </a:solidFill>
                <a:sym typeface="Arial" charset="0"/>
              </a:rPr>
              <a:t>を設立。住宅業界での講演会、</a:t>
            </a:r>
            <a:r>
              <a:rPr kumimoji="0" lang="en-US" altLang="ja-JP" sz="1400" dirty="0">
                <a:solidFill>
                  <a:srgbClr val="191919"/>
                </a:solidFill>
                <a:sym typeface="Arial" charset="0"/>
              </a:rPr>
              <a:t>FP</a:t>
            </a:r>
            <a:r>
              <a:rPr kumimoji="0" lang="ja-JP" altLang="en-US" sz="1400" dirty="0">
                <a:solidFill>
                  <a:srgbClr val="191919"/>
                </a:solidFill>
                <a:sym typeface="Arial" charset="0"/>
              </a:rPr>
              <a:t>に対する研修・教育、そして住宅購入検討者に対してもセミナーを実施し、相続に関する問題を解決依頼に対応するための仕組み、一般社団法人相続ファシリテーター協会を設立し現在に至る。</a:t>
            </a:r>
            <a:endParaRPr kumimoji="0" lang="en-US" altLang="ja-JP" sz="1400" dirty="0">
              <a:solidFill>
                <a:srgbClr val="191919"/>
              </a:solidFill>
              <a:sym typeface="Arial" charset="0"/>
            </a:endParaRPr>
          </a:p>
          <a:p>
            <a:pPr defTabSz="914400"/>
            <a:r>
              <a:rPr kumimoji="0" lang="ja-JP" altLang="en-US" sz="1400" dirty="0">
                <a:solidFill>
                  <a:srgbClr val="191919"/>
                </a:solidFill>
                <a:sym typeface="Arial" charset="0"/>
              </a:rPr>
              <a:t>提携実績企業（順不同・敬称略）：ミサワホーム株式会社、ミサワホーム各ディーラー、ミサワ</a:t>
            </a:r>
            <a:r>
              <a:rPr kumimoji="0" lang="en-US" altLang="ja-JP" sz="1400" dirty="0">
                <a:solidFill>
                  <a:srgbClr val="191919"/>
                </a:solidFill>
                <a:sym typeface="Arial" charset="0"/>
              </a:rPr>
              <a:t>MJ</a:t>
            </a:r>
            <a:r>
              <a:rPr kumimoji="0" lang="ja-JP" altLang="en-US" sz="1400" dirty="0">
                <a:solidFill>
                  <a:srgbClr val="191919"/>
                </a:solidFill>
                <a:sym typeface="Arial" charset="0"/>
              </a:rPr>
              <a:t>ホーム株式会社、株式会社東急ホームズ、株式会社日本ハウス</a:t>
            </a:r>
            <a:r>
              <a:rPr kumimoji="0" lang="en-US" altLang="ja-JP" sz="1400" dirty="0">
                <a:solidFill>
                  <a:srgbClr val="191919"/>
                </a:solidFill>
                <a:sym typeface="Arial" charset="0"/>
              </a:rPr>
              <a:t>HD</a:t>
            </a:r>
            <a:r>
              <a:rPr kumimoji="0" lang="ja-JP" altLang="en-US" sz="1400" dirty="0" err="1">
                <a:solidFill>
                  <a:srgbClr val="191919"/>
                </a:solidFill>
                <a:sym typeface="Arial" charset="0"/>
              </a:rPr>
              <a:t>、</a:t>
            </a:r>
            <a:r>
              <a:rPr kumimoji="0" lang="ja-JP" altLang="en-US" sz="1400" dirty="0">
                <a:solidFill>
                  <a:srgbClr val="191919"/>
                </a:solidFill>
                <a:sym typeface="Arial" charset="0"/>
              </a:rPr>
              <a:t>積水ハウス株式会社、三菱地所ホーム株式会社、あいおいニッセイ同和損害保険株式会社、</a:t>
            </a:r>
            <a:r>
              <a:rPr kumimoji="0" lang="en-US" altLang="ja-JP" sz="1400" dirty="0">
                <a:solidFill>
                  <a:srgbClr val="191919"/>
                </a:solidFill>
                <a:sym typeface="Arial" charset="0"/>
              </a:rPr>
              <a:t>NKSJ</a:t>
            </a:r>
            <a:r>
              <a:rPr kumimoji="0" lang="ja-JP" altLang="en-US" sz="1400" dirty="0">
                <a:solidFill>
                  <a:srgbClr val="191919"/>
                </a:solidFill>
                <a:sym typeface="Arial" charset="0"/>
              </a:rPr>
              <a:t>ひまわり生命保険株式会社、ソニー生命保険株式会社、株式会社</a:t>
            </a:r>
            <a:r>
              <a:rPr kumimoji="0" lang="en-US" altLang="ja-JP" sz="1400" dirty="0">
                <a:solidFill>
                  <a:srgbClr val="191919"/>
                </a:solidFill>
                <a:sym typeface="Arial" charset="0"/>
              </a:rPr>
              <a:t>Nexus</a:t>
            </a:r>
            <a:r>
              <a:rPr kumimoji="0" lang="ja-JP" altLang="en-US" sz="1400" dirty="0">
                <a:solidFill>
                  <a:srgbClr val="191919"/>
                </a:solidFill>
                <a:sym typeface="Arial" charset="0"/>
              </a:rPr>
              <a:t>他</a:t>
            </a:r>
            <a:endParaRPr kumimoji="0" lang="en-US" altLang="ja-JP" sz="1400" dirty="0">
              <a:solidFill>
                <a:srgbClr val="191919"/>
              </a:solidFill>
              <a:sym typeface="Arial" charset="0"/>
            </a:endParaRPr>
          </a:p>
        </p:txBody>
      </p:sp>
      <p:pic>
        <p:nvPicPr>
          <p:cNvPr id="2" name="図 1">
            <a:extLst>
              <a:ext uri="{FF2B5EF4-FFF2-40B4-BE49-F238E27FC236}">
                <a16:creationId xmlns:a16="http://schemas.microsoft.com/office/drawing/2014/main" id="{E0EBB75C-821D-FC16-01E4-CBA49E0D2858}"/>
              </a:ext>
            </a:extLst>
          </p:cNvPr>
          <p:cNvPicPr>
            <a:picLocks noChangeAspect="1"/>
          </p:cNvPicPr>
          <p:nvPr/>
        </p:nvPicPr>
        <p:blipFill>
          <a:blip r:embed="rId3"/>
          <a:stretch>
            <a:fillRect/>
          </a:stretch>
        </p:blipFill>
        <p:spPr>
          <a:xfrm>
            <a:off x="6748393" y="1115566"/>
            <a:ext cx="2292295" cy="2682650"/>
          </a:xfrm>
          <a:prstGeom prst="rect">
            <a:avLst/>
          </a:prstGeom>
        </p:spPr>
      </p:pic>
    </p:spTree>
    <p:extLst>
      <p:ext uri="{BB962C8B-B14F-4D97-AF65-F5344CB8AC3E}">
        <p14:creationId xmlns:p14="http://schemas.microsoft.com/office/powerpoint/2010/main" val="11105687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スライド番号プレースホルダ 5"/>
          <p:cNvSpPr txBox="1">
            <a:spLocks/>
          </p:cNvSpPr>
          <p:nvPr/>
        </p:nvSpPr>
        <p:spPr bwMode="auto">
          <a:xfrm>
            <a:off x="-323850" y="6310313"/>
            <a:ext cx="2311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ea typeface="ＭＳ Ｐゴシック" pitchFamily="50" charset="-128"/>
              </a:defRPr>
            </a:lvl1pPr>
            <a:lvl2pPr marL="742950" indent="-285750" eaLnBrk="0" hangingPunct="0">
              <a:defRPr kumimoji="1" sz="2400">
                <a:solidFill>
                  <a:schemeClr val="tx1"/>
                </a:solidFill>
                <a:latin typeface="Arial" charset="0"/>
                <a:ea typeface="ＭＳ Ｐゴシック" pitchFamily="50" charset="-128"/>
              </a:defRPr>
            </a:lvl2pPr>
            <a:lvl3pPr marL="1143000" indent="-228600" eaLnBrk="0" hangingPunct="0">
              <a:defRPr kumimoji="1" sz="2400">
                <a:solidFill>
                  <a:schemeClr val="tx1"/>
                </a:solidFill>
                <a:latin typeface="Arial" charset="0"/>
                <a:ea typeface="ＭＳ Ｐゴシック" pitchFamily="50" charset="-128"/>
              </a:defRPr>
            </a:lvl3pPr>
            <a:lvl4pPr marL="1600200" indent="-228600" eaLnBrk="0" hangingPunct="0">
              <a:defRPr kumimoji="1" sz="2400">
                <a:solidFill>
                  <a:schemeClr val="tx1"/>
                </a:solidFill>
                <a:latin typeface="Arial" charset="0"/>
                <a:ea typeface="ＭＳ Ｐゴシック" pitchFamily="50" charset="-128"/>
              </a:defRPr>
            </a:lvl4pPr>
            <a:lvl5pPr marL="2057400" indent="-228600" eaLnBrk="0" hangingPunct="0">
              <a:defRPr kumimoji="1" sz="24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50" charset="-128"/>
              </a:defRPr>
            </a:lvl9pPr>
          </a:lstStyle>
          <a:p>
            <a:pPr algn="ctr" eaLnBrk="1" hangingPunct="1"/>
            <a:endParaRPr lang="ja-JP" altLang="en-US"/>
          </a:p>
        </p:txBody>
      </p:sp>
      <p:cxnSp>
        <p:nvCxnSpPr>
          <p:cNvPr id="8" name="直線コネクタ 7"/>
          <p:cNvCxnSpPr/>
          <p:nvPr/>
        </p:nvCxnSpPr>
        <p:spPr>
          <a:xfrm>
            <a:off x="4489" y="6492875"/>
            <a:ext cx="9139511" cy="0"/>
          </a:xfrm>
          <a:prstGeom prst="line">
            <a:avLst/>
          </a:prstGeom>
          <a:ln w="63500">
            <a:gradFill flip="none" rotWithShape="1">
              <a:gsLst>
                <a:gs pos="0">
                  <a:srgbClr val="03D4A8"/>
                </a:gs>
                <a:gs pos="25000">
                  <a:srgbClr val="21D6E0"/>
                </a:gs>
                <a:gs pos="75000">
                  <a:srgbClr val="0087E6"/>
                </a:gs>
                <a:gs pos="100000">
                  <a:srgbClr val="005CBF"/>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a:spLocks noChangeArrowheads="1"/>
          </p:cNvSpPr>
          <p:nvPr/>
        </p:nvSpPr>
        <p:spPr bwMode="auto">
          <a:xfrm>
            <a:off x="106363" y="3356992"/>
            <a:ext cx="8858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600">
                <a:solidFill>
                  <a:srgbClr val="3333CC"/>
                </a:solidFill>
                <a:latin typeface="Arial" charset="0"/>
                <a:ea typeface="ＭＳ Ｐゴシック" charset="-128"/>
              </a:defRPr>
            </a:lvl1pPr>
            <a:lvl2pPr marL="742950" indent="-285750" eaLnBrk="0" hangingPunct="0">
              <a:defRPr kumimoji="1" sz="1600">
                <a:solidFill>
                  <a:srgbClr val="3333CC"/>
                </a:solidFill>
                <a:latin typeface="Arial" charset="0"/>
                <a:ea typeface="ＭＳ Ｐゴシック" charset="-128"/>
              </a:defRPr>
            </a:lvl2pPr>
            <a:lvl3pPr marL="1143000" indent="-228600" eaLnBrk="0" hangingPunct="0">
              <a:defRPr kumimoji="1" sz="1600">
                <a:solidFill>
                  <a:srgbClr val="3333CC"/>
                </a:solidFill>
                <a:latin typeface="Arial" charset="0"/>
                <a:ea typeface="ＭＳ Ｐゴシック" charset="-128"/>
              </a:defRPr>
            </a:lvl3pPr>
            <a:lvl4pPr marL="1600200" indent="-228600" eaLnBrk="0" hangingPunct="0">
              <a:defRPr kumimoji="1" sz="1600">
                <a:solidFill>
                  <a:srgbClr val="3333CC"/>
                </a:solidFill>
                <a:latin typeface="Arial" charset="0"/>
                <a:ea typeface="ＭＳ Ｐゴシック" charset="-128"/>
              </a:defRPr>
            </a:lvl4pPr>
            <a:lvl5pPr marL="2057400" indent="-228600" eaLnBrk="0" hangingPunct="0">
              <a:defRPr kumimoji="1" sz="1600">
                <a:solidFill>
                  <a:srgbClr val="3333CC"/>
                </a:solidFill>
                <a:latin typeface="Arial" charset="0"/>
                <a:ea typeface="ＭＳ Ｐゴシック" charset="-128"/>
              </a:defRPr>
            </a:lvl5pPr>
            <a:lvl6pPr marL="2514600" indent="-228600" eaLnBrk="0" fontAlgn="base" hangingPunct="0">
              <a:spcBef>
                <a:spcPct val="0"/>
              </a:spcBef>
              <a:spcAft>
                <a:spcPct val="0"/>
              </a:spcAft>
              <a:defRPr kumimoji="1" sz="1600">
                <a:solidFill>
                  <a:srgbClr val="3333CC"/>
                </a:solidFill>
                <a:latin typeface="Arial" charset="0"/>
                <a:ea typeface="ＭＳ Ｐゴシック" charset="-128"/>
              </a:defRPr>
            </a:lvl6pPr>
            <a:lvl7pPr marL="2971800" indent="-228600" eaLnBrk="0" fontAlgn="base" hangingPunct="0">
              <a:spcBef>
                <a:spcPct val="0"/>
              </a:spcBef>
              <a:spcAft>
                <a:spcPct val="0"/>
              </a:spcAft>
              <a:defRPr kumimoji="1" sz="1600">
                <a:solidFill>
                  <a:srgbClr val="3333CC"/>
                </a:solidFill>
                <a:latin typeface="Arial" charset="0"/>
                <a:ea typeface="ＭＳ Ｐゴシック" charset="-128"/>
              </a:defRPr>
            </a:lvl7pPr>
            <a:lvl8pPr marL="3429000" indent="-228600" eaLnBrk="0" fontAlgn="base" hangingPunct="0">
              <a:spcBef>
                <a:spcPct val="0"/>
              </a:spcBef>
              <a:spcAft>
                <a:spcPct val="0"/>
              </a:spcAft>
              <a:defRPr kumimoji="1" sz="1600">
                <a:solidFill>
                  <a:srgbClr val="3333CC"/>
                </a:solidFill>
                <a:latin typeface="Arial" charset="0"/>
                <a:ea typeface="ＭＳ Ｐゴシック" charset="-128"/>
              </a:defRPr>
            </a:lvl8pPr>
            <a:lvl9pPr marL="3886200" indent="-228600" eaLnBrk="0" fontAlgn="base" hangingPunct="0">
              <a:spcBef>
                <a:spcPct val="0"/>
              </a:spcBef>
              <a:spcAft>
                <a:spcPct val="0"/>
              </a:spcAft>
              <a:defRPr kumimoji="1" sz="1600">
                <a:solidFill>
                  <a:srgbClr val="3333CC"/>
                </a:solidFill>
                <a:latin typeface="Arial" charset="0"/>
                <a:ea typeface="ＭＳ Ｐゴシック" charset="-128"/>
              </a:defRPr>
            </a:lvl9pPr>
          </a:lstStyle>
          <a:p>
            <a:pPr eaLnBrk="1" hangingPunct="1"/>
            <a:r>
              <a:rPr lang="ja-JP" altLang="en-US" sz="2400" b="1" dirty="0">
                <a:solidFill>
                  <a:schemeClr val="tx1"/>
                </a:solidFill>
                <a:latin typeface="+mn-ea"/>
                <a:ea typeface="+mn-ea"/>
              </a:rPr>
              <a:t>■ 標準世帯の年金モデル（令和元年度）</a:t>
            </a:r>
            <a:endParaRPr lang="en-US" altLang="ja-JP" sz="2400" b="1" dirty="0">
              <a:solidFill>
                <a:schemeClr val="tx1"/>
              </a:solidFill>
              <a:latin typeface="+mn-ea"/>
              <a:ea typeface="+mn-ea"/>
            </a:endParaRPr>
          </a:p>
        </p:txBody>
      </p:sp>
      <p:sp>
        <p:nvSpPr>
          <p:cNvPr id="10" name="テキスト ボックス 5"/>
          <p:cNvSpPr txBox="1">
            <a:spLocks noChangeArrowheads="1"/>
          </p:cNvSpPr>
          <p:nvPr/>
        </p:nvSpPr>
        <p:spPr bwMode="auto">
          <a:xfrm>
            <a:off x="106363" y="908720"/>
            <a:ext cx="8858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600">
                <a:solidFill>
                  <a:srgbClr val="3333CC"/>
                </a:solidFill>
                <a:latin typeface="Arial" charset="0"/>
                <a:ea typeface="ＭＳ Ｐゴシック" charset="-128"/>
              </a:defRPr>
            </a:lvl1pPr>
            <a:lvl2pPr marL="742950" indent="-285750" eaLnBrk="0" hangingPunct="0">
              <a:defRPr kumimoji="1" sz="1600">
                <a:solidFill>
                  <a:srgbClr val="3333CC"/>
                </a:solidFill>
                <a:latin typeface="Arial" charset="0"/>
                <a:ea typeface="ＭＳ Ｐゴシック" charset="-128"/>
              </a:defRPr>
            </a:lvl2pPr>
            <a:lvl3pPr marL="1143000" indent="-228600" eaLnBrk="0" hangingPunct="0">
              <a:defRPr kumimoji="1" sz="1600">
                <a:solidFill>
                  <a:srgbClr val="3333CC"/>
                </a:solidFill>
                <a:latin typeface="Arial" charset="0"/>
                <a:ea typeface="ＭＳ Ｐゴシック" charset="-128"/>
              </a:defRPr>
            </a:lvl3pPr>
            <a:lvl4pPr marL="1600200" indent="-228600" eaLnBrk="0" hangingPunct="0">
              <a:defRPr kumimoji="1" sz="1600">
                <a:solidFill>
                  <a:srgbClr val="3333CC"/>
                </a:solidFill>
                <a:latin typeface="Arial" charset="0"/>
                <a:ea typeface="ＭＳ Ｐゴシック" charset="-128"/>
              </a:defRPr>
            </a:lvl4pPr>
            <a:lvl5pPr marL="2057400" indent="-228600" eaLnBrk="0" hangingPunct="0">
              <a:defRPr kumimoji="1" sz="1600">
                <a:solidFill>
                  <a:srgbClr val="3333CC"/>
                </a:solidFill>
                <a:latin typeface="Arial" charset="0"/>
                <a:ea typeface="ＭＳ Ｐゴシック" charset="-128"/>
              </a:defRPr>
            </a:lvl5pPr>
            <a:lvl6pPr marL="2514600" indent="-228600" eaLnBrk="0" fontAlgn="base" hangingPunct="0">
              <a:spcBef>
                <a:spcPct val="0"/>
              </a:spcBef>
              <a:spcAft>
                <a:spcPct val="0"/>
              </a:spcAft>
              <a:defRPr kumimoji="1" sz="1600">
                <a:solidFill>
                  <a:srgbClr val="3333CC"/>
                </a:solidFill>
                <a:latin typeface="Arial" charset="0"/>
                <a:ea typeface="ＭＳ Ｐゴシック" charset="-128"/>
              </a:defRPr>
            </a:lvl6pPr>
            <a:lvl7pPr marL="2971800" indent="-228600" eaLnBrk="0" fontAlgn="base" hangingPunct="0">
              <a:spcBef>
                <a:spcPct val="0"/>
              </a:spcBef>
              <a:spcAft>
                <a:spcPct val="0"/>
              </a:spcAft>
              <a:defRPr kumimoji="1" sz="1600">
                <a:solidFill>
                  <a:srgbClr val="3333CC"/>
                </a:solidFill>
                <a:latin typeface="Arial" charset="0"/>
                <a:ea typeface="ＭＳ Ｐゴシック" charset="-128"/>
              </a:defRPr>
            </a:lvl7pPr>
            <a:lvl8pPr marL="3429000" indent="-228600" eaLnBrk="0" fontAlgn="base" hangingPunct="0">
              <a:spcBef>
                <a:spcPct val="0"/>
              </a:spcBef>
              <a:spcAft>
                <a:spcPct val="0"/>
              </a:spcAft>
              <a:defRPr kumimoji="1" sz="1600">
                <a:solidFill>
                  <a:srgbClr val="3333CC"/>
                </a:solidFill>
                <a:latin typeface="Arial" charset="0"/>
                <a:ea typeface="ＭＳ Ｐゴシック" charset="-128"/>
              </a:defRPr>
            </a:lvl8pPr>
            <a:lvl9pPr marL="3886200" indent="-228600" eaLnBrk="0" fontAlgn="base" hangingPunct="0">
              <a:spcBef>
                <a:spcPct val="0"/>
              </a:spcBef>
              <a:spcAft>
                <a:spcPct val="0"/>
              </a:spcAft>
              <a:defRPr kumimoji="1" sz="1600">
                <a:solidFill>
                  <a:srgbClr val="3333CC"/>
                </a:solidFill>
                <a:latin typeface="Arial" charset="0"/>
                <a:ea typeface="ＭＳ Ｐゴシック" charset="-128"/>
              </a:defRPr>
            </a:lvl9pPr>
          </a:lstStyle>
          <a:p>
            <a:pPr eaLnBrk="1" hangingPunct="1"/>
            <a:r>
              <a:rPr lang="ja-JP" altLang="en-US" sz="2400" b="1" dirty="0">
                <a:solidFill>
                  <a:schemeClr val="tx1"/>
                </a:solidFill>
                <a:latin typeface="+mn-ea"/>
                <a:ea typeface="+mn-ea"/>
              </a:rPr>
              <a:t>■ 国民年金（基礎年金）の満額給付は？いつからもらえる？</a:t>
            </a:r>
            <a:endParaRPr lang="en-US" altLang="ja-JP" sz="2400" b="1" dirty="0">
              <a:solidFill>
                <a:schemeClr val="tx1"/>
              </a:solidFill>
              <a:latin typeface="+mn-ea"/>
              <a:ea typeface="+mn-ea"/>
            </a:endParaRPr>
          </a:p>
        </p:txBody>
      </p:sp>
      <p:sp>
        <p:nvSpPr>
          <p:cNvPr id="11" name="Text Box 18"/>
          <p:cNvSpPr txBox="1">
            <a:spLocks noChangeArrowheads="1"/>
          </p:cNvSpPr>
          <p:nvPr/>
        </p:nvSpPr>
        <p:spPr bwMode="auto">
          <a:xfrm>
            <a:off x="539948" y="1436266"/>
            <a:ext cx="8064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eaLnBrk="0" hangingPunct="0">
              <a:defRPr kumimoji="1" sz="1600">
                <a:solidFill>
                  <a:srgbClr val="3333CC"/>
                </a:solidFill>
                <a:latin typeface="Arial" charset="0"/>
                <a:ea typeface="ＭＳ Ｐゴシック" charset="-128"/>
              </a:defRPr>
            </a:lvl1pPr>
            <a:lvl2pPr marL="742950" indent="-285750" eaLnBrk="0" hangingPunct="0">
              <a:defRPr kumimoji="1" sz="1600">
                <a:solidFill>
                  <a:srgbClr val="3333CC"/>
                </a:solidFill>
                <a:latin typeface="Arial" charset="0"/>
                <a:ea typeface="ＭＳ Ｐゴシック" charset="-128"/>
              </a:defRPr>
            </a:lvl2pPr>
            <a:lvl3pPr marL="1143000" indent="-228600" eaLnBrk="0" hangingPunct="0">
              <a:defRPr kumimoji="1" sz="1600">
                <a:solidFill>
                  <a:srgbClr val="3333CC"/>
                </a:solidFill>
                <a:latin typeface="Arial" charset="0"/>
                <a:ea typeface="ＭＳ Ｐゴシック" charset="-128"/>
              </a:defRPr>
            </a:lvl3pPr>
            <a:lvl4pPr marL="1600200" indent="-228600" eaLnBrk="0" hangingPunct="0">
              <a:defRPr kumimoji="1" sz="1600">
                <a:solidFill>
                  <a:srgbClr val="3333CC"/>
                </a:solidFill>
                <a:latin typeface="Arial" charset="0"/>
                <a:ea typeface="ＭＳ Ｐゴシック" charset="-128"/>
              </a:defRPr>
            </a:lvl4pPr>
            <a:lvl5pPr marL="2057400" indent="-228600" eaLnBrk="0" hangingPunct="0">
              <a:defRPr kumimoji="1" sz="1600">
                <a:solidFill>
                  <a:srgbClr val="3333CC"/>
                </a:solidFill>
                <a:latin typeface="Arial" charset="0"/>
                <a:ea typeface="ＭＳ Ｐゴシック" charset="-128"/>
              </a:defRPr>
            </a:lvl5pPr>
            <a:lvl6pPr marL="2514600" indent="-228600" eaLnBrk="0" fontAlgn="base" hangingPunct="0">
              <a:spcBef>
                <a:spcPct val="0"/>
              </a:spcBef>
              <a:spcAft>
                <a:spcPct val="0"/>
              </a:spcAft>
              <a:defRPr kumimoji="1" sz="1600">
                <a:solidFill>
                  <a:srgbClr val="3333CC"/>
                </a:solidFill>
                <a:latin typeface="Arial" charset="0"/>
                <a:ea typeface="ＭＳ Ｐゴシック" charset="-128"/>
              </a:defRPr>
            </a:lvl6pPr>
            <a:lvl7pPr marL="2971800" indent="-228600" eaLnBrk="0" fontAlgn="base" hangingPunct="0">
              <a:spcBef>
                <a:spcPct val="0"/>
              </a:spcBef>
              <a:spcAft>
                <a:spcPct val="0"/>
              </a:spcAft>
              <a:defRPr kumimoji="1" sz="1600">
                <a:solidFill>
                  <a:srgbClr val="3333CC"/>
                </a:solidFill>
                <a:latin typeface="Arial" charset="0"/>
                <a:ea typeface="ＭＳ Ｐゴシック" charset="-128"/>
              </a:defRPr>
            </a:lvl7pPr>
            <a:lvl8pPr marL="3429000" indent="-228600" eaLnBrk="0" fontAlgn="base" hangingPunct="0">
              <a:spcBef>
                <a:spcPct val="0"/>
              </a:spcBef>
              <a:spcAft>
                <a:spcPct val="0"/>
              </a:spcAft>
              <a:defRPr kumimoji="1" sz="1600">
                <a:solidFill>
                  <a:srgbClr val="3333CC"/>
                </a:solidFill>
                <a:latin typeface="Arial" charset="0"/>
                <a:ea typeface="ＭＳ Ｐゴシック" charset="-128"/>
              </a:defRPr>
            </a:lvl8pPr>
            <a:lvl9pPr marL="3886200" indent="-228600" eaLnBrk="0" fontAlgn="base" hangingPunct="0">
              <a:spcBef>
                <a:spcPct val="0"/>
              </a:spcBef>
              <a:spcAft>
                <a:spcPct val="0"/>
              </a:spcAft>
              <a:defRPr kumimoji="1" sz="1600">
                <a:solidFill>
                  <a:srgbClr val="3333CC"/>
                </a:solidFill>
                <a:latin typeface="Arial" charset="0"/>
                <a:ea typeface="ＭＳ Ｐゴシック" charset="-128"/>
              </a:defRPr>
            </a:lvl9pPr>
          </a:lstStyle>
          <a:p>
            <a:pPr eaLnBrk="1" hangingPunct="1">
              <a:spcBef>
                <a:spcPct val="50000"/>
              </a:spcBef>
            </a:pPr>
            <a:r>
              <a:rPr lang="ja-JP" altLang="en-US" b="1" u="sng" dirty="0">
                <a:solidFill>
                  <a:schemeClr val="tx1"/>
                </a:solidFill>
                <a:latin typeface="+mn-ea"/>
                <a:ea typeface="+mn-ea"/>
              </a:rPr>
              <a:t>自営業者（第</a:t>
            </a:r>
            <a:r>
              <a:rPr lang="en-US" altLang="ja-JP" b="1" u="sng" dirty="0">
                <a:solidFill>
                  <a:schemeClr val="tx1"/>
                </a:solidFill>
                <a:latin typeface="+mn-ea"/>
                <a:ea typeface="+mn-ea"/>
              </a:rPr>
              <a:t>1</a:t>
            </a:r>
            <a:r>
              <a:rPr lang="ja-JP" altLang="en-US" b="1" u="sng" dirty="0">
                <a:solidFill>
                  <a:schemeClr val="tx1"/>
                </a:solidFill>
                <a:latin typeface="+mn-ea"/>
                <a:ea typeface="+mn-ea"/>
              </a:rPr>
              <a:t>号被保険者）が</a:t>
            </a:r>
            <a:r>
              <a:rPr lang="en-US" altLang="ja-JP" b="1" u="sng" dirty="0">
                <a:solidFill>
                  <a:schemeClr val="tx1"/>
                </a:solidFill>
                <a:latin typeface="+mn-ea"/>
                <a:ea typeface="+mn-ea"/>
              </a:rPr>
              <a:t>40</a:t>
            </a:r>
            <a:r>
              <a:rPr lang="ja-JP" altLang="en-US" b="1" u="sng" dirty="0">
                <a:solidFill>
                  <a:schemeClr val="tx1"/>
                </a:solidFill>
                <a:latin typeface="+mn-ea"/>
                <a:ea typeface="+mn-ea"/>
              </a:rPr>
              <a:t>年間保険料を納付した場合（令和二年度）</a:t>
            </a:r>
          </a:p>
        </p:txBody>
      </p:sp>
      <p:sp>
        <p:nvSpPr>
          <p:cNvPr id="12" name="Text Box 19"/>
          <p:cNvSpPr txBox="1">
            <a:spLocks noChangeArrowheads="1"/>
          </p:cNvSpPr>
          <p:nvPr/>
        </p:nvSpPr>
        <p:spPr bwMode="auto">
          <a:xfrm>
            <a:off x="755576" y="1850650"/>
            <a:ext cx="6011899" cy="457200"/>
          </a:xfrm>
          <a:prstGeom prst="rect">
            <a:avLst/>
          </a:prstGeom>
          <a:noFill/>
          <a:ln w="6350">
            <a:noFill/>
            <a:miter lim="800000"/>
            <a:headEnd/>
            <a:tailEnd/>
          </a:ln>
          <a:effectLst/>
        </p:spPr>
        <p:txBody>
          <a:bodyPr wrap="square">
            <a:spAutoFit/>
          </a:bodyPr>
          <a:lstStyle/>
          <a:p>
            <a:pPr>
              <a:spcBef>
                <a:spcPct val="50000"/>
              </a:spcBef>
              <a:defRPr/>
            </a:pPr>
            <a:r>
              <a:rPr lang="ja-JP" altLang="en-US" dirty="0">
                <a:solidFill>
                  <a:schemeClr val="tx1"/>
                </a:solidFill>
                <a:latin typeface="+mn-ea"/>
                <a:ea typeface="+mn-ea"/>
              </a:rPr>
              <a:t>年間 </a:t>
            </a:r>
            <a:r>
              <a:rPr lang="en-US" altLang="ja-JP" sz="2400" b="1" dirty="0">
                <a:latin typeface="+mn-ea"/>
              </a:rPr>
              <a:t>781,700</a:t>
            </a:r>
            <a:r>
              <a:rPr lang="ja-JP" altLang="en-US" sz="2000" b="1" dirty="0">
                <a:latin typeface="+mn-ea"/>
                <a:ea typeface="+mn-ea"/>
              </a:rPr>
              <a:t>円</a:t>
            </a:r>
            <a:r>
              <a:rPr lang="ja-JP" altLang="en-US" dirty="0">
                <a:latin typeface="+mn-ea"/>
                <a:ea typeface="+mn-ea"/>
              </a:rPr>
              <a:t>　→　</a:t>
            </a:r>
            <a:r>
              <a:rPr lang="ja-JP" altLang="en-US" dirty="0">
                <a:solidFill>
                  <a:schemeClr val="tx1"/>
                </a:solidFill>
                <a:latin typeface="+mn-ea"/>
                <a:ea typeface="+mn-ea"/>
              </a:rPr>
              <a:t>毎月 約</a:t>
            </a:r>
            <a:r>
              <a:rPr lang="en-US" altLang="ja-JP" sz="2400" b="1" dirty="0">
                <a:latin typeface="+mn-ea"/>
                <a:ea typeface="+mn-ea"/>
              </a:rPr>
              <a:t>65,000</a:t>
            </a:r>
            <a:r>
              <a:rPr lang="ja-JP" altLang="en-US" sz="2000" b="1" dirty="0">
                <a:latin typeface="+mn-ea"/>
                <a:ea typeface="+mn-ea"/>
              </a:rPr>
              <a:t>円</a:t>
            </a:r>
            <a:r>
              <a:rPr lang="ja-JP" altLang="en-US" dirty="0">
                <a:latin typeface="+mn-ea"/>
                <a:ea typeface="+mn-ea"/>
              </a:rPr>
              <a:t>　</a:t>
            </a:r>
            <a:endParaRPr lang="ja-JP" altLang="en-US" sz="3200" b="1" dirty="0">
              <a:solidFill>
                <a:srgbClr val="FF3300"/>
              </a:solidFill>
              <a:effectLst>
                <a:outerShdw blurRad="38100" dist="38100" dir="2700000" algn="tl">
                  <a:srgbClr val="C0C0C0"/>
                </a:outerShdw>
              </a:effectLst>
              <a:latin typeface="+mn-ea"/>
              <a:ea typeface="+mn-ea"/>
            </a:endParaRPr>
          </a:p>
        </p:txBody>
      </p:sp>
      <p:sp>
        <p:nvSpPr>
          <p:cNvPr id="13" name="Text Box 20"/>
          <p:cNvSpPr txBox="1">
            <a:spLocks noChangeArrowheads="1"/>
          </p:cNvSpPr>
          <p:nvPr/>
        </p:nvSpPr>
        <p:spPr bwMode="auto">
          <a:xfrm>
            <a:off x="539948" y="2449138"/>
            <a:ext cx="608333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eaLnBrk="0" hangingPunct="0">
              <a:defRPr kumimoji="1" sz="1600">
                <a:solidFill>
                  <a:srgbClr val="3333CC"/>
                </a:solidFill>
                <a:latin typeface="Arial" charset="0"/>
                <a:ea typeface="ＭＳ Ｐゴシック" charset="-128"/>
              </a:defRPr>
            </a:lvl1pPr>
            <a:lvl2pPr marL="742950" indent="-285750" eaLnBrk="0" hangingPunct="0">
              <a:defRPr kumimoji="1" sz="1600">
                <a:solidFill>
                  <a:srgbClr val="3333CC"/>
                </a:solidFill>
                <a:latin typeface="Arial" charset="0"/>
                <a:ea typeface="ＭＳ Ｐゴシック" charset="-128"/>
              </a:defRPr>
            </a:lvl2pPr>
            <a:lvl3pPr marL="1143000" indent="-228600" eaLnBrk="0" hangingPunct="0">
              <a:defRPr kumimoji="1" sz="1600">
                <a:solidFill>
                  <a:srgbClr val="3333CC"/>
                </a:solidFill>
                <a:latin typeface="Arial" charset="0"/>
                <a:ea typeface="ＭＳ Ｐゴシック" charset="-128"/>
              </a:defRPr>
            </a:lvl3pPr>
            <a:lvl4pPr marL="1600200" indent="-228600" eaLnBrk="0" hangingPunct="0">
              <a:defRPr kumimoji="1" sz="1600">
                <a:solidFill>
                  <a:srgbClr val="3333CC"/>
                </a:solidFill>
                <a:latin typeface="Arial" charset="0"/>
                <a:ea typeface="ＭＳ Ｐゴシック" charset="-128"/>
              </a:defRPr>
            </a:lvl4pPr>
            <a:lvl5pPr marL="2057400" indent="-228600" eaLnBrk="0" hangingPunct="0">
              <a:defRPr kumimoji="1" sz="1600">
                <a:solidFill>
                  <a:srgbClr val="3333CC"/>
                </a:solidFill>
                <a:latin typeface="Arial" charset="0"/>
                <a:ea typeface="ＭＳ Ｐゴシック" charset="-128"/>
              </a:defRPr>
            </a:lvl5pPr>
            <a:lvl6pPr marL="2514600" indent="-228600" eaLnBrk="0" fontAlgn="base" hangingPunct="0">
              <a:spcBef>
                <a:spcPct val="0"/>
              </a:spcBef>
              <a:spcAft>
                <a:spcPct val="0"/>
              </a:spcAft>
              <a:defRPr kumimoji="1" sz="1600">
                <a:solidFill>
                  <a:srgbClr val="3333CC"/>
                </a:solidFill>
                <a:latin typeface="Arial" charset="0"/>
                <a:ea typeface="ＭＳ Ｐゴシック" charset="-128"/>
              </a:defRPr>
            </a:lvl6pPr>
            <a:lvl7pPr marL="2971800" indent="-228600" eaLnBrk="0" fontAlgn="base" hangingPunct="0">
              <a:spcBef>
                <a:spcPct val="0"/>
              </a:spcBef>
              <a:spcAft>
                <a:spcPct val="0"/>
              </a:spcAft>
              <a:defRPr kumimoji="1" sz="1600">
                <a:solidFill>
                  <a:srgbClr val="3333CC"/>
                </a:solidFill>
                <a:latin typeface="Arial" charset="0"/>
                <a:ea typeface="ＭＳ Ｐゴシック" charset="-128"/>
              </a:defRPr>
            </a:lvl7pPr>
            <a:lvl8pPr marL="3429000" indent="-228600" eaLnBrk="0" fontAlgn="base" hangingPunct="0">
              <a:spcBef>
                <a:spcPct val="0"/>
              </a:spcBef>
              <a:spcAft>
                <a:spcPct val="0"/>
              </a:spcAft>
              <a:defRPr kumimoji="1" sz="1600">
                <a:solidFill>
                  <a:srgbClr val="3333CC"/>
                </a:solidFill>
                <a:latin typeface="Arial" charset="0"/>
                <a:ea typeface="ＭＳ Ｐゴシック" charset="-128"/>
              </a:defRPr>
            </a:lvl8pPr>
            <a:lvl9pPr marL="3886200" indent="-228600" eaLnBrk="0" fontAlgn="base" hangingPunct="0">
              <a:spcBef>
                <a:spcPct val="0"/>
              </a:spcBef>
              <a:spcAft>
                <a:spcPct val="0"/>
              </a:spcAft>
              <a:defRPr kumimoji="1" sz="1600">
                <a:solidFill>
                  <a:srgbClr val="3333CC"/>
                </a:solidFill>
                <a:latin typeface="Arial" charset="0"/>
                <a:ea typeface="ＭＳ Ｐゴシック" charset="-128"/>
              </a:defRPr>
            </a:lvl9pPr>
          </a:lstStyle>
          <a:p>
            <a:pPr eaLnBrk="1" hangingPunct="1">
              <a:spcBef>
                <a:spcPct val="50000"/>
              </a:spcBef>
            </a:pPr>
            <a:r>
              <a:rPr lang="ja-JP" altLang="en-US" b="1" u="sng">
                <a:solidFill>
                  <a:schemeClr val="tx1"/>
                </a:solidFill>
                <a:latin typeface="+mn-ea"/>
                <a:ea typeface="+mn-ea"/>
              </a:rPr>
              <a:t>国民年金の受給開始年齢</a:t>
            </a:r>
          </a:p>
        </p:txBody>
      </p:sp>
      <p:sp>
        <p:nvSpPr>
          <p:cNvPr id="14" name="Text Box 21"/>
          <p:cNvSpPr txBox="1">
            <a:spLocks noChangeArrowheads="1"/>
          </p:cNvSpPr>
          <p:nvPr/>
        </p:nvSpPr>
        <p:spPr bwMode="auto">
          <a:xfrm>
            <a:off x="828675" y="2833313"/>
            <a:ext cx="1871663" cy="457200"/>
          </a:xfrm>
          <a:prstGeom prst="rect">
            <a:avLst/>
          </a:prstGeom>
          <a:noFill/>
          <a:ln w="6350">
            <a:noFill/>
            <a:miter lim="800000"/>
            <a:headEnd/>
            <a:tailEnd/>
          </a:ln>
          <a:effectLst/>
        </p:spPr>
        <p:txBody>
          <a:bodyPr>
            <a:spAutoFit/>
          </a:bodyPr>
          <a:lstStyle/>
          <a:p>
            <a:pPr>
              <a:spcBef>
                <a:spcPct val="50000"/>
              </a:spcBef>
              <a:tabLst>
                <a:tab pos="1079500" algn="l"/>
              </a:tabLst>
              <a:defRPr/>
            </a:pPr>
            <a:r>
              <a:rPr lang="en-US" altLang="ja-JP" sz="2400" b="1" dirty="0">
                <a:solidFill>
                  <a:schemeClr val="tx2"/>
                </a:solidFill>
                <a:latin typeface="+mn-ea"/>
                <a:ea typeface="+mn-ea"/>
              </a:rPr>
              <a:t>65</a:t>
            </a:r>
            <a:r>
              <a:rPr lang="ja-JP" altLang="en-US" sz="2000" b="1" dirty="0">
                <a:solidFill>
                  <a:schemeClr val="tx2"/>
                </a:solidFill>
                <a:latin typeface="+mn-ea"/>
                <a:ea typeface="+mn-ea"/>
              </a:rPr>
              <a:t>歳</a:t>
            </a:r>
            <a:r>
              <a:rPr lang="ja-JP" altLang="en-US" sz="2400" b="1" dirty="0">
                <a:solidFill>
                  <a:schemeClr val="tx2"/>
                </a:solidFill>
                <a:latin typeface="+mn-ea"/>
                <a:ea typeface="+mn-ea"/>
              </a:rPr>
              <a:t>～</a:t>
            </a:r>
            <a:endParaRPr lang="ja-JP" altLang="en-US" sz="2400" b="1" dirty="0">
              <a:solidFill>
                <a:schemeClr val="tx2"/>
              </a:solidFill>
              <a:effectLst>
                <a:outerShdw blurRad="38100" dist="38100" dir="2700000" algn="tl">
                  <a:srgbClr val="C0C0C0"/>
                </a:outerShdw>
              </a:effectLst>
              <a:latin typeface="+mn-ea"/>
              <a:ea typeface="+mn-ea"/>
            </a:endParaRPr>
          </a:p>
        </p:txBody>
      </p:sp>
      <p:pic>
        <p:nvPicPr>
          <p:cNvPr id="15" name="Picture 1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3806255"/>
            <a:ext cx="912813"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5388" y="3806255"/>
            <a:ext cx="935037"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24"/>
          <p:cNvSpPr txBox="1">
            <a:spLocks noChangeArrowheads="1"/>
          </p:cNvSpPr>
          <p:nvPr/>
        </p:nvSpPr>
        <p:spPr bwMode="auto">
          <a:xfrm>
            <a:off x="682625" y="4719293"/>
            <a:ext cx="1152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eaLnBrk="0" hangingPunct="0">
              <a:defRPr kumimoji="1" sz="1600">
                <a:solidFill>
                  <a:srgbClr val="3333CC"/>
                </a:solidFill>
                <a:latin typeface="Arial" charset="0"/>
                <a:ea typeface="ＭＳ Ｐゴシック" charset="-128"/>
              </a:defRPr>
            </a:lvl1pPr>
            <a:lvl2pPr marL="742950" indent="-285750" eaLnBrk="0" hangingPunct="0">
              <a:defRPr kumimoji="1" sz="1600">
                <a:solidFill>
                  <a:srgbClr val="3333CC"/>
                </a:solidFill>
                <a:latin typeface="Arial" charset="0"/>
                <a:ea typeface="ＭＳ Ｐゴシック" charset="-128"/>
              </a:defRPr>
            </a:lvl2pPr>
            <a:lvl3pPr marL="1143000" indent="-228600" eaLnBrk="0" hangingPunct="0">
              <a:defRPr kumimoji="1" sz="1600">
                <a:solidFill>
                  <a:srgbClr val="3333CC"/>
                </a:solidFill>
                <a:latin typeface="Arial" charset="0"/>
                <a:ea typeface="ＭＳ Ｐゴシック" charset="-128"/>
              </a:defRPr>
            </a:lvl3pPr>
            <a:lvl4pPr marL="1600200" indent="-228600" eaLnBrk="0" hangingPunct="0">
              <a:defRPr kumimoji="1" sz="1600">
                <a:solidFill>
                  <a:srgbClr val="3333CC"/>
                </a:solidFill>
                <a:latin typeface="Arial" charset="0"/>
                <a:ea typeface="ＭＳ Ｐゴシック" charset="-128"/>
              </a:defRPr>
            </a:lvl4pPr>
            <a:lvl5pPr marL="2057400" indent="-228600" eaLnBrk="0" hangingPunct="0">
              <a:defRPr kumimoji="1" sz="1600">
                <a:solidFill>
                  <a:srgbClr val="3333CC"/>
                </a:solidFill>
                <a:latin typeface="Arial" charset="0"/>
                <a:ea typeface="ＭＳ Ｐゴシック" charset="-128"/>
              </a:defRPr>
            </a:lvl5pPr>
            <a:lvl6pPr marL="2514600" indent="-228600" eaLnBrk="0" fontAlgn="base" hangingPunct="0">
              <a:spcBef>
                <a:spcPct val="0"/>
              </a:spcBef>
              <a:spcAft>
                <a:spcPct val="0"/>
              </a:spcAft>
              <a:defRPr kumimoji="1" sz="1600">
                <a:solidFill>
                  <a:srgbClr val="3333CC"/>
                </a:solidFill>
                <a:latin typeface="Arial" charset="0"/>
                <a:ea typeface="ＭＳ Ｐゴシック" charset="-128"/>
              </a:defRPr>
            </a:lvl6pPr>
            <a:lvl7pPr marL="2971800" indent="-228600" eaLnBrk="0" fontAlgn="base" hangingPunct="0">
              <a:spcBef>
                <a:spcPct val="0"/>
              </a:spcBef>
              <a:spcAft>
                <a:spcPct val="0"/>
              </a:spcAft>
              <a:defRPr kumimoji="1" sz="1600">
                <a:solidFill>
                  <a:srgbClr val="3333CC"/>
                </a:solidFill>
                <a:latin typeface="Arial" charset="0"/>
                <a:ea typeface="ＭＳ Ｐゴシック" charset="-128"/>
              </a:defRPr>
            </a:lvl7pPr>
            <a:lvl8pPr marL="3429000" indent="-228600" eaLnBrk="0" fontAlgn="base" hangingPunct="0">
              <a:spcBef>
                <a:spcPct val="0"/>
              </a:spcBef>
              <a:spcAft>
                <a:spcPct val="0"/>
              </a:spcAft>
              <a:defRPr kumimoji="1" sz="1600">
                <a:solidFill>
                  <a:srgbClr val="3333CC"/>
                </a:solidFill>
                <a:latin typeface="Arial" charset="0"/>
                <a:ea typeface="ＭＳ Ｐゴシック" charset="-128"/>
              </a:defRPr>
            </a:lvl8pPr>
            <a:lvl9pPr marL="3886200" indent="-228600" eaLnBrk="0" fontAlgn="base" hangingPunct="0">
              <a:spcBef>
                <a:spcPct val="0"/>
              </a:spcBef>
              <a:spcAft>
                <a:spcPct val="0"/>
              </a:spcAft>
              <a:defRPr kumimoji="1" sz="1600">
                <a:solidFill>
                  <a:srgbClr val="3333CC"/>
                </a:solidFill>
                <a:latin typeface="Arial" charset="0"/>
                <a:ea typeface="ＭＳ Ｐゴシック" charset="-128"/>
              </a:defRPr>
            </a:lvl9pPr>
          </a:lstStyle>
          <a:p>
            <a:pPr algn="ctr" eaLnBrk="1" hangingPunct="1">
              <a:spcBef>
                <a:spcPct val="50000"/>
              </a:spcBef>
            </a:pPr>
            <a:r>
              <a:rPr lang="ja-JP" altLang="en-US" sz="1400" b="1">
                <a:solidFill>
                  <a:schemeClr val="tx1"/>
                </a:solidFill>
                <a:latin typeface="+mn-ea"/>
                <a:ea typeface="+mn-ea"/>
              </a:rPr>
              <a:t>会社員</a:t>
            </a:r>
          </a:p>
        </p:txBody>
      </p:sp>
      <p:sp>
        <p:nvSpPr>
          <p:cNvPr id="18" name="Text Box 25"/>
          <p:cNvSpPr txBox="1">
            <a:spLocks noChangeArrowheads="1"/>
          </p:cNvSpPr>
          <p:nvPr/>
        </p:nvSpPr>
        <p:spPr bwMode="auto">
          <a:xfrm>
            <a:off x="4932363" y="4653980"/>
            <a:ext cx="1152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eaLnBrk="0" hangingPunct="0">
              <a:defRPr kumimoji="1" sz="1600">
                <a:solidFill>
                  <a:srgbClr val="3333CC"/>
                </a:solidFill>
                <a:latin typeface="Arial" charset="0"/>
                <a:ea typeface="ＭＳ Ｐゴシック" charset="-128"/>
              </a:defRPr>
            </a:lvl1pPr>
            <a:lvl2pPr marL="742950" indent="-285750" eaLnBrk="0" hangingPunct="0">
              <a:defRPr kumimoji="1" sz="1600">
                <a:solidFill>
                  <a:srgbClr val="3333CC"/>
                </a:solidFill>
                <a:latin typeface="Arial" charset="0"/>
                <a:ea typeface="ＭＳ Ｐゴシック" charset="-128"/>
              </a:defRPr>
            </a:lvl2pPr>
            <a:lvl3pPr marL="1143000" indent="-228600" eaLnBrk="0" hangingPunct="0">
              <a:defRPr kumimoji="1" sz="1600">
                <a:solidFill>
                  <a:srgbClr val="3333CC"/>
                </a:solidFill>
                <a:latin typeface="Arial" charset="0"/>
                <a:ea typeface="ＭＳ Ｐゴシック" charset="-128"/>
              </a:defRPr>
            </a:lvl3pPr>
            <a:lvl4pPr marL="1600200" indent="-228600" eaLnBrk="0" hangingPunct="0">
              <a:defRPr kumimoji="1" sz="1600">
                <a:solidFill>
                  <a:srgbClr val="3333CC"/>
                </a:solidFill>
                <a:latin typeface="Arial" charset="0"/>
                <a:ea typeface="ＭＳ Ｐゴシック" charset="-128"/>
              </a:defRPr>
            </a:lvl4pPr>
            <a:lvl5pPr marL="2057400" indent="-228600" eaLnBrk="0" hangingPunct="0">
              <a:defRPr kumimoji="1" sz="1600">
                <a:solidFill>
                  <a:srgbClr val="3333CC"/>
                </a:solidFill>
                <a:latin typeface="Arial" charset="0"/>
                <a:ea typeface="ＭＳ Ｐゴシック" charset="-128"/>
              </a:defRPr>
            </a:lvl5pPr>
            <a:lvl6pPr marL="2514600" indent="-228600" eaLnBrk="0" fontAlgn="base" hangingPunct="0">
              <a:spcBef>
                <a:spcPct val="0"/>
              </a:spcBef>
              <a:spcAft>
                <a:spcPct val="0"/>
              </a:spcAft>
              <a:defRPr kumimoji="1" sz="1600">
                <a:solidFill>
                  <a:srgbClr val="3333CC"/>
                </a:solidFill>
                <a:latin typeface="Arial" charset="0"/>
                <a:ea typeface="ＭＳ Ｐゴシック" charset="-128"/>
              </a:defRPr>
            </a:lvl6pPr>
            <a:lvl7pPr marL="2971800" indent="-228600" eaLnBrk="0" fontAlgn="base" hangingPunct="0">
              <a:spcBef>
                <a:spcPct val="0"/>
              </a:spcBef>
              <a:spcAft>
                <a:spcPct val="0"/>
              </a:spcAft>
              <a:defRPr kumimoji="1" sz="1600">
                <a:solidFill>
                  <a:srgbClr val="3333CC"/>
                </a:solidFill>
                <a:latin typeface="Arial" charset="0"/>
                <a:ea typeface="ＭＳ Ｐゴシック" charset="-128"/>
              </a:defRPr>
            </a:lvl7pPr>
            <a:lvl8pPr marL="3429000" indent="-228600" eaLnBrk="0" fontAlgn="base" hangingPunct="0">
              <a:spcBef>
                <a:spcPct val="0"/>
              </a:spcBef>
              <a:spcAft>
                <a:spcPct val="0"/>
              </a:spcAft>
              <a:defRPr kumimoji="1" sz="1600">
                <a:solidFill>
                  <a:srgbClr val="3333CC"/>
                </a:solidFill>
                <a:latin typeface="Arial" charset="0"/>
                <a:ea typeface="ＭＳ Ｐゴシック" charset="-128"/>
              </a:defRPr>
            </a:lvl8pPr>
            <a:lvl9pPr marL="3886200" indent="-228600" eaLnBrk="0" fontAlgn="base" hangingPunct="0">
              <a:spcBef>
                <a:spcPct val="0"/>
              </a:spcBef>
              <a:spcAft>
                <a:spcPct val="0"/>
              </a:spcAft>
              <a:defRPr kumimoji="1" sz="1600">
                <a:solidFill>
                  <a:srgbClr val="3333CC"/>
                </a:solidFill>
                <a:latin typeface="Arial" charset="0"/>
                <a:ea typeface="ＭＳ Ｐゴシック" charset="-128"/>
              </a:defRPr>
            </a:lvl9pPr>
          </a:lstStyle>
          <a:p>
            <a:pPr algn="ctr" eaLnBrk="1" hangingPunct="1">
              <a:spcBef>
                <a:spcPct val="50000"/>
              </a:spcBef>
            </a:pPr>
            <a:r>
              <a:rPr lang="ja-JP" altLang="en-US" sz="1400" b="1">
                <a:solidFill>
                  <a:schemeClr val="tx1"/>
                </a:solidFill>
                <a:latin typeface="+mn-ea"/>
                <a:ea typeface="+mn-ea"/>
              </a:rPr>
              <a:t>専業主婦</a:t>
            </a:r>
          </a:p>
        </p:txBody>
      </p:sp>
      <p:sp>
        <p:nvSpPr>
          <p:cNvPr id="19" name="Text Box 26"/>
          <p:cNvSpPr txBox="1">
            <a:spLocks noChangeArrowheads="1"/>
          </p:cNvSpPr>
          <p:nvPr/>
        </p:nvSpPr>
        <p:spPr bwMode="auto">
          <a:xfrm>
            <a:off x="1547664" y="3966155"/>
            <a:ext cx="355138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eaLnBrk="0" hangingPunct="0">
              <a:defRPr kumimoji="1" sz="1600">
                <a:solidFill>
                  <a:srgbClr val="3333CC"/>
                </a:solidFill>
                <a:latin typeface="Arial" charset="0"/>
                <a:ea typeface="ＭＳ Ｐゴシック" charset="-128"/>
              </a:defRPr>
            </a:lvl1pPr>
            <a:lvl2pPr marL="742950" indent="-285750" eaLnBrk="0" hangingPunct="0">
              <a:defRPr kumimoji="1" sz="1600">
                <a:solidFill>
                  <a:srgbClr val="3333CC"/>
                </a:solidFill>
                <a:latin typeface="Arial" charset="0"/>
                <a:ea typeface="ＭＳ Ｐゴシック" charset="-128"/>
              </a:defRPr>
            </a:lvl2pPr>
            <a:lvl3pPr marL="1143000" indent="-228600" eaLnBrk="0" hangingPunct="0">
              <a:defRPr kumimoji="1" sz="1600">
                <a:solidFill>
                  <a:srgbClr val="3333CC"/>
                </a:solidFill>
                <a:latin typeface="Arial" charset="0"/>
                <a:ea typeface="ＭＳ Ｐゴシック" charset="-128"/>
              </a:defRPr>
            </a:lvl3pPr>
            <a:lvl4pPr marL="1600200" indent="-228600" eaLnBrk="0" hangingPunct="0">
              <a:defRPr kumimoji="1" sz="1600">
                <a:solidFill>
                  <a:srgbClr val="3333CC"/>
                </a:solidFill>
                <a:latin typeface="Arial" charset="0"/>
                <a:ea typeface="ＭＳ Ｐゴシック" charset="-128"/>
              </a:defRPr>
            </a:lvl4pPr>
            <a:lvl5pPr marL="2057400" indent="-228600" eaLnBrk="0" hangingPunct="0">
              <a:defRPr kumimoji="1" sz="1600">
                <a:solidFill>
                  <a:srgbClr val="3333CC"/>
                </a:solidFill>
                <a:latin typeface="Arial" charset="0"/>
                <a:ea typeface="ＭＳ Ｐゴシック" charset="-128"/>
              </a:defRPr>
            </a:lvl5pPr>
            <a:lvl6pPr marL="2514600" indent="-228600" eaLnBrk="0" fontAlgn="base" hangingPunct="0">
              <a:spcBef>
                <a:spcPct val="0"/>
              </a:spcBef>
              <a:spcAft>
                <a:spcPct val="0"/>
              </a:spcAft>
              <a:defRPr kumimoji="1" sz="1600">
                <a:solidFill>
                  <a:srgbClr val="3333CC"/>
                </a:solidFill>
                <a:latin typeface="Arial" charset="0"/>
                <a:ea typeface="ＭＳ Ｐゴシック" charset="-128"/>
              </a:defRPr>
            </a:lvl6pPr>
            <a:lvl7pPr marL="2971800" indent="-228600" eaLnBrk="0" fontAlgn="base" hangingPunct="0">
              <a:spcBef>
                <a:spcPct val="0"/>
              </a:spcBef>
              <a:spcAft>
                <a:spcPct val="0"/>
              </a:spcAft>
              <a:defRPr kumimoji="1" sz="1600">
                <a:solidFill>
                  <a:srgbClr val="3333CC"/>
                </a:solidFill>
                <a:latin typeface="Arial" charset="0"/>
                <a:ea typeface="ＭＳ Ｐゴシック" charset="-128"/>
              </a:defRPr>
            </a:lvl7pPr>
            <a:lvl8pPr marL="3429000" indent="-228600" eaLnBrk="0" fontAlgn="base" hangingPunct="0">
              <a:spcBef>
                <a:spcPct val="0"/>
              </a:spcBef>
              <a:spcAft>
                <a:spcPct val="0"/>
              </a:spcAft>
              <a:defRPr kumimoji="1" sz="1600">
                <a:solidFill>
                  <a:srgbClr val="3333CC"/>
                </a:solidFill>
                <a:latin typeface="Arial" charset="0"/>
                <a:ea typeface="ＭＳ Ｐゴシック" charset="-128"/>
              </a:defRPr>
            </a:lvl8pPr>
            <a:lvl9pPr marL="3886200" indent="-228600" eaLnBrk="0" fontAlgn="base" hangingPunct="0">
              <a:spcBef>
                <a:spcPct val="0"/>
              </a:spcBef>
              <a:spcAft>
                <a:spcPct val="0"/>
              </a:spcAft>
              <a:defRPr kumimoji="1" sz="1600">
                <a:solidFill>
                  <a:srgbClr val="3333CC"/>
                </a:solidFill>
                <a:latin typeface="Arial" charset="0"/>
                <a:ea typeface="ＭＳ Ｐゴシック" charset="-128"/>
              </a:defRPr>
            </a:lvl9pPr>
          </a:lstStyle>
          <a:p>
            <a:pPr eaLnBrk="1" hangingPunct="1"/>
            <a:r>
              <a:rPr lang="ja-JP" altLang="en-US" sz="1800" dirty="0">
                <a:solidFill>
                  <a:schemeClr val="tx1"/>
                </a:solidFill>
                <a:latin typeface="+mn-ea"/>
                <a:ea typeface="+mn-ea"/>
              </a:rPr>
              <a:t>平均標準報酬（</a:t>
            </a:r>
            <a:r>
              <a:rPr lang="en-US" altLang="ja-JP" sz="1800" dirty="0">
                <a:solidFill>
                  <a:schemeClr val="tx1"/>
                </a:solidFill>
                <a:latin typeface="+mn-ea"/>
                <a:ea typeface="+mn-ea"/>
              </a:rPr>
              <a:t>※</a:t>
            </a:r>
            <a:r>
              <a:rPr lang="ja-JP" altLang="en-US" sz="1800" dirty="0">
                <a:solidFill>
                  <a:schemeClr val="tx1"/>
                </a:solidFill>
                <a:latin typeface="+mn-ea"/>
                <a:ea typeface="+mn-ea"/>
              </a:rPr>
              <a:t>）</a:t>
            </a:r>
            <a:r>
              <a:rPr lang="en-US" altLang="ja-JP" sz="1800" dirty="0">
                <a:solidFill>
                  <a:schemeClr val="tx1"/>
                </a:solidFill>
                <a:latin typeface="+mn-ea"/>
              </a:rPr>
              <a:t>43.9</a:t>
            </a:r>
            <a:r>
              <a:rPr lang="ja-JP" altLang="en-US" sz="1800" dirty="0">
                <a:solidFill>
                  <a:schemeClr val="tx1"/>
                </a:solidFill>
                <a:latin typeface="+mn-ea"/>
              </a:rPr>
              <a:t>万円</a:t>
            </a:r>
            <a:endParaRPr lang="en-US" altLang="ja-JP" sz="1800" dirty="0">
              <a:solidFill>
                <a:schemeClr val="tx1"/>
              </a:solidFill>
              <a:latin typeface="+mn-ea"/>
            </a:endParaRPr>
          </a:p>
          <a:p>
            <a:pPr eaLnBrk="1" hangingPunct="1">
              <a:spcBef>
                <a:spcPts val="0"/>
              </a:spcBef>
            </a:pPr>
            <a:r>
              <a:rPr lang="en-US" altLang="ja-JP" sz="1200" dirty="0">
                <a:solidFill>
                  <a:schemeClr val="tx1"/>
                </a:solidFill>
                <a:latin typeface="+mn-ea"/>
                <a:ea typeface="+mn-ea"/>
              </a:rPr>
              <a:t>※</a:t>
            </a:r>
            <a:r>
              <a:rPr lang="ja-JP" altLang="en-US" sz="1200" dirty="0">
                <a:solidFill>
                  <a:schemeClr val="tx1"/>
                </a:solidFill>
                <a:latin typeface="+mn-ea"/>
                <a:ea typeface="+mn-ea"/>
              </a:rPr>
              <a:t>賞与含む月額換算</a:t>
            </a:r>
            <a:endParaRPr lang="en-US" altLang="ja-JP" sz="1200" dirty="0">
              <a:solidFill>
                <a:schemeClr val="tx1"/>
              </a:solidFill>
              <a:latin typeface="+mn-ea"/>
              <a:ea typeface="+mn-ea"/>
            </a:endParaRPr>
          </a:p>
          <a:p>
            <a:pPr eaLnBrk="1" hangingPunct="1">
              <a:spcBef>
                <a:spcPts val="0"/>
              </a:spcBef>
            </a:pPr>
            <a:r>
              <a:rPr lang="en-US" altLang="ja-JP" sz="1800" dirty="0">
                <a:solidFill>
                  <a:schemeClr val="tx1"/>
                </a:solidFill>
                <a:latin typeface="+mn-ea"/>
                <a:ea typeface="+mn-ea"/>
              </a:rPr>
              <a:t>40</a:t>
            </a:r>
            <a:r>
              <a:rPr lang="ja-JP" altLang="en-US" sz="1800" dirty="0">
                <a:solidFill>
                  <a:schemeClr val="tx1"/>
                </a:solidFill>
                <a:latin typeface="+mn-ea"/>
                <a:ea typeface="+mn-ea"/>
              </a:rPr>
              <a:t>年間勤務</a:t>
            </a:r>
          </a:p>
        </p:txBody>
      </p:sp>
      <p:sp>
        <p:nvSpPr>
          <p:cNvPr id="20" name="Rectangle 15"/>
          <p:cNvSpPr>
            <a:spLocks noChangeArrowheads="1"/>
          </p:cNvSpPr>
          <p:nvPr/>
        </p:nvSpPr>
        <p:spPr bwMode="auto">
          <a:xfrm>
            <a:off x="251520" y="4983975"/>
            <a:ext cx="1936507" cy="1117227"/>
          </a:xfrm>
          <a:prstGeom prst="rect">
            <a:avLst/>
          </a:prstGeom>
          <a:solidFill>
            <a:schemeClr val="bg2"/>
          </a:solidFill>
          <a:ln w="9525">
            <a:noFill/>
            <a:miter lim="800000"/>
            <a:headEnd/>
            <a:tailEnd/>
          </a:ln>
          <a:effectLst/>
        </p:spPr>
        <p:txBody>
          <a:bodyPr wrap="none" anchor="ctr"/>
          <a:lstStyle/>
          <a:p>
            <a:pPr algn="ctr">
              <a:tabLst>
                <a:tab pos="1168400" algn="l"/>
              </a:tabLst>
              <a:defRPr/>
            </a:pPr>
            <a:r>
              <a:rPr kumimoji="0" lang="ja-JP" altLang="en-US" sz="1400" b="1" dirty="0">
                <a:solidFill>
                  <a:srgbClr val="000000"/>
                </a:solidFill>
                <a:latin typeface="+mj-ea"/>
                <a:ea typeface="+mj-ea"/>
              </a:rPr>
              <a:t>基礎年金（毎月）</a:t>
            </a:r>
            <a:br>
              <a:rPr kumimoji="0" lang="ja-JP" altLang="en-US" sz="1400" b="1" dirty="0">
                <a:solidFill>
                  <a:srgbClr val="000000"/>
                </a:solidFill>
                <a:latin typeface="+mj-ea"/>
                <a:ea typeface="+mj-ea"/>
              </a:rPr>
            </a:br>
            <a:r>
              <a:rPr kumimoji="0" lang="ja-JP" altLang="en-US" sz="1400" b="1" dirty="0">
                <a:solidFill>
                  <a:srgbClr val="000000"/>
                </a:solidFill>
                <a:latin typeface="+mj-ea"/>
                <a:ea typeface="+mj-ea"/>
              </a:rPr>
              <a:t>約</a:t>
            </a:r>
            <a:r>
              <a:rPr kumimoji="0" lang="en-US" altLang="ja-JP" sz="2800" b="1" spc="-150" dirty="0">
                <a:latin typeface="+mj-ea"/>
                <a:ea typeface="+mj-ea"/>
              </a:rPr>
              <a:t>65,00</a:t>
            </a:r>
            <a:r>
              <a:rPr kumimoji="0" lang="en-US" altLang="ja-JP" sz="2800" b="1" dirty="0">
                <a:latin typeface="+mj-ea"/>
                <a:ea typeface="+mj-ea"/>
              </a:rPr>
              <a:t>0</a:t>
            </a:r>
            <a:r>
              <a:rPr kumimoji="0" lang="ja-JP" altLang="en-US" b="1" dirty="0">
                <a:latin typeface="+mj-ea"/>
                <a:ea typeface="+mj-ea"/>
              </a:rPr>
              <a:t>円</a:t>
            </a:r>
            <a:endParaRPr kumimoji="0" lang="ja-JP" altLang="en-US" sz="2800" b="1" dirty="0">
              <a:latin typeface="+mj-ea"/>
              <a:ea typeface="+mj-ea"/>
            </a:endParaRPr>
          </a:p>
        </p:txBody>
      </p:sp>
      <p:sp>
        <p:nvSpPr>
          <p:cNvPr id="21" name="Rectangle 15"/>
          <p:cNvSpPr>
            <a:spLocks noChangeArrowheads="1"/>
          </p:cNvSpPr>
          <p:nvPr/>
        </p:nvSpPr>
        <p:spPr bwMode="auto">
          <a:xfrm>
            <a:off x="7027980" y="4977559"/>
            <a:ext cx="1936508" cy="1126654"/>
          </a:xfrm>
          <a:prstGeom prst="rect">
            <a:avLst/>
          </a:prstGeom>
          <a:solidFill>
            <a:schemeClr val="accent6">
              <a:lumMod val="20000"/>
              <a:lumOff val="80000"/>
            </a:schemeClr>
          </a:solidFill>
          <a:ln w="9525">
            <a:noFill/>
            <a:miter lim="800000"/>
            <a:headEnd/>
            <a:tailEnd/>
          </a:ln>
          <a:effectLst/>
        </p:spPr>
        <p:txBody>
          <a:bodyPr wrap="none" anchor="ctr"/>
          <a:lstStyle/>
          <a:p>
            <a:pPr algn="ctr">
              <a:defRPr/>
            </a:pPr>
            <a:r>
              <a:rPr kumimoji="0" lang="ja-JP" altLang="en-US" sz="1400" b="1" dirty="0">
                <a:solidFill>
                  <a:srgbClr val="000000"/>
                </a:solidFill>
                <a:latin typeface="+mj-ea"/>
                <a:ea typeface="+mj-ea"/>
              </a:rPr>
              <a:t>夫婦合計（毎月）</a:t>
            </a:r>
          </a:p>
          <a:p>
            <a:pPr algn="ctr">
              <a:defRPr/>
            </a:pPr>
            <a:r>
              <a:rPr kumimoji="0" lang="ja-JP" altLang="en-US" sz="1400" b="1" dirty="0">
                <a:solidFill>
                  <a:srgbClr val="000000"/>
                </a:solidFill>
                <a:latin typeface="+mj-ea"/>
                <a:ea typeface="+mj-ea"/>
              </a:rPr>
              <a:t>約</a:t>
            </a:r>
            <a:r>
              <a:rPr kumimoji="0" lang="en-US" altLang="ja-JP" sz="2800" b="1" spc="-150" dirty="0">
                <a:solidFill>
                  <a:srgbClr val="C00000"/>
                </a:solidFill>
                <a:latin typeface="+mj-ea"/>
                <a:ea typeface="+mj-ea"/>
              </a:rPr>
              <a:t>220,00</a:t>
            </a:r>
            <a:r>
              <a:rPr kumimoji="0" lang="en-US" altLang="ja-JP" sz="2800" b="1" dirty="0">
                <a:solidFill>
                  <a:srgbClr val="C00000"/>
                </a:solidFill>
                <a:latin typeface="+mj-ea"/>
                <a:ea typeface="+mj-ea"/>
              </a:rPr>
              <a:t>0</a:t>
            </a:r>
            <a:r>
              <a:rPr kumimoji="0" lang="ja-JP" altLang="en-US" b="1" dirty="0">
                <a:solidFill>
                  <a:srgbClr val="C00000"/>
                </a:solidFill>
                <a:latin typeface="+mj-ea"/>
                <a:ea typeface="+mj-ea"/>
              </a:rPr>
              <a:t>円</a:t>
            </a:r>
          </a:p>
        </p:txBody>
      </p:sp>
      <p:sp>
        <p:nvSpPr>
          <p:cNvPr id="22" name="Rectangle 15"/>
          <p:cNvSpPr>
            <a:spLocks noChangeArrowheads="1"/>
          </p:cNvSpPr>
          <p:nvPr/>
        </p:nvSpPr>
        <p:spPr bwMode="auto">
          <a:xfrm>
            <a:off x="2267744" y="4978307"/>
            <a:ext cx="1930725" cy="1119210"/>
          </a:xfrm>
          <a:prstGeom prst="rect">
            <a:avLst/>
          </a:prstGeom>
          <a:solidFill>
            <a:schemeClr val="bg2"/>
          </a:solidFill>
          <a:ln w="9525">
            <a:noFill/>
            <a:miter lim="800000"/>
            <a:headEnd/>
            <a:tailEnd/>
          </a:ln>
          <a:effectLst/>
        </p:spPr>
        <p:txBody>
          <a:bodyPr wrap="none" anchor="ctr"/>
          <a:lstStyle/>
          <a:p>
            <a:pPr algn="ctr">
              <a:defRPr/>
            </a:pPr>
            <a:r>
              <a:rPr kumimoji="0" lang="ja-JP" altLang="en-US" sz="1400" b="1" dirty="0">
                <a:solidFill>
                  <a:srgbClr val="000000"/>
                </a:solidFill>
                <a:latin typeface="+mj-ea"/>
                <a:ea typeface="+mj-ea"/>
              </a:rPr>
              <a:t>厚生年金（毎月）</a:t>
            </a:r>
          </a:p>
          <a:p>
            <a:pPr algn="ctr">
              <a:defRPr/>
            </a:pPr>
            <a:r>
              <a:rPr kumimoji="0" lang="ja-JP" altLang="en-US" sz="1400" b="1" dirty="0">
                <a:solidFill>
                  <a:srgbClr val="000000"/>
                </a:solidFill>
                <a:latin typeface="+mj-ea"/>
                <a:ea typeface="+mj-ea"/>
              </a:rPr>
              <a:t>約</a:t>
            </a:r>
            <a:r>
              <a:rPr kumimoji="0" lang="en-US" altLang="ja-JP" sz="2800" b="1" spc="-150" dirty="0">
                <a:latin typeface="+mj-ea"/>
                <a:ea typeface="+mj-ea"/>
              </a:rPr>
              <a:t>90,00</a:t>
            </a:r>
            <a:r>
              <a:rPr kumimoji="0" lang="en-US" altLang="ja-JP" sz="2800" b="1" dirty="0">
                <a:latin typeface="+mj-ea"/>
                <a:ea typeface="+mj-ea"/>
              </a:rPr>
              <a:t>0</a:t>
            </a:r>
            <a:r>
              <a:rPr kumimoji="0" lang="ja-JP" altLang="en-US" b="1" dirty="0">
                <a:latin typeface="+mj-ea"/>
                <a:ea typeface="+mj-ea"/>
              </a:rPr>
              <a:t>円</a:t>
            </a:r>
            <a:endParaRPr kumimoji="0" lang="ja-JP" altLang="en-US" sz="1400" b="1" dirty="0">
              <a:latin typeface="+mj-ea"/>
              <a:ea typeface="+mj-ea"/>
            </a:endParaRPr>
          </a:p>
        </p:txBody>
      </p:sp>
      <p:sp>
        <p:nvSpPr>
          <p:cNvPr id="23" name="Rectangle 15"/>
          <p:cNvSpPr>
            <a:spLocks noChangeArrowheads="1"/>
          </p:cNvSpPr>
          <p:nvPr/>
        </p:nvSpPr>
        <p:spPr bwMode="auto">
          <a:xfrm>
            <a:off x="4615142" y="4982388"/>
            <a:ext cx="1936507" cy="1117227"/>
          </a:xfrm>
          <a:prstGeom prst="rect">
            <a:avLst/>
          </a:prstGeom>
          <a:solidFill>
            <a:schemeClr val="accent5">
              <a:lumMod val="20000"/>
              <a:lumOff val="80000"/>
            </a:schemeClr>
          </a:solidFill>
          <a:ln w="9525">
            <a:noFill/>
            <a:miter lim="800000"/>
            <a:headEnd/>
            <a:tailEnd/>
          </a:ln>
          <a:effectLst/>
        </p:spPr>
        <p:txBody>
          <a:bodyPr wrap="none" anchor="ctr"/>
          <a:lstStyle/>
          <a:p>
            <a:pPr algn="ctr">
              <a:defRPr/>
            </a:pPr>
            <a:r>
              <a:rPr kumimoji="0" lang="ja-JP" altLang="en-US" sz="1400" b="1" dirty="0">
                <a:solidFill>
                  <a:srgbClr val="000000"/>
                </a:solidFill>
                <a:latin typeface="+mj-ea"/>
                <a:ea typeface="+mj-ea"/>
              </a:rPr>
              <a:t>基礎年金（毎月）</a:t>
            </a:r>
            <a:br>
              <a:rPr kumimoji="0" lang="ja-JP" altLang="en-US" sz="1400" b="1" dirty="0">
                <a:solidFill>
                  <a:srgbClr val="000000"/>
                </a:solidFill>
                <a:latin typeface="+mj-ea"/>
                <a:ea typeface="+mj-ea"/>
              </a:rPr>
            </a:br>
            <a:r>
              <a:rPr kumimoji="0" lang="ja-JP" altLang="en-US" sz="1400" b="1" dirty="0">
                <a:solidFill>
                  <a:srgbClr val="000000"/>
                </a:solidFill>
                <a:latin typeface="+mj-ea"/>
                <a:ea typeface="+mj-ea"/>
              </a:rPr>
              <a:t>約</a:t>
            </a:r>
            <a:r>
              <a:rPr kumimoji="0" lang="en-US" altLang="ja-JP" sz="2800" b="1" spc="-150" dirty="0">
                <a:latin typeface="+mj-ea"/>
                <a:ea typeface="+mj-ea"/>
              </a:rPr>
              <a:t>65,00</a:t>
            </a:r>
            <a:r>
              <a:rPr kumimoji="0" lang="en-US" altLang="ja-JP" sz="2800" b="1" dirty="0">
                <a:latin typeface="+mj-ea"/>
                <a:ea typeface="+mj-ea"/>
              </a:rPr>
              <a:t>0</a:t>
            </a:r>
            <a:r>
              <a:rPr kumimoji="0" lang="ja-JP" altLang="en-US" b="1" dirty="0">
                <a:latin typeface="+mj-ea"/>
                <a:ea typeface="+mj-ea"/>
              </a:rPr>
              <a:t>円</a:t>
            </a:r>
            <a:endParaRPr kumimoji="0" lang="ja-JP" altLang="en-US" sz="2800" b="1" dirty="0">
              <a:latin typeface="+mj-ea"/>
              <a:ea typeface="+mj-ea"/>
            </a:endParaRPr>
          </a:p>
        </p:txBody>
      </p:sp>
      <p:sp>
        <p:nvSpPr>
          <p:cNvPr id="24" name="Rectangle 15"/>
          <p:cNvSpPr>
            <a:spLocks noChangeArrowheads="1"/>
          </p:cNvSpPr>
          <p:nvPr/>
        </p:nvSpPr>
        <p:spPr bwMode="auto">
          <a:xfrm>
            <a:off x="6732660" y="1942455"/>
            <a:ext cx="2231828" cy="1126653"/>
          </a:xfrm>
          <a:prstGeom prst="rect">
            <a:avLst/>
          </a:prstGeom>
          <a:solidFill>
            <a:schemeClr val="accent6">
              <a:lumMod val="20000"/>
              <a:lumOff val="80000"/>
            </a:schemeClr>
          </a:solidFill>
          <a:ln w="9525">
            <a:noFill/>
            <a:miter lim="800000"/>
            <a:headEnd/>
            <a:tailEnd/>
          </a:ln>
          <a:effectLst/>
        </p:spPr>
        <p:txBody>
          <a:bodyPr wrap="none" anchor="ctr"/>
          <a:lstStyle/>
          <a:p>
            <a:pPr algn="ctr">
              <a:defRPr/>
            </a:pPr>
            <a:r>
              <a:rPr kumimoji="0" lang="ja-JP" altLang="en-US" sz="1400" b="1" dirty="0">
                <a:solidFill>
                  <a:srgbClr val="000000"/>
                </a:solidFill>
                <a:latin typeface="+mj-ea"/>
                <a:ea typeface="+mj-ea"/>
              </a:rPr>
              <a:t>夫婦合計（毎月）</a:t>
            </a:r>
          </a:p>
          <a:p>
            <a:pPr algn="ctr">
              <a:defRPr/>
            </a:pPr>
            <a:r>
              <a:rPr kumimoji="0" lang="ja-JP" altLang="en-US" sz="1400" b="1" dirty="0">
                <a:solidFill>
                  <a:srgbClr val="000000"/>
                </a:solidFill>
                <a:latin typeface="+mj-ea"/>
                <a:ea typeface="+mj-ea"/>
              </a:rPr>
              <a:t>約</a:t>
            </a:r>
            <a:r>
              <a:rPr kumimoji="0" lang="en-US" altLang="ja-JP" sz="2800" b="1" spc="-150" dirty="0">
                <a:solidFill>
                  <a:srgbClr val="C00000"/>
                </a:solidFill>
                <a:latin typeface="+mj-ea"/>
                <a:ea typeface="+mj-ea"/>
              </a:rPr>
              <a:t>130,00</a:t>
            </a:r>
            <a:r>
              <a:rPr kumimoji="0" lang="en-US" altLang="ja-JP" sz="2800" b="1" dirty="0">
                <a:solidFill>
                  <a:srgbClr val="C00000"/>
                </a:solidFill>
                <a:latin typeface="+mj-ea"/>
                <a:ea typeface="+mj-ea"/>
              </a:rPr>
              <a:t>0</a:t>
            </a:r>
            <a:r>
              <a:rPr kumimoji="0" lang="ja-JP" altLang="en-US" b="1" dirty="0">
                <a:solidFill>
                  <a:srgbClr val="C00000"/>
                </a:solidFill>
                <a:latin typeface="+mj-ea"/>
                <a:ea typeface="+mj-ea"/>
              </a:rPr>
              <a:t>円</a:t>
            </a:r>
          </a:p>
        </p:txBody>
      </p:sp>
      <p:sp>
        <p:nvSpPr>
          <p:cNvPr id="25" name="Text Box 51"/>
          <p:cNvSpPr txBox="1">
            <a:spLocks noChangeArrowheads="1"/>
          </p:cNvSpPr>
          <p:nvPr/>
        </p:nvSpPr>
        <p:spPr bwMode="auto">
          <a:xfrm>
            <a:off x="4211960" y="5384133"/>
            <a:ext cx="358775" cy="461665"/>
          </a:xfrm>
          <a:prstGeom prst="rect">
            <a:avLst/>
          </a:prstGeom>
          <a:noFill/>
          <a:ln w="6350">
            <a:noFill/>
            <a:miter lim="800000"/>
            <a:headEnd/>
            <a:tailEnd/>
          </a:ln>
          <a:effectLst/>
        </p:spPr>
        <p:txBody>
          <a:bodyPr>
            <a:spAutoFit/>
          </a:bodyPr>
          <a:lstStyle/>
          <a:p>
            <a:pPr algn="ctr">
              <a:spcBef>
                <a:spcPct val="50000"/>
              </a:spcBef>
              <a:defRPr/>
            </a:pPr>
            <a:r>
              <a:rPr lang="ja-JP" altLang="en-US" b="1"/>
              <a:t>＋</a:t>
            </a:r>
          </a:p>
        </p:txBody>
      </p:sp>
      <p:sp>
        <p:nvSpPr>
          <p:cNvPr id="26" name="Text Box 52"/>
          <p:cNvSpPr txBox="1">
            <a:spLocks noChangeArrowheads="1"/>
          </p:cNvSpPr>
          <p:nvPr/>
        </p:nvSpPr>
        <p:spPr bwMode="auto">
          <a:xfrm>
            <a:off x="6589489" y="5384133"/>
            <a:ext cx="358775" cy="461665"/>
          </a:xfrm>
          <a:prstGeom prst="rect">
            <a:avLst/>
          </a:prstGeom>
          <a:noFill/>
          <a:ln w="6350">
            <a:noFill/>
            <a:miter lim="800000"/>
            <a:headEnd/>
            <a:tailEnd/>
          </a:ln>
          <a:effectLst/>
        </p:spPr>
        <p:txBody>
          <a:bodyPr>
            <a:spAutoFit/>
          </a:bodyPr>
          <a:lstStyle/>
          <a:p>
            <a:pPr algn="ctr">
              <a:spcBef>
                <a:spcPct val="50000"/>
              </a:spcBef>
              <a:defRPr/>
            </a:pPr>
            <a:r>
              <a:rPr lang="ja-JP" altLang="en-US" b="1" dirty="0"/>
              <a:t>＝</a:t>
            </a:r>
          </a:p>
        </p:txBody>
      </p:sp>
      <p:sp>
        <p:nvSpPr>
          <p:cNvPr id="28" name="Rectangle 2">
            <a:extLst>
              <a:ext uri="{FF2B5EF4-FFF2-40B4-BE49-F238E27FC236}">
                <a16:creationId xmlns:a16="http://schemas.microsoft.com/office/drawing/2014/main" id="{B707535D-17A3-48EC-9FA9-400EE00141E8}"/>
              </a:ext>
            </a:extLst>
          </p:cNvPr>
          <p:cNvSpPr txBox="1">
            <a:spLocks noChangeArrowheads="1"/>
          </p:cNvSpPr>
          <p:nvPr/>
        </p:nvSpPr>
        <p:spPr>
          <a:xfrm>
            <a:off x="0" y="-171400"/>
            <a:ext cx="8597900" cy="1143000"/>
          </a:xfrm>
          <a:prstGeom prst="rect">
            <a:avLst/>
          </a:prstGeom>
          <a:ln>
            <a:miter lim="800000"/>
            <a:headEnd/>
            <a:tailEnd/>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defRPr/>
            </a:pPr>
            <a:r>
              <a:rPr lang="ja-JP" alt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年金でもらえる金額</a:t>
            </a:r>
          </a:p>
        </p:txBody>
      </p:sp>
      <p:cxnSp>
        <p:nvCxnSpPr>
          <p:cNvPr id="27" name="直線コネクタ 26">
            <a:extLst>
              <a:ext uri="{FF2B5EF4-FFF2-40B4-BE49-F238E27FC236}">
                <a16:creationId xmlns:a16="http://schemas.microsoft.com/office/drawing/2014/main" id="{8A022082-12F2-43B3-9395-D1C8451470A0}"/>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27D82B78-6454-4741-BADE-E788B5A15B5C}"/>
              </a:ext>
            </a:extLst>
          </p:cNvPr>
          <p:cNvSpPr txBox="1"/>
          <p:nvPr/>
        </p:nvSpPr>
        <p:spPr>
          <a:xfrm>
            <a:off x="6321553" y="3103076"/>
            <a:ext cx="2858959" cy="253916"/>
          </a:xfrm>
          <a:prstGeom prst="rect">
            <a:avLst/>
          </a:prstGeom>
          <a:noFill/>
        </p:spPr>
        <p:txBody>
          <a:bodyPr wrap="square" rtlCol="0">
            <a:spAutoFit/>
          </a:bodyPr>
          <a:lstStyle/>
          <a:p>
            <a:r>
              <a:rPr lang="ja-JP" altLang="en-US" sz="1050" dirty="0"/>
              <a:t>出典：厚生労働省ホームページを基に算出</a:t>
            </a:r>
            <a:endParaRPr kumimoji="1" lang="en-US" altLang="ja-JP" sz="1050" dirty="0"/>
          </a:p>
        </p:txBody>
      </p:sp>
      <p:sp>
        <p:nvSpPr>
          <p:cNvPr id="30" name="テキスト ボックス 29">
            <a:extLst>
              <a:ext uri="{FF2B5EF4-FFF2-40B4-BE49-F238E27FC236}">
                <a16:creationId xmlns:a16="http://schemas.microsoft.com/office/drawing/2014/main" id="{66E6AA92-4EBB-4510-B759-0F29F5A70CDE}"/>
              </a:ext>
            </a:extLst>
          </p:cNvPr>
          <p:cNvSpPr txBox="1"/>
          <p:nvPr/>
        </p:nvSpPr>
        <p:spPr>
          <a:xfrm>
            <a:off x="3419872" y="6203283"/>
            <a:ext cx="5616624" cy="253915"/>
          </a:xfrm>
          <a:prstGeom prst="rect">
            <a:avLst/>
          </a:prstGeom>
          <a:noFill/>
        </p:spPr>
        <p:txBody>
          <a:bodyPr wrap="square" rtlCol="0">
            <a:spAutoFit/>
          </a:bodyPr>
          <a:lstStyle/>
          <a:p>
            <a:r>
              <a:rPr lang="ja-JP" altLang="en-US" sz="1050" dirty="0"/>
              <a:t>出典：令和２年１月 </a:t>
            </a:r>
            <a:r>
              <a:rPr lang="en-US" altLang="ja-JP" sz="1050" dirty="0"/>
              <a:t>24 </a:t>
            </a:r>
            <a:r>
              <a:rPr lang="ja-JP" altLang="en-US" sz="1050" dirty="0"/>
              <a:t>日厚生労働省発表「令和</a:t>
            </a:r>
            <a:r>
              <a:rPr lang="en-US" altLang="ja-JP" sz="1050" dirty="0"/>
              <a:t>2</a:t>
            </a:r>
            <a:r>
              <a:rPr lang="ja-JP" altLang="en-US" sz="1050" dirty="0"/>
              <a:t>年度の年金額改定について」を基に算出</a:t>
            </a:r>
            <a:endParaRPr kumimoji="1" lang="en-US" altLang="ja-JP" sz="1050" dirty="0"/>
          </a:p>
        </p:txBody>
      </p:sp>
    </p:spTree>
    <p:extLst>
      <p:ext uri="{BB962C8B-B14F-4D97-AF65-F5344CB8AC3E}">
        <p14:creationId xmlns:p14="http://schemas.microsoft.com/office/powerpoint/2010/main" val="3107465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20" grpId="0" animBg="1"/>
      <p:bldP spid="21" grpId="0" animBg="1"/>
      <p:bldP spid="22" grpId="0" animBg="1"/>
      <p:bldP spid="23" grpId="0" animBg="1"/>
      <p:bldP spid="2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232536" y="-11998"/>
            <a:ext cx="299489" cy="2292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829361" eaLnBrk="0" hangingPunct="0">
              <a:buClrTx/>
              <a:buSzTx/>
            </a:pPr>
            <a:endParaRPr kumimoji="1" lang="ja-JP" altLang="en-US" sz="3145" b="1">
              <a:solidFill>
                <a:prstClr val="black"/>
              </a:solidFill>
              <a:latin typeface="Arial" panose="020B0604020202020204" pitchFamily="34" charset="0"/>
              <a:ea typeface="HG丸ｺﾞｼｯｸM-PRO" panose="020F0600000000000000" pitchFamily="50" charset="-128"/>
            </a:endParaRPr>
          </a:p>
        </p:txBody>
      </p:sp>
      <p:sp>
        <p:nvSpPr>
          <p:cNvPr id="14340" name="Rectangle 3"/>
          <p:cNvSpPr>
            <a:spLocks noChangeArrowheads="1"/>
          </p:cNvSpPr>
          <p:nvPr/>
        </p:nvSpPr>
        <p:spPr bwMode="auto">
          <a:xfrm>
            <a:off x="379160" y="1234311"/>
            <a:ext cx="8460552" cy="48666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829361" eaLnBrk="0" hangingPunct="0">
              <a:buClrTx/>
              <a:buSzTx/>
            </a:pPr>
            <a:endParaRPr kumimoji="1" lang="ja-JP" altLang="en-US" sz="3145" b="1">
              <a:solidFill>
                <a:prstClr val="black"/>
              </a:solidFill>
              <a:latin typeface="Arial" panose="020B0604020202020204" pitchFamily="34" charset="0"/>
              <a:ea typeface="HG丸ｺﾞｼｯｸM-PRO" panose="020F0600000000000000" pitchFamily="50" charset="-128"/>
            </a:endParaRPr>
          </a:p>
        </p:txBody>
      </p:sp>
      <p:sp>
        <p:nvSpPr>
          <p:cNvPr id="14341" name="Rectangle 4"/>
          <p:cNvSpPr>
            <a:spLocks noChangeArrowheads="1"/>
          </p:cNvSpPr>
          <p:nvPr/>
        </p:nvSpPr>
        <p:spPr bwMode="auto">
          <a:xfrm>
            <a:off x="1475656" y="1040605"/>
            <a:ext cx="6139515" cy="516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432" tIns="45984" rIns="88432" bIns="45984">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9pPr>
          </a:lstStyle>
          <a:p>
            <a:pPr algn="ctr" defTabSz="829361" eaLnBrk="1" hangingPunct="1">
              <a:spcBef>
                <a:spcPts val="1720"/>
              </a:spcBef>
              <a:buClrTx/>
              <a:buSzTx/>
              <a:tabLst>
                <a:tab pos="0" algn="l"/>
                <a:tab pos="829361" algn="l"/>
                <a:tab pos="1658722" algn="l"/>
                <a:tab pos="2488082" algn="l"/>
                <a:tab pos="3317443" algn="l"/>
                <a:tab pos="4146804" algn="l"/>
                <a:tab pos="4976165" algn="l"/>
                <a:tab pos="5805526" algn="l"/>
                <a:tab pos="6634886" algn="l"/>
                <a:tab pos="7464247" algn="l"/>
                <a:tab pos="8293608" algn="l"/>
                <a:tab pos="9122969" algn="l"/>
              </a:tabLst>
            </a:pPr>
            <a:r>
              <a:rPr kumimoji="1" lang="ja-JP" altLang="ja-JP" sz="2751" b="1" dirty="0">
                <a:solidFill>
                  <a:srgbClr val="000000"/>
                </a:solidFill>
                <a:latin typeface="メイリオ" pitchFamily="50" charset="-128"/>
                <a:ea typeface="メイリオ" pitchFamily="50" charset="-128"/>
                <a:cs typeface="メイリオ" pitchFamily="50" charset="-128"/>
              </a:rPr>
              <a:t>ゆとりある老後の生活費に不足な額</a:t>
            </a:r>
          </a:p>
        </p:txBody>
      </p:sp>
      <p:sp>
        <p:nvSpPr>
          <p:cNvPr id="14342" name="Rectangle 5"/>
          <p:cNvSpPr>
            <a:spLocks noChangeArrowheads="1"/>
          </p:cNvSpPr>
          <p:nvPr/>
        </p:nvSpPr>
        <p:spPr bwMode="auto">
          <a:xfrm>
            <a:off x="1577114" y="3009353"/>
            <a:ext cx="7337470" cy="7583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432" tIns="45984" rIns="88432" bIns="45984">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9pPr>
          </a:lstStyle>
          <a:p>
            <a:pPr algn="ctr" defTabSz="829361" eaLnBrk="1" hangingPunct="1">
              <a:spcBef>
                <a:spcPts val="2702"/>
              </a:spcBef>
              <a:buClrTx/>
              <a:buSzTx/>
              <a:tabLst>
                <a:tab pos="0" algn="l"/>
                <a:tab pos="829361" algn="l"/>
                <a:tab pos="1658722" algn="l"/>
                <a:tab pos="2488082" algn="l"/>
                <a:tab pos="3317443" algn="l"/>
                <a:tab pos="4146804" algn="l"/>
                <a:tab pos="4976165" algn="l"/>
                <a:tab pos="5805526" algn="l"/>
                <a:tab pos="6634886" algn="l"/>
                <a:tab pos="7464247" algn="l"/>
                <a:tab pos="8293608" algn="l"/>
                <a:tab pos="9122969" algn="l"/>
              </a:tabLst>
            </a:pPr>
            <a:r>
              <a:rPr kumimoji="1" lang="ja-JP" altLang="ja-JP" sz="4324" b="1" dirty="0">
                <a:solidFill>
                  <a:srgbClr val="000000"/>
                </a:solidFill>
                <a:latin typeface="メイリオ" pitchFamily="50" charset="-128"/>
                <a:ea typeface="メイリオ" pitchFamily="50" charset="-128"/>
                <a:cs typeface="メイリオ" pitchFamily="50" charset="-128"/>
              </a:rPr>
              <a:t>万円</a:t>
            </a:r>
            <a:r>
              <a:rPr kumimoji="1" lang="en-US" altLang="ja-JP" sz="4324" b="1" dirty="0">
                <a:solidFill>
                  <a:srgbClr val="000000"/>
                </a:solidFill>
                <a:latin typeface="メイリオ" pitchFamily="50" charset="-128"/>
                <a:ea typeface="メイリオ" pitchFamily="50" charset="-128"/>
                <a:cs typeface="メイリオ" pitchFamily="50" charset="-128"/>
              </a:rPr>
              <a:t>×</a:t>
            </a:r>
            <a:r>
              <a:rPr kumimoji="1" lang="ja-JP" altLang="ja-JP" sz="4324" b="1" dirty="0">
                <a:solidFill>
                  <a:srgbClr val="000000"/>
                </a:solidFill>
                <a:latin typeface="メイリオ" pitchFamily="50" charset="-128"/>
                <a:ea typeface="メイリオ" pitchFamily="50" charset="-128"/>
                <a:cs typeface="メイリオ" pitchFamily="50" charset="-128"/>
              </a:rPr>
              <a:t>１２か月</a:t>
            </a:r>
            <a:r>
              <a:rPr kumimoji="1" lang="en-US" altLang="ja-JP" sz="4324" b="1" dirty="0">
                <a:solidFill>
                  <a:srgbClr val="000000"/>
                </a:solidFill>
                <a:latin typeface="メイリオ" pitchFamily="50" charset="-128"/>
                <a:ea typeface="メイリオ" pitchFamily="50" charset="-128"/>
                <a:cs typeface="メイリオ" pitchFamily="50" charset="-128"/>
              </a:rPr>
              <a:t>×</a:t>
            </a:r>
            <a:r>
              <a:rPr kumimoji="1" lang="ja-JP" altLang="ja-JP" sz="4324" b="1" dirty="0">
                <a:solidFill>
                  <a:srgbClr val="000000"/>
                </a:solidFill>
                <a:latin typeface="メイリオ" pitchFamily="50" charset="-128"/>
                <a:ea typeface="メイリオ" pitchFamily="50" charset="-128"/>
                <a:cs typeface="メイリオ" pitchFamily="50" charset="-128"/>
              </a:rPr>
              <a:t>　　　年</a:t>
            </a:r>
          </a:p>
        </p:txBody>
      </p:sp>
      <p:sp>
        <p:nvSpPr>
          <p:cNvPr id="15367" name="Rectangle 7"/>
          <p:cNvSpPr>
            <a:spLocks noChangeArrowheads="1"/>
          </p:cNvSpPr>
          <p:nvPr/>
        </p:nvSpPr>
        <p:spPr bwMode="auto">
          <a:xfrm>
            <a:off x="379160" y="2839887"/>
            <a:ext cx="1796931" cy="10001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432" tIns="45984" rIns="88432" bIns="45984">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9pPr>
          </a:lstStyle>
          <a:p>
            <a:pPr algn="ctr" defTabSz="829361" eaLnBrk="1" hangingPunct="1">
              <a:spcBef>
                <a:spcPts val="3684"/>
              </a:spcBef>
              <a:buClrTx/>
              <a:buSzTx/>
              <a:tabLst>
                <a:tab pos="0" algn="l"/>
                <a:tab pos="829361" algn="l"/>
                <a:tab pos="1658722" algn="l"/>
                <a:tab pos="2488082" algn="l"/>
                <a:tab pos="3317443" algn="l"/>
                <a:tab pos="4146804" algn="l"/>
                <a:tab pos="4976165" algn="l"/>
                <a:tab pos="5805526" algn="l"/>
                <a:tab pos="6634886" algn="l"/>
                <a:tab pos="7464247" algn="l"/>
                <a:tab pos="8293608" algn="l"/>
                <a:tab pos="9122969" algn="l"/>
              </a:tabLst>
            </a:pPr>
            <a:r>
              <a:rPr kumimoji="1" lang="ja-JP" altLang="ja-JP" sz="5896" b="1" dirty="0">
                <a:solidFill>
                  <a:srgbClr val="7598D9"/>
                </a:solidFill>
                <a:latin typeface="メイリオ" pitchFamily="50" charset="-128"/>
                <a:ea typeface="メイリオ" pitchFamily="50" charset="-128"/>
                <a:cs typeface="メイリオ" pitchFamily="50" charset="-128"/>
              </a:rPr>
              <a:t>１</a:t>
            </a:r>
            <a:r>
              <a:rPr lang="ja-JP" altLang="en-US" sz="5896" b="1" dirty="0">
                <a:solidFill>
                  <a:srgbClr val="7598D9"/>
                </a:solidFill>
                <a:latin typeface="メイリオ" pitchFamily="50" charset="-128"/>
                <a:ea typeface="メイリオ" pitchFamily="50" charset="-128"/>
                <a:cs typeface="メイリオ" pitchFamily="50" charset="-128"/>
              </a:rPr>
              <a:t>４</a:t>
            </a:r>
            <a:endParaRPr kumimoji="1" lang="ja-JP" altLang="ja-JP" sz="5896" b="1" dirty="0">
              <a:solidFill>
                <a:srgbClr val="7598D9"/>
              </a:solidFill>
              <a:latin typeface="メイリオ" pitchFamily="50" charset="-128"/>
              <a:ea typeface="メイリオ" pitchFamily="50" charset="-128"/>
              <a:cs typeface="メイリオ" pitchFamily="50" charset="-128"/>
            </a:endParaRPr>
          </a:p>
        </p:txBody>
      </p:sp>
      <p:sp>
        <p:nvSpPr>
          <p:cNvPr id="15368" name="Rectangle 8"/>
          <p:cNvSpPr>
            <a:spLocks noChangeArrowheads="1"/>
          </p:cNvSpPr>
          <p:nvPr/>
        </p:nvSpPr>
        <p:spPr bwMode="auto">
          <a:xfrm>
            <a:off x="6219187" y="2839887"/>
            <a:ext cx="1722059" cy="10001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432" tIns="45984" rIns="88432" bIns="45984">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9pPr>
          </a:lstStyle>
          <a:p>
            <a:pPr algn="ctr" defTabSz="829361" eaLnBrk="1" hangingPunct="1">
              <a:spcBef>
                <a:spcPts val="3684"/>
              </a:spcBef>
              <a:buClrTx/>
              <a:buSzTx/>
              <a:tabLst>
                <a:tab pos="0" algn="l"/>
                <a:tab pos="829361" algn="l"/>
                <a:tab pos="1658722" algn="l"/>
                <a:tab pos="2488082" algn="l"/>
                <a:tab pos="3317443" algn="l"/>
                <a:tab pos="4146804" algn="l"/>
                <a:tab pos="4976165" algn="l"/>
                <a:tab pos="5805526" algn="l"/>
                <a:tab pos="6634886" algn="l"/>
                <a:tab pos="7464247" algn="l"/>
                <a:tab pos="8293608" algn="l"/>
                <a:tab pos="9122969" algn="l"/>
              </a:tabLst>
            </a:pPr>
            <a:r>
              <a:rPr lang="ja-JP" altLang="en-US" sz="5896" b="1" dirty="0">
                <a:solidFill>
                  <a:srgbClr val="7598D9"/>
                </a:solidFill>
                <a:latin typeface="メイリオ" pitchFamily="50" charset="-128"/>
                <a:ea typeface="メイリオ" pitchFamily="50" charset="-128"/>
                <a:cs typeface="メイリオ" pitchFamily="50" charset="-128"/>
              </a:rPr>
              <a:t>２５</a:t>
            </a:r>
            <a:endParaRPr kumimoji="1" lang="ja-JP" altLang="ja-JP" sz="5896" b="1" dirty="0">
              <a:solidFill>
                <a:srgbClr val="7598D9"/>
              </a:solidFill>
              <a:latin typeface="メイリオ" pitchFamily="50" charset="-128"/>
              <a:ea typeface="メイリオ" pitchFamily="50" charset="-128"/>
              <a:cs typeface="メイリオ" pitchFamily="50" charset="-128"/>
            </a:endParaRPr>
          </a:p>
        </p:txBody>
      </p:sp>
      <p:sp>
        <p:nvSpPr>
          <p:cNvPr id="14" name="Rectangle 2">
            <a:extLst>
              <a:ext uri="{FF2B5EF4-FFF2-40B4-BE49-F238E27FC236}">
                <a16:creationId xmlns:a16="http://schemas.microsoft.com/office/drawing/2014/main" id="{C0202255-FB4F-4E98-A3EB-BE22BF40A0D6}"/>
              </a:ext>
            </a:extLst>
          </p:cNvPr>
          <p:cNvSpPr txBox="1">
            <a:spLocks noChangeArrowheads="1"/>
          </p:cNvSpPr>
          <p:nvPr/>
        </p:nvSpPr>
        <p:spPr>
          <a:xfrm>
            <a:off x="0" y="-171400"/>
            <a:ext cx="8597900" cy="1143000"/>
          </a:xfrm>
          <a:prstGeom prst="rect">
            <a:avLst/>
          </a:prstGeom>
          <a:ln>
            <a:miter lim="800000"/>
            <a:headEnd/>
            <a:tailEnd/>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defRPr/>
            </a:pPr>
            <a:r>
              <a:rPr lang="ja-JP" alt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年金だけで賄おうと思うと・・・</a:t>
            </a:r>
          </a:p>
        </p:txBody>
      </p:sp>
      <p:sp>
        <p:nvSpPr>
          <p:cNvPr id="2" name="四角形: 角を丸くする 1">
            <a:extLst>
              <a:ext uri="{FF2B5EF4-FFF2-40B4-BE49-F238E27FC236}">
                <a16:creationId xmlns:a16="http://schemas.microsoft.com/office/drawing/2014/main" id="{E59AA680-1B4A-4EBE-910C-5804B1E21D99}"/>
              </a:ext>
            </a:extLst>
          </p:cNvPr>
          <p:cNvSpPr/>
          <p:nvPr/>
        </p:nvSpPr>
        <p:spPr>
          <a:xfrm>
            <a:off x="285304" y="4352973"/>
            <a:ext cx="8607176" cy="152429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sz="4800" dirty="0"/>
              <a:t>4,200</a:t>
            </a:r>
            <a:r>
              <a:rPr lang="ja-JP" altLang="en-US" sz="4800" dirty="0"/>
              <a:t>万円不足することに</a:t>
            </a:r>
            <a:endParaRPr kumimoji="1" lang="ja-JP" altLang="en-US" sz="4800" dirty="0"/>
          </a:p>
        </p:txBody>
      </p:sp>
      <p:sp>
        <p:nvSpPr>
          <p:cNvPr id="15" name="Rectangle 5">
            <a:extLst>
              <a:ext uri="{FF2B5EF4-FFF2-40B4-BE49-F238E27FC236}">
                <a16:creationId xmlns:a16="http://schemas.microsoft.com/office/drawing/2014/main" id="{5697E73E-C4B9-4BAB-B78D-D432A617C821}"/>
              </a:ext>
            </a:extLst>
          </p:cNvPr>
          <p:cNvSpPr>
            <a:spLocks noChangeArrowheads="1"/>
          </p:cNvSpPr>
          <p:nvPr/>
        </p:nvSpPr>
        <p:spPr bwMode="auto">
          <a:xfrm>
            <a:off x="1331640" y="1785057"/>
            <a:ext cx="7875054" cy="923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8432" tIns="45984" rIns="88432" bIns="45984">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9pPr>
          </a:lstStyle>
          <a:p>
            <a:pPr algn="ctr" defTabSz="829361" eaLnBrk="1" hangingPunct="1">
              <a:spcBef>
                <a:spcPts val="2702"/>
              </a:spcBef>
              <a:buClrTx/>
              <a:buSzTx/>
              <a:tabLst>
                <a:tab pos="0" algn="l"/>
                <a:tab pos="829361" algn="l"/>
                <a:tab pos="1658722" algn="l"/>
                <a:tab pos="2488082" algn="l"/>
                <a:tab pos="3317443" algn="l"/>
                <a:tab pos="4146804" algn="l"/>
                <a:tab pos="4976165" algn="l"/>
                <a:tab pos="5805526" algn="l"/>
                <a:tab pos="6634886" algn="l"/>
                <a:tab pos="7464247" algn="l"/>
                <a:tab pos="8293608" algn="l"/>
                <a:tab pos="9122969" algn="l"/>
              </a:tabLst>
            </a:pPr>
            <a:r>
              <a:rPr kumimoji="1" lang="ja-JP" altLang="ja-JP" sz="4324" b="1" dirty="0">
                <a:solidFill>
                  <a:srgbClr val="000000"/>
                </a:solidFill>
                <a:latin typeface="メイリオ" pitchFamily="50" charset="-128"/>
                <a:ea typeface="メイリオ" pitchFamily="50" charset="-128"/>
                <a:cs typeface="メイリオ" pitchFamily="50" charset="-128"/>
              </a:rPr>
              <a:t>万円</a:t>
            </a:r>
            <a:r>
              <a:rPr kumimoji="1" lang="ja-JP" altLang="en-US" sz="4324" b="1" dirty="0">
                <a:solidFill>
                  <a:srgbClr val="000000"/>
                </a:solidFill>
                <a:latin typeface="メイリオ" pitchFamily="50" charset="-128"/>
                <a:ea typeface="メイリオ" pitchFamily="50" charset="-128"/>
                <a:cs typeface="メイリオ" pitchFamily="50" charset="-128"/>
              </a:rPr>
              <a:t>ー</a:t>
            </a:r>
            <a:r>
              <a:rPr kumimoji="1" lang="ja-JP" altLang="en-US" sz="5400" b="1" dirty="0">
                <a:solidFill>
                  <a:srgbClr val="000000"/>
                </a:solidFill>
                <a:latin typeface="メイリオ" pitchFamily="50" charset="-128"/>
                <a:ea typeface="メイリオ" pitchFamily="50" charset="-128"/>
                <a:cs typeface="メイリオ" pitchFamily="50" charset="-128"/>
              </a:rPr>
              <a:t>２２</a:t>
            </a:r>
            <a:r>
              <a:rPr lang="ja-JP" altLang="en-US" sz="4324" b="1" dirty="0">
                <a:solidFill>
                  <a:srgbClr val="000000"/>
                </a:solidFill>
                <a:latin typeface="メイリオ" pitchFamily="50" charset="-128"/>
                <a:ea typeface="メイリオ" pitchFamily="50" charset="-128"/>
                <a:cs typeface="メイリオ" pitchFamily="50" charset="-128"/>
              </a:rPr>
              <a:t>万円＝</a:t>
            </a:r>
            <a:r>
              <a:rPr kumimoji="1" lang="ja-JP" altLang="ja-JP" sz="4324" b="1" dirty="0">
                <a:solidFill>
                  <a:srgbClr val="000000"/>
                </a:solidFill>
                <a:latin typeface="メイリオ" pitchFamily="50" charset="-128"/>
                <a:ea typeface="メイリオ" pitchFamily="50" charset="-128"/>
                <a:cs typeface="メイリオ" pitchFamily="50" charset="-128"/>
              </a:rPr>
              <a:t>　　　</a:t>
            </a:r>
            <a:r>
              <a:rPr kumimoji="1" lang="ja-JP" altLang="en-US" sz="4324" b="1" dirty="0">
                <a:solidFill>
                  <a:srgbClr val="000000"/>
                </a:solidFill>
                <a:latin typeface="メイリオ" pitchFamily="50" charset="-128"/>
                <a:ea typeface="メイリオ" pitchFamily="50" charset="-128"/>
                <a:cs typeface="メイリオ" pitchFamily="50" charset="-128"/>
              </a:rPr>
              <a:t>万円</a:t>
            </a:r>
            <a:endParaRPr kumimoji="1" lang="ja-JP" altLang="ja-JP" sz="4324" b="1" dirty="0">
              <a:solidFill>
                <a:srgbClr val="000000"/>
              </a:solidFill>
              <a:latin typeface="メイリオ" pitchFamily="50" charset="-128"/>
              <a:ea typeface="メイリオ" pitchFamily="50" charset="-128"/>
              <a:cs typeface="メイリオ" pitchFamily="50" charset="-128"/>
            </a:endParaRPr>
          </a:p>
        </p:txBody>
      </p:sp>
      <p:sp>
        <p:nvSpPr>
          <p:cNvPr id="16" name="Rectangle 7">
            <a:extLst>
              <a:ext uri="{FF2B5EF4-FFF2-40B4-BE49-F238E27FC236}">
                <a16:creationId xmlns:a16="http://schemas.microsoft.com/office/drawing/2014/main" id="{D64BEB3A-A24E-49E5-9EB1-EB98A480E6A1}"/>
              </a:ext>
            </a:extLst>
          </p:cNvPr>
          <p:cNvSpPr>
            <a:spLocks noChangeArrowheads="1"/>
          </p:cNvSpPr>
          <p:nvPr/>
        </p:nvSpPr>
        <p:spPr bwMode="auto">
          <a:xfrm>
            <a:off x="107504" y="1700808"/>
            <a:ext cx="1796931" cy="10001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432" tIns="45984" rIns="88432" bIns="45984">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9pPr>
          </a:lstStyle>
          <a:p>
            <a:pPr algn="ctr" defTabSz="829361" eaLnBrk="1" hangingPunct="1">
              <a:spcBef>
                <a:spcPts val="3684"/>
              </a:spcBef>
              <a:buClrTx/>
              <a:buSzTx/>
              <a:tabLst>
                <a:tab pos="0" algn="l"/>
                <a:tab pos="829361" algn="l"/>
                <a:tab pos="1658722" algn="l"/>
                <a:tab pos="2488082" algn="l"/>
                <a:tab pos="3317443" algn="l"/>
                <a:tab pos="4146804" algn="l"/>
                <a:tab pos="4976165" algn="l"/>
                <a:tab pos="5805526" algn="l"/>
                <a:tab pos="6634886" algn="l"/>
                <a:tab pos="7464247" algn="l"/>
                <a:tab pos="8293608" algn="l"/>
                <a:tab pos="9122969" algn="l"/>
              </a:tabLst>
            </a:pPr>
            <a:r>
              <a:rPr kumimoji="1" lang="ja-JP" altLang="en-US" sz="5896" b="1" dirty="0">
                <a:solidFill>
                  <a:srgbClr val="7598D9"/>
                </a:solidFill>
                <a:latin typeface="メイリオ" pitchFamily="50" charset="-128"/>
                <a:ea typeface="メイリオ" pitchFamily="50" charset="-128"/>
                <a:cs typeface="メイリオ" pitchFamily="50" charset="-128"/>
              </a:rPr>
              <a:t>３６</a:t>
            </a:r>
            <a:endParaRPr kumimoji="1" lang="ja-JP" altLang="ja-JP" sz="5896" b="1" dirty="0">
              <a:solidFill>
                <a:srgbClr val="7598D9"/>
              </a:solidFill>
              <a:latin typeface="メイリオ" pitchFamily="50" charset="-128"/>
              <a:ea typeface="メイリオ" pitchFamily="50" charset="-128"/>
              <a:cs typeface="メイリオ" pitchFamily="50" charset="-128"/>
            </a:endParaRPr>
          </a:p>
        </p:txBody>
      </p:sp>
      <p:sp>
        <p:nvSpPr>
          <p:cNvPr id="17" name="Rectangle 8">
            <a:extLst>
              <a:ext uri="{FF2B5EF4-FFF2-40B4-BE49-F238E27FC236}">
                <a16:creationId xmlns:a16="http://schemas.microsoft.com/office/drawing/2014/main" id="{56E18C8F-37B8-4480-880C-F20D2206CB4B}"/>
              </a:ext>
            </a:extLst>
          </p:cNvPr>
          <p:cNvSpPr>
            <a:spLocks noChangeArrowheads="1"/>
          </p:cNvSpPr>
          <p:nvPr/>
        </p:nvSpPr>
        <p:spPr bwMode="auto">
          <a:xfrm>
            <a:off x="6235563" y="1700808"/>
            <a:ext cx="1722059" cy="10001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432" tIns="45984" rIns="88432" bIns="45984">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9pPr>
          </a:lstStyle>
          <a:p>
            <a:pPr algn="ctr" defTabSz="829361" eaLnBrk="1" hangingPunct="1">
              <a:spcBef>
                <a:spcPts val="3684"/>
              </a:spcBef>
              <a:buClrTx/>
              <a:buSzTx/>
              <a:tabLst>
                <a:tab pos="0" algn="l"/>
                <a:tab pos="829361" algn="l"/>
                <a:tab pos="1658722" algn="l"/>
                <a:tab pos="2488082" algn="l"/>
                <a:tab pos="3317443" algn="l"/>
                <a:tab pos="4146804" algn="l"/>
                <a:tab pos="4976165" algn="l"/>
                <a:tab pos="5805526" algn="l"/>
                <a:tab pos="6634886" algn="l"/>
                <a:tab pos="7464247" algn="l"/>
                <a:tab pos="8293608" algn="l"/>
                <a:tab pos="9122969" algn="l"/>
              </a:tabLst>
            </a:pPr>
            <a:r>
              <a:rPr lang="ja-JP" altLang="en-US" sz="5896" b="1" dirty="0">
                <a:solidFill>
                  <a:srgbClr val="7598D9"/>
                </a:solidFill>
                <a:latin typeface="メイリオ" pitchFamily="50" charset="-128"/>
                <a:ea typeface="メイリオ" pitchFamily="50" charset="-128"/>
                <a:cs typeface="メイリオ" pitchFamily="50" charset="-128"/>
              </a:rPr>
              <a:t>１４</a:t>
            </a:r>
            <a:endParaRPr kumimoji="1" lang="ja-JP" altLang="ja-JP" sz="5896" b="1" dirty="0">
              <a:solidFill>
                <a:srgbClr val="7598D9"/>
              </a:solidFill>
              <a:latin typeface="メイリオ" pitchFamily="50" charset="-128"/>
              <a:ea typeface="メイリオ" pitchFamily="50" charset="-128"/>
              <a:cs typeface="メイリオ" pitchFamily="50" charset="-128"/>
            </a:endParaRPr>
          </a:p>
        </p:txBody>
      </p:sp>
      <p:sp>
        <p:nvSpPr>
          <p:cNvPr id="3" name="テキスト ボックス 2">
            <a:extLst>
              <a:ext uri="{FF2B5EF4-FFF2-40B4-BE49-F238E27FC236}">
                <a16:creationId xmlns:a16="http://schemas.microsoft.com/office/drawing/2014/main" id="{CD26ACF8-DA41-4EA0-83E5-ED326C6491BB}"/>
              </a:ext>
            </a:extLst>
          </p:cNvPr>
          <p:cNvSpPr txBox="1"/>
          <p:nvPr/>
        </p:nvSpPr>
        <p:spPr>
          <a:xfrm>
            <a:off x="285304" y="5949280"/>
            <a:ext cx="8460552" cy="369332"/>
          </a:xfrm>
          <a:prstGeom prst="rect">
            <a:avLst/>
          </a:prstGeom>
          <a:noFill/>
        </p:spPr>
        <p:txBody>
          <a:bodyPr wrap="square" rtlCol="0">
            <a:spAutoFit/>
          </a:bodyPr>
          <a:lstStyle/>
          <a:p>
            <a:r>
              <a:rPr kumimoji="1" lang="en-US" altLang="ja-JP" dirty="0"/>
              <a:t>※</a:t>
            </a:r>
            <a:r>
              <a:rPr kumimoji="1" lang="ja-JP" altLang="en-US" dirty="0"/>
              <a:t>あくまでも参考値</a:t>
            </a:r>
          </a:p>
        </p:txBody>
      </p:sp>
      <p:cxnSp>
        <p:nvCxnSpPr>
          <p:cNvPr id="18" name="直線コネクタ 17">
            <a:extLst>
              <a:ext uri="{FF2B5EF4-FFF2-40B4-BE49-F238E27FC236}">
                <a16:creationId xmlns:a16="http://schemas.microsoft.com/office/drawing/2014/main" id="{C1F3FF5A-24C9-4BFA-9D61-0872A5EA7DED}"/>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248CA59E-1C9F-4518-8968-7A6BCDAA150A}"/>
              </a:ext>
            </a:extLst>
          </p:cNvPr>
          <p:cNvSpPr txBox="1"/>
          <p:nvPr/>
        </p:nvSpPr>
        <p:spPr>
          <a:xfrm>
            <a:off x="1331640" y="3823156"/>
            <a:ext cx="6832073" cy="253916"/>
          </a:xfrm>
          <a:prstGeom prst="rect">
            <a:avLst/>
          </a:prstGeom>
          <a:noFill/>
        </p:spPr>
        <p:txBody>
          <a:bodyPr wrap="square" rtlCol="0">
            <a:spAutoFit/>
          </a:bodyPr>
          <a:lstStyle/>
          <a:p>
            <a:r>
              <a:rPr lang="ja-JP" altLang="en-US" sz="1050" dirty="0"/>
              <a:t>出典：公益財団法人生命保険文化センター　令和元年度「生活保障に関する調査」</a:t>
            </a:r>
            <a:r>
              <a:rPr lang="en-US" altLang="ja-JP" sz="1050" dirty="0"/>
              <a:t>※</a:t>
            </a:r>
            <a:r>
              <a:rPr lang="ja-JP" altLang="en-US" sz="1050" dirty="0"/>
              <a:t>夫婦二人の場合</a:t>
            </a:r>
            <a:endParaRPr kumimoji="1" lang="en-US" altLang="ja-JP" sz="1050" dirty="0"/>
          </a:p>
        </p:txBody>
      </p:sp>
    </p:spTree>
    <p:extLst>
      <p:ext uri="{BB962C8B-B14F-4D97-AF65-F5344CB8AC3E}">
        <p14:creationId xmlns:p14="http://schemas.microsoft.com/office/powerpoint/2010/main" val="135594742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additive="repl">
                                        <p:cTn id="6" dur="1" fill="hold">
                                          <p:stCondLst>
                                            <p:cond delay="0"/>
                                          </p:stCondLst>
                                        </p:cTn>
                                        <p:tgtEl>
                                          <p:spTgt spid="16"/>
                                        </p:tgtEl>
                                        <p:attrNameLst>
                                          <p:attrName>style.visibility</p:attrName>
                                        </p:attrNameLst>
                                      </p:cBhvr>
                                      <p:to>
                                        <p:strVal val="visible"/>
                                      </p:to>
                                    </p:set>
                                    <p:anim calcmode="lin" valueType="num">
                                      <p:cBhvr additive="repl">
                                        <p:cTn id="7" dur="500" fill="hold"/>
                                        <p:tgtEl>
                                          <p:spTgt spid="16"/>
                                        </p:tgtEl>
                                        <p:attrNameLst>
                                          <p:attrName>ppt_w</p:attrName>
                                        </p:attrNameLst>
                                      </p:cBhvr>
                                      <p:tavLst>
                                        <p:tav tm="100000">
                                          <p:val>
                                            <p:fltVal val="0"/>
                                          </p:val>
                                        </p:tav>
                                        <p:tav>
                                          <p:val>
                                            <p:strVal val="#ppt_w"/>
                                          </p:val>
                                        </p:tav>
                                      </p:tavLst>
                                    </p:anim>
                                    <p:anim calcmode="lin" valueType="num">
                                      <p:cBhvr additive="repl">
                                        <p:cTn id="8" dur="500" fill="hold"/>
                                        <p:tgtEl>
                                          <p:spTgt spid="16"/>
                                        </p:tgtEl>
                                        <p:attrNameLst>
                                          <p:attrName>ppt_h</p:attrName>
                                        </p:attrNameLst>
                                      </p:cBhvr>
                                      <p:tavLst>
                                        <p:tav tm="100000">
                                          <p:val>
                                            <p:fltVal val="0"/>
                                          </p:val>
                                        </p:tav>
                                        <p:tav>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additive="repl">
                                        <p:cTn id="12" dur="1" fill="hold">
                                          <p:stCondLst>
                                            <p:cond delay="0"/>
                                          </p:stCondLst>
                                        </p:cTn>
                                        <p:tgtEl>
                                          <p:spTgt spid="17"/>
                                        </p:tgtEl>
                                        <p:attrNameLst>
                                          <p:attrName>style.visibility</p:attrName>
                                        </p:attrNameLst>
                                      </p:cBhvr>
                                      <p:to>
                                        <p:strVal val="visible"/>
                                      </p:to>
                                    </p:set>
                                    <p:anim calcmode="lin" valueType="num">
                                      <p:cBhvr additive="repl">
                                        <p:cTn id="13" dur="500" fill="hold"/>
                                        <p:tgtEl>
                                          <p:spTgt spid="17"/>
                                        </p:tgtEl>
                                        <p:attrNameLst>
                                          <p:attrName>ppt_w</p:attrName>
                                        </p:attrNameLst>
                                      </p:cBhvr>
                                      <p:tavLst>
                                        <p:tav tm="100000">
                                          <p:val>
                                            <p:fltVal val="0"/>
                                          </p:val>
                                        </p:tav>
                                        <p:tav>
                                          <p:val>
                                            <p:strVal val="#ppt_w"/>
                                          </p:val>
                                        </p:tav>
                                      </p:tavLst>
                                    </p:anim>
                                    <p:anim calcmode="lin" valueType="num">
                                      <p:cBhvr additive="repl">
                                        <p:cTn id="14" dur="500" fill="hold"/>
                                        <p:tgtEl>
                                          <p:spTgt spid="17"/>
                                        </p:tgtEl>
                                        <p:attrNameLst>
                                          <p:attrName>ppt_h</p:attrName>
                                        </p:attrNameLst>
                                      </p:cBhvr>
                                      <p:tavLst>
                                        <p:tav tm="100000">
                                          <p:val>
                                            <p:fltVal val="0"/>
                                          </p:val>
                                        </p:tav>
                                        <p:tav>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additive="repl">
                                        <p:cTn id="18" dur="1" fill="hold">
                                          <p:stCondLst>
                                            <p:cond delay="0"/>
                                          </p:stCondLst>
                                        </p:cTn>
                                        <p:tgtEl>
                                          <p:spTgt spid="15367"/>
                                        </p:tgtEl>
                                        <p:attrNameLst>
                                          <p:attrName>style.visibility</p:attrName>
                                        </p:attrNameLst>
                                      </p:cBhvr>
                                      <p:to>
                                        <p:strVal val="visible"/>
                                      </p:to>
                                    </p:set>
                                    <p:anim calcmode="lin" valueType="num">
                                      <p:cBhvr additive="repl">
                                        <p:cTn id="19" dur="500" fill="hold"/>
                                        <p:tgtEl>
                                          <p:spTgt spid="15367"/>
                                        </p:tgtEl>
                                        <p:attrNameLst>
                                          <p:attrName>ppt_w</p:attrName>
                                        </p:attrNameLst>
                                      </p:cBhvr>
                                      <p:tavLst>
                                        <p:tav tm="100000">
                                          <p:val>
                                            <p:fltVal val="0"/>
                                          </p:val>
                                        </p:tav>
                                        <p:tav>
                                          <p:val>
                                            <p:strVal val="#ppt_w"/>
                                          </p:val>
                                        </p:tav>
                                      </p:tavLst>
                                    </p:anim>
                                    <p:anim calcmode="lin" valueType="num">
                                      <p:cBhvr additive="repl">
                                        <p:cTn id="20" dur="500" fill="hold"/>
                                        <p:tgtEl>
                                          <p:spTgt spid="15367"/>
                                        </p:tgtEl>
                                        <p:attrNameLst>
                                          <p:attrName>ppt_h</p:attrName>
                                        </p:attrNameLst>
                                      </p:cBhvr>
                                      <p:tavLst>
                                        <p:tav tm="100000">
                                          <p:val>
                                            <p:fltVal val="0"/>
                                          </p:val>
                                        </p:tav>
                                        <p:tav>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additive="repl">
                                        <p:cTn id="24" dur="1" fill="hold">
                                          <p:stCondLst>
                                            <p:cond delay="0"/>
                                          </p:stCondLst>
                                        </p:cTn>
                                        <p:tgtEl>
                                          <p:spTgt spid="15368"/>
                                        </p:tgtEl>
                                        <p:attrNameLst>
                                          <p:attrName>style.visibility</p:attrName>
                                        </p:attrNameLst>
                                      </p:cBhvr>
                                      <p:to>
                                        <p:strVal val="visible"/>
                                      </p:to>
                                    </p:set>
                                    <p:anim calcmode="lin" valueType="num">
                                      <p:cBhvr additive="repl">
                                        <p:cTn id="25" dur="500" fill="hold"/>
                                        <p:tgtEl>
                                          <p:spTgt spid="15368"/>
                                        </p:tgtEl>
                                        <p:attrNameLst>
                                          <p:attrName>ppt_w</p:attrName>
                                        </p:attrNameLst>
                                      </p:cBhvr>
                                      <p:tavLst>
                                        <p:tav tm="100000">
                                          <p:val>
                                            <p:fltVal val="0"/>
                                          </p:val>
                                        </p:tav>
                                        <p:tav>
                                          <p:val>
                                            <p:strVal val="#ppt_w"/>
                                          </p:val>
                                        </p:tav>
                                      </p:tavLst>
                                    </p:anim>
                                    <p:anim calcmode="lin" valueType="num">
                                      <p:cBhvr additive="repl">
                                        <p:cTn id="26" dur="500" fill="hold"/>
                                        <p:tgtEl>
                                          <p:spTgt spid="15368"/>
                                        </p:tgtEl>
                                        <p:attrNameLst>
                                          <p:attrName>ppt_h</p:attrName>
                                        </p:attrNameLst>
                                      </p:cBhvr>
                                      <p:tavLst>
                                        <p:tav tm="100000">
                                          <p:val>
                                            <p:fltVal val="0"/>
                                          </p:val>
                                        </p:tav>
                                        <p:tav>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FECB3F9E-50E3-40DD-84C5-4B22A9C9A88B}"/>
              </a:ext>
            </a:extLst>
          </p:cNvPr>
          <p:cNvSpPr>
            <a:spLocks noGrp="1" noChangeArrowheads="1"/>
          </p:cNvSpPr>
          <p:nvPr>
            <p:ph type="title" idx="4294967295"/>
          </p:nvPr>
        </p:nvSpPr>
        <p:spPr>
          <a:xfrm>
            <a:off x="0" y="-171400"/>
            <a:ext cx="8597900" cy="1143000"/>
          </a:xfrm>
          <a:ln>
            <a:miter lim="800000"/>
            <a:headEnd/>
            <a:tailEnd/>
          </a:ln>
        </p:spPr>
        <p:txBody>
          <a:bodyPr/>
          <a:lstStyle/>
          <a:p>
            <a:pPr eaLnBrk="1" hangingPunct="1">
              <a:defRPr/>
            </a:pPr>
            <a:r>
              <a:rPr lang="ja-JP" alt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足りない金額をどう捻出するか</a:t>
            </a:r>
          </a:p>
        </p:txBody>
      </p:sp>
      <p:sp>
        <p:nvSpPr>
          <p:cNvPr id="3" name="テキスト ボックス 2">
            <a:extLst>
              <a:ext uri="{FF2B5EF4-FFF2-40B4-BE49-F238E27FC236}">
                <a16:creationId xmlns:a16="http://schemas.microsoft.com/office/drawing/2014/main" id="{E80FD5EC-E2CC-4B03-A17A-8BCE948329C5}"/>
              </a:ext>
            </a:extLst>
          </p:cNvPr>
          <p:cNvSpPr txBox="1"/>
          <p:nvPr/>
        </p:nvSpPr>
        <p:spPr>
          <a:xfrm>
            <a:off x="467544" y="1124744"/>
            <a:ext cx="8130356" cy="923330"/>
          </a:xfrm>
          <a:prstGeom prst="rect">
            <a:avLst/>
          </a:prstGeom>
          <a:noFill/>
        </p:spPr>
        <p:txBody>
          <a:bodyPr wrap="square" rtlCol="0">
            <a:spAutoFit/>
          </a:bodyPr>
          <a:lstStyle/>
          <a:p>
            <a:r>
              <a:rPr lang="ja-JP" altLang="en-US" sz="5400" dirty="0"/>
              <a:t>選択肢</a:t>
            </a:r>
            <a:r>
              <a:rPr kumimoji="1" lang="ja-JP" altLang="en-US" sz="5400" dirty="0"/>
              <a:t>は３つ！＋</a:t>
            </a:r>
            <a:r>
              <a:rPr kumimoji="1" lang="en-US" altLang="ja-JP" sz="5400" dirty="0"/>
              <a:t>α</a:t>
            </a:r>
            <a:endParaRPr kumimoji="1" lang="ja-JP" altLang="en-US" sz="5400" dirty="0"/>
          </a:p>
        </p:txBody>
      </p:sp>
      <p:sp>
        <p:nvSpPr>
          <p:cNvPr id="4" name="四角形: 角を丸くする 3">
            <a:extLst>
              <a:ext uri="{FF2B5EF4-FFF2-40B4-BE49-F238E27FC236}">
                <a16:creationId xmlns:a16="http://schemas.microsoft.com/office/drawing/2014/main" id="{7E85B4B4-E636-4E39-9EFA-26B448A05567}"/>
              </a:ext>
            </a:extLst>
          </p:cNvPr>
          <p:cNvSpPr/>
          <p:nvPr/>
        </p:nvSpPr>
        <p:spPr>
          <a:xfrm>
            <a:off x="1259632" y="2132856"/>
            <a:ext cx="6624736" cy="79208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4400" b="1" dirty="0"/>
              <a:t>働くか</a:t>
            </a:r>
          </a:p>
        </p:txBody>
      </p:sp>
      <p:sp>
        <p:nvSpPr>
          <p:cNvPr id="8" name="四角形: 角を丸くする 7">
            <a:extLst>
              <a:ext uri="{FF2B5EF4-FFF2-40B4-BE49-F238E27FC236}">
                <a16:creationId xmlns:a16="http://schemas.microsoft.com/office/drawing/2014/main" id="{FD4D1FB1-93A5-4908-B3B0-8174A7271E89}"/>
              </a:ext>
            </a:extLst>
          </p:cNvPr>
          <p:cNvSpPr/>
          <p:nvPr/>
        </p:nvSpPr>
        <p:spPr>
          <a:xfrm>
            <a:off x="1259632" y="3212976"/>
            <a:ext cx="6624736" cy="79208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sz="4400" b="1" dirty="0"/>
              <a:t>貯蓄を取り崩すか</a:t>
            </a:r>
          </a:p>
        </p:txBody>
      </p:sp>
      <p:sp>
        <p:nvSpPr>
          <p:cNvPr id="9" name="四角形: 角を丸くする 8">
            <a:extLst>
              <a:ext uri="{FF2B5EF4-FFF2-40B4-BE49-F238E27FC236}">
                <a16:creationId xmlns:a16="http://schemas.microsoft.com/office/drawing/2014/main" id="{94E05148-A7E3-4E5E-90D3-2F5B8C8A0DCB}"/>
              </a:ext>
            </a:extLst>
          </p:cNvPr>
          <p:cNvSpPr/>
          <p:nvPr/>
        </p:nvSpPr>
        <p:spPr>
          <a:xfrm>
            <a:off x="1259632" y="4293096"/>
            <a:ext cx="6624736" cy="79208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sz="4400" b="1" dirty="0"/>
              <a:t>資産運用で補うか</a:t>
            </a:r>
          </a:p>
        </p:txBody>
      </p:sp>
      <p:sp>
        <p:nvSpPr>
          <p:cNvPr id="10" name="四角形: 角を丸くする 9">
            <a:extLst>
              <a:ext uri="{FF2B5EF4-FFF2-40B4-BE49-F238E27FC236}">
                <a16:creationId xmlns:a16="http://schemas.microsoft.com/office/drawing/2014/main" id="{9F2AD9AD-EB84-467A-A660-900FA42C69CE}"/>
              </a:ext>
            </a:extLst>
          </p:cNvPr>
          <p:cNvSpPr/>
          <p:nvPr/>
        </p:nvSpPr>
        <p:spPr>
          <a:xfrm>
            <a:off x="1259632" y="5373216"/>
            <a:ext cx="6624736" cy="79208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ja-JP" altLang="en-US" sz="4400" b="1" dirty="0"/>
              <a:t>海外に移住するか</a:t>
            </a:r>
            <a:endParaRPr kumimoji="1" lang="ja-JP" altLang="en-US" sz="4400" b="1" dirty="0"/>
          </a:p>
        </p:txBody>
      </p:sp>
      <p:cxnSp>
        <p:nvCxnSpPr>
          <p:cNvPr id="11" name="直線コネクタ 10">
            <a:extLst>
              <a:ext uri="{FF2B5EF4-FFF2-40B4-BE49-F238E27FC236}">
                <a16:creationId xmlns:a16="http://schemas.microsoft.com/office/drawing/2014/main" id="{4BC0A59A-C509-4A76-842E-40C34C4F2190}"/>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83126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楕円 1">
            <a:extLst>
              <a:ext uri="{FF2B5EF4-FFF2-40B4-BE49-F238E27FC236}">
                <a16:creationId xmlns:a16="http://schemas.microsoft.com/office/drawing/2014/main" id="{85996AA8-1B4C-46AC-AAA9-38E4E14E6011}"/>
              </a:ext>
            </a:extLst>
          </p:cNvPr>
          <p:cNvSpPr/>
          <p:nvPr/>
        </p:nvSpPr>
        <p:spPr>
          <a:xfrm rot="19851000">
            <a:off x="248154" y="2708286"/>
            <a:ext cx="9417940" cy="1933824"/>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1139315" y="1020615"/>
            <a:ext cx="3224124" cy="445302"/>
          </a:xfrm>
          <a:prstGeom prst="rect">
            <a:avLst/>
          </a:prstGeom>
        </p:spPr>
        <p:style>
          <a:lnRef idx="3">
            <a:schemeClr val="lt1"/>
          </a:lnRef>
          <a:fillRef idx="1">
            <a:schemeClr val="accent1"/>
          </a:fillRef>
          <a:effectRef idx="1">
            <a:schemeClr val="accent1"/>
          </a:effectRef>
          <a:fontRef idx="minor">
            <a:schemeClr val="lt1"/>
          </a:fontRef>
        </p:style>
        <p:txBody>
          <a:bodyPr wrap="square" lIns="101461" tIns="50730" rIns="101461" bIns="50730" rtlCol="0" anchor="ctr" anchorCtr="0">
            <a:spAutoFit/>
          </a:bodyPr>
          <a:lstStyle/>
          <a:p>
            <a:pPr algn="ctr" defTabSz="441425">
              <a:buClr>
                <a:srgbClr val="000000"/>
              </a:buClr>
              <a:buSzPct val="100000"/>
            </a:pPr>
            <a:r>
              <a:rPr kumimoji="0" lang="ja-JP" altLang="en-US" sz="2228" dirty="0">
                <a:solidFill>
                  <a:srgbClr val="FFFFFF"/>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投資性金融商品の種類</a:t>
            </a:r>
            <a:endParaRPr kumimoji="0" lang="en-US" altLang="ja-JP" sz="2228" dirty="0">
              <a:solidFill>
                <a:srgbClr val="FFFFFF"/>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sp>
        <p:nvSpPr>
          <p:cNvPr id="4" name="Line 3"/>
          <p:cNvSpPr>
            <a:spLocks noChangeShapeType="1"/>
          </p:cNvSpPr>
          <p:nvPr/>
        </p:nvSpPr>
        <p:spPr bwMode="auto">
          <a:xfrm flipV="1">
            <a:off x="992180" y="1188510"/>
            <a:ext cx="20099" cy="492411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8947" tIns="44473" rIns="88947" bIns="44473"/>
          <a:lstStyle/>
          <a:p>
            <a:pPr defTabSz="441425">
              <a:buClr>
                <a:srgbClr val="000000"/>
              </a:buClr>
              <a:buSzPct val="100000"/>
            </a:pPr>
            <a:endParaRPr kumimoji="0" lang="ja-JP" altLang="en-US" sz="1769">
              <a:solidFill>
                <a:srgbClr val="FFFFFF"/>
              </a:solidFill>
              <a:latin typeface="Arial" charset="0"/>
              <a:ea typeface="ＭＳ Ｐゴシック" pitchFamily="50" charset="-128"/>
            </a:endParaRPr>
          </a:p>
        </p:txBody>
      </p:sp>
      <p:sp>
        <p:nvSpPr>
          <p:cNvPr id="5" name="Line 4"/>
          <p:cNvSpPr>
            <a:spLocks noChangeShapeType="1"/>
          </p:cNvSpPr>
          <p:nvPr/>
        </p:nvSpPr>
        <p:spPr bwMode="auto">
          <a:xfrm>
            <a:off x="1035095" y="6077112"/>
            <a:ext cx="7356742" cy="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8947" tIns="44473" rIns="88947" bIns="44473"/>
          <a:lstStyle/>
          <a:p>
            <a:pPr defTabSz="441425">
              <a:buClr>
                <a:srgbClr val="000000"/>
              </a:buClr>
              <a:buSzPct val="100000"/>
            </a:pPr>
            <a:endParaRPr kumimoji="0" lang="ja-JP" altLang="en-US" sz="1769">
              <a:solidFill>
                <a:srgbClr val="FFFFFF"/>
              </a:solidFill>
              <a:latin typeface="Arial" charset="0"/>
              <a:ea typeface="ＭＳ Ｐゴシック" pitchFamily="50" charset="-128"/>
            </a:endParaRPr>
          </a:p>
        </p:txBody>
      </p:sp>
      <p:sp>
        <p:nvSpPr>
          <p:cNvPr id="6" name="Oval 5"/>
          <p:cNvSpPr>
            <a:spLocks noChangeArrowheads="1"/>
          </p:cNvSpPr>
          <p:nvPr/>
        </p:nvSpPr>
        <p:spPr bwMode="auto">
          <a:xfrm>
            <a:off x="978339" y="5119493"/>
            <a:ext cx="1544916" cy="940581"/>
          </a:xfrm>
          <a:prstGeom prst="ellipse">
            <a:avLst/>
          </a:prstGeom>
          <a:solidFill>
            <a:srgbClr val="FFFFCC"/>
          </a:solidFill>
          <a:ln>
            <a:headEnd/>
            <a:tailEnd/>
          </a:ln>
        </p:spPr>
        <p:style>
          <a:lnRef idx="1">
            <a:schemeClr val="accent5"/>
          </a:lnRef>
          <a:fillRef idx="2">
            <a:schemeClr val="accent5"/>
          </a:fillRef>
          <a:effectRef idx="1">
            <a:schemeClr val="accent5"/>
          </a:effectRef>
          <a:fontRef idx="minor">
            <a:schemeClr val="dk1"/>
          </a:fontRef>
        </p:style>
        <p:txBody>
          <a:bodyPr wrap="none" lIns="88947" tIns="44473" rIns="88947" bIns="44473" anchor="ctr"/>
          <a:lstStyle/>
          <a:p>
            <a:pPr algn="ctr" defTabSz="441425">
              <a:buClr>
                <a:srgbClr val="000000"/>
              </a:buClr>
              <a:buSzPct val="100000"/>
            </a:pPr>
            <a:r>
              <a:rPr kumimoji="0" lang="ja-JP" altLang="en-US" sz="2763" dirty="0">
                <a:solidFill>
                  <a:srgbClr val="002060"/>
                </a:solidFill>
                <a:latin typeface="HGP創英角ｺﾞｼｯｸUB" panose="020B0900000000000000" pitchFamily="50" charset="-128"/>
                <a:ea typeface="HGP創英角ｺﾞｼｯｸUB" panose="020B0900000000000000" pitchFamily="50" charset="-128"/>
                <a:cs typeface="ＤＦPOP体" charset="0"/>
              </a:rPr>
              <a:t>預金</a:t>
            </a:r>
          </a:p>
          <a:p>
            <a:pPr algn="ctr" defTabSz="441425">
              <a:buClr>
                <a:srgbClr val="000000"/>
              </a:buClr>
              <a:buSzPct val="100000"/>
            </a:pPr>
            <a:r>
              <a:rPr kumimoji="0" lang="ja-JP" altLang="en-US" sz="2763" dirty="0">
                <a:solidFill>
                  <a:srgbClr val="002060"/>
                </a:solidFill>
                <a:latin typeface="HGP創英角ｺﾞｼｯｸUB" panose="020B0900000000000000" pitchFamily="50" charset="-128"/>
                <a:ea typeface="HGP創英角ｺﾞｼｯｸUB" panose="020B0900000000000000" pitchFamily="50" charset="-128"/>
                <a:cs typeface="ＤＦPOP体" charset="0"/>
              </a:rPr>
              <a:t>国債</a:t>
            </a:r>
          </a:p>
        </p:txBody>
      </p:sp>
      <p:sp>
        <p:nvSpPr>
          <p:cNvPr id="7" name="Oval 6"/>
          <p:cNvSpPr>
            <a:spLocks noChangeArrowheads="1"/>
          </p:cNvSpPr>
          <p:nvPr/>
        </p:nvSpPr>
        <p:spPr bwMode="auto">
          <a:xfrm>
            <a:off x="2133445" y="4467068"/>
            <a:ext cx="1839185" cy="1015454"/>
          </a:xfrm>
          <a:prstGeom prst="ellipse">
            <a:avLst/>
          </a:prstGeom>
          <a:solidFill>
            <a:srgbClr val="FFFFCC"/>
          </a:solidFill>
          <a:ln>
            <a:headEnd/>
            <a:tailEnd/>
          </a:ln>
        </p:spPr>
        <p:style>
          <a:lnRef idx="1">
            <a:schemeClr val="accent5"/>
          </a:lnRef>
          <a:fillRef idx="2">
            <a:schemeClr val="accent5"/>
          </a:fillRef>
          <a:effectRef idx="1">
            <a:schemeClr val="accent5"/>
          </a:effectRef>
          <a:fontRef idx="minor">
            <a:schemeClr val="dk1"/>
          </a:fontRef>
        </p:style>
        <p:txBody>
          <a:bodyPr wrap="none" lIns="88947" tIns="44473" rIns="88947" bIns="44473" anchor="ctr"/>
          <a:lstStyle/>
          <a:p>
            <a:pPr algn="ctr" defTabSz="441425">
              <a:buClr>
                <a:srgbClr val="000000"/>
              </a:buClr>
              <a:buSzPct val="100000"/>
            </a:pPr>
            <a:r>
              <a:rPr kumimoji="0" lang="ja-JP" altLang="en-US" sz="2763" dirty="0">
                <a:solidFill>
                  <a:srgbClr val="002060"/>
                </a:solidFill>
                <a:latin typeface="HGP創英角ｺﾞｼｯｸUB" panose="020B0900000000000000" pitchFamily="50" charset="-128"/>
                <a:ea typeface="HGP創英角ｺﾞｼｯｸUB" panose="020B0900000000000000" pitchFamily="50" charset="-128"/>
                <a:cs typeface="ＤＦPOP体" charset="0"/>
              </a:rPr>
              <a:t>外貨預金</a:t>
            </a:r>
          </a:p>
          <a:p>
            <a:pPr algn="ctr" defTabSz="441425">
              <a:buClr>
                <a:srgbClr val="000000"/>
              </a:buClr>
              <a:buSzPct val="100000"/>
            </a:pPr>
            <a:r>
              <a:rPr kumimoji="0" lang="ja-JP" altLang="en-US" sz="2763" dirty="0">
                <a:solidFill>
                  <a:srgbClr val="002060"/>
                </a:solidFill>
                <a:latin typeface="HGP創英角ｺﾞｼｯｸUB" panose="020B0900000000000000" pitchFamily="50" charset="-128"/>
                <a:ea typeface="HGP創英角ｺﾞｼｯｸUB" panose="020B0900000000000000" pitchFamily="50" charset="-128"/>
                <a:cs typeface="ＭＳ Ｐゴシック" charset="0"/>
              </a:rPr>
              <a:t>外貨建保険</a:t>
            </a:r>
            <a:endParaRPr kumimoji="0" lang="en-US" altLang="ja-JP" sz="2763" dirty="0">
              <a:solidFill>
                <a:srgbClr val="002060"/>
              </a:solidFill>
              <a:latin typeface="HGP創英角ｺﾞｼｯｸUB" panose="020B0900000000000000" pitchFamily="50" charset="-128"/>
              <a:ea typeface="HGP創英角ｺﾞｼｯｸUB" panose="020B0900000000000000" pitchFamily="50" charset="-128"/>
              <a:cs typeface="ＭＳ Ｐゴシック" charset="0"/>
            </a:endParaRPr>
          </a:p>
        </p:txBody>
      </p:sp>
      <p:sp>
        <p:nvSpPr>
          <p:cNvPr id="8" name="Oval 7"/>
          <p:cNvSpPr>
            <a:spLocks noChangeArrowheads="1"/>
          </p:cNvSpPr>
          <p:nvPr/>
        </p:nvSpPr>
        <p:spPr bwMode="auto">
          <a:xfrm>
            <a:off x="6875844" y="1068579"/>
            <a:ext cx="2059888" cy="1333662"/>
          </a:xfrm>
          <a:prstGeom prst="ellipse">
            <a:avLst/>
          </a:prstGeom>
          <a:solidFill>
            <a:srgbClr val="FFFFCC"/>
          </a:solidFill>
          <a:ln>
            <a:headEnd/>
            <a:tailEnd/>
          </a:ln>
        </p:spPr>
        <p:style>
          <a:lnRef idx="1">
            <a:schemeClr val="accent5"/>
          </a:lnRef>
          <a:fillRef idx="2">
            <a:schemeClr val="accent5"/>
          </a:fillRef>
          <a:effectRef idx="1">
            <a:schemeClr val="accent5"/>
          </a:effectRef>
          <a:fontRef idx="minor">
            <a:schemeClr val="dk1"/>
          </a:fontRef>
        </p:style>
        <p:txBody>
          <a:bodyPr wrap="none" lIns="88947" tIns="44473" rIns="88947" bIns="44473" anchor="ctr"/>
          <a:lstStyle/>
          <a:p>
            <a:pPr algn="ctr" defTabSz="441425">
              <a:buClr>
                <a:srgbClr val="000000"/>
              </a:buClr>
              <a:buSzPct val="100000"/>
            </a:pPr>
            <a:endParaRPr kumimoji="0" lang="en-US" altLang="ja-JP" sz="2316" dirty="0">
              <a:solidFill>
                <a:srgbClr val="002060"/>
              </a:solidFill>
              <a:latin typeface="HGP創英角ｺﾞｼｯｸUB" panose="020B0900000000000000" pitchFamily="50" charset="-128"/>
              <a:ea typeface="HGP創英角ｺﾞｼｯｸUB" panose="020B0900000000000000" pitchFamily="50" charset="-128"/>
              <a:cs typeface="ＤＦPOP体" charset="0"/>
            </a:endParaRPr>
          </a:p>
          <a:p>
            <a:pPr algn="ctr" defTabSz="441425">
              <a:buClr>
                <a:srgbClr val="000000"/>
              </a:buClr>
              <a:buSzPct val="100000"/>
            </a:pPr>
            <a:r>
              <a:rPr kumimoji="0" lang="ja-JP" altLang="en-US" sz="2316" dirty="0">
                <a:solidFill>
                  <a:srgbClr val="002060"/>
                </a:solidFill>
                <a:latin typeface="HGP創英角ｺﾞｼｯｸUB" panose="020B0900000000000000" pitchFamily="50" charset="-128"/>
                <a:ea typeface="HGP創英角ｺﾞｼｯｸUB" panose="020B0900000000000000" pitchFamily="50" charset="-128"/>
                <a:cs typeface="ＤＦPOP体" charset="0"/>
              </a:rPr>
              <a:t>商品先物</a:t>
            </a:r>
          </a:p>
          <a:p>
            <a:pPr algn="ctr" defTabSz="441425">
              <a:buClr>
                <a:srgbClr val="000000"/>
              </a:buClr>
              <a:buSzPct val="100000"/>
            </a:pPr>
            <a:r>
              <a:rPr kumimoji="0" lang="ja-JP" altLang="en-US" sz="2316" dirty="0">
                <a:solidFill>
                  <a:srgbClr val="002060"/>
                </a:solidFill>
                <a:latin typeface="HGP創英角ｺﾞｼｯｸUB" panose="020B0900000000000000" pitchFamily="50" charset="-128"/>
                <a:ea typeface="HGP創英角ｺﾞｼｯｸUB" panose="020B0900000000000000" pitchFamily="50" charset="-128"/>
                <a:cs typeface="ＤＦPOP体" charset="0"/>
              </a:rPr>
              <a:t>ＦＸ取引</a:t>
            </a:r>
          </a:p>
          <a:p>
            <a:pPr algn="ctr" defTabSz="441425">
              <a:buClr>
                <a:srgbClr val="000000"/>
              </a:buClr>
              <a:buSzPct val="100000"/>
            </a:pPr>
            <a:r>
              <a:rPr kumimoji="0" lang="ja-JP" altLang="en-US" sz="2316" dirty="0">
                <a:solidFill>
                  <a:srgbClr val="002060"/>
                </a:solidFill>
                <a:latin typeface="HGP創英角ｺﾞｼｯｸUB" panose="020B0900000000000000" pitchFamily="50" charset="-128"/>
                <a:ea typeface="HGP創英角ｺﾞｼｯｸUB" panose="020B0900000000000000" pitchFamily="50" charset="-128"/>
                <a:cs typeface="ＤＦPOP体" charset="0"/>
              </a:rPr>
              <a:t>信用取引</a:t>
            </a:r>
          </a:p>
          <a:p>
            <a:pPr algn="ctr" defTabSz="441425">
              <a:buClr>
                <a:srgbClr val="000000"/>
              </a:buClr>
              <a:buSzPct val="100000"/>
            </a:pPr>
            <a:endParaRPr kumimoji="0" lang="en-US" altLang="ja-JP" sz="2316" dirty="0">
              <a:solidFill>
                <a:srgbClr val="002060"/>
              </a:solidFill>
              <a:latin typeface="HGP創英角ｺﾞｼｯｸUB" panose="020B0900000000000000" pitchFamily="50" charset="-128"/>
              <a:ea typeface="HGP創英角ｺﾞｼｯｸUB" panose="020B0900000000000000" pitchFamily="50" charset="-128"/>
              <a:cs typeface="ＤＦPOP体" charset="0"/>
            </a:endParaRPr>
          </a:p>
        </p:txBody>
      </p:sp>
      <p:sp>
        <p:nvSpPr>
          <p:cNvPr id="9" name="Text Box 8"/>
          <p:cNvSpPr txBox="1">
            <a:spLocks noChangeArrowheads="1"/>
          </p:cNvSpPr>
          <p:nvPr/>
        </p:nvSpPr>
        <p:spPr bwMode="auto">
          <a:xfrm>
            <a:off x="672950" y="2234241"/>
            <a:ext cx="659634" cy="1946676"/>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eaVert" lIns="88947" tIns="44473" rIns="88947" bIns="44473">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algn="ctr" defTabSz="441425" eaLnBrk="1" hangingPunct="1">
              <a:buClr>
                <a:srgbClr val="000000"/>
              </a:buClr>
              <a:buSzPct val="100000"/>
            </a:pPr>
            <a:r>
              <a:rPr lang="ja-JP" altLang="en-US" sz="3119" dirty="0">
                <a:latin typeface="Tahoma" charset="0"/>
                <a:ea typeface="ＤＦPOP体" charset="0"/>
                <a:cs typeface="ＤＦPOP体" charset="0"/>
              </a:rPr>
              <a:t>リターン</a:t>
            </a:r>
          </a:p>
        </p:txBody>
      </p:sp>
      <p:sp>
        <p:nvSpPr>
          <p:cNvPr id="10" name="Text Box 9"/>
          <p:cNvSpPr txBox="1">
            <a:spLocks noChangeArrowheads="1"/>
          </p:cNvSpPr>
          <p:nvPr/>
        </p:nvSpPr>
        <p:spPr bwMode="auto">
          <a:xfrm>
            <a:off x="3923914" y="5711413"/>
            <a:ext cx="1531122" cy="56981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88947" tIns="44473" rIns="88947" bIns="44473">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algn="ctr" defTabSz="441425" eaLnBrk="1" hangingPunct="1">
              <a:buClr>
                <a:srgbClr val="000000"/>
              </a:buClr>
              <a:buSzPct val="100000"/>
            </a:pPr>
            <a:r>
              <a:rPr lang="ja-JP" altLang="en-US" sz="3119" dirty="0">
                <a:latin typeface="Tahoma" charset="0"/>
                <a:ea typeface="ＤＦPOP体" charset="0"/>
                <a:cs typeface="ＤＦPOP体" charset="0"/>
              </a:rPr>
              <a:t>リスク</a:t>
            </a:r>
          </a:p>
        </p:txBody>
      </p:sp>
      <p:sp>
        <p:nvSpPr>
          <p:cNvPr id="11" name="Oval 10"/>
          <p:cNvSpPr>
            <a:spLocks noChangeArrowheads="1"/>
          </p:cNvSpPr>
          <p:nvPr/>
        </p:nvSpPr>
        <p:spPr bwMode="auto">
          <a:xfrm>
            <a:off x="5662934" y="2017205"/>
            <a:ext cx="1800714" cy="1245438"/>
          </a:xfrm>
          <a:prstGeom prst="ellipse">
            <a:avLst/>
          </a:prstGeom>
          <a:solidFill>
            <a:srgbClr val="FFFFCC"/>
          </a:solidFill>
          <a:ln>
            <a:headEnd/>
            <a:tailEnd/>
          </a:ln>
        </p:spPr>
        <p:style>
          <a:lnRef idx="1">
            <a:schemeClr val="accent5"/>
          </a:lnRef>
          <a:fillRef idx="2">
            <a:schemeClr val="accent5"/>
          </a:fillRef>
          <a:effectRef idx="1">
            <a:schemeClr val="accent5"/>
          </a:effectRef>
          <a:fontRef idx="minor">
            <a:schemeClr val="dk1"/>
          </a:fontRef>
        </p:style>
        <p:txBody>
          <a:bodyPr wrap="none" lIns="88947" tIns="44473" rIns="88947" bIns="44473" anchor="ctr"/>
          <a:lstStyle/>
          <a:p>
            <a:pPr algn="ctr" defTabSz="441425">
              <a:buClr>
                <a:srgbClr val="000000"/>
              </a:buClr>
              <a:buSzPct val="100000"/>
            </a:pPr>
            <a:r>
              <a:rPr kumimoji="0" lang="ja-JP" altLang="en-US" sz="2763" dirty="0">
                <a:solidFill>
                  <a:srgbClr val="002060"/>
                </a:solidFill>
                <a:latin typeface="HGP創英角ｺﾞｼｯｸUB" panose="020B0900000000000000" pitchFamily="50" charset="-128"/>
                <a:ea typeface="HGP創英角ｺﾞｼｯｸUB" panose="020B0900000000000000" pitchFamily="50" charset="-128"/>
                <a:cs typeface="ＤＦPOP体" charset="0"/>
              </a:rPr>
              <a:t>株式</a:t>
            </a:r>
            <a:endParaRPr kumimoji="0" lang="en-US" altLang="ja-JP" sz="2763" dirty="0">
              <a:solidFill>
                <a:srgbClr val="002060"/>
              </a:solidFill>
              <a:latin typeface="HGP創英角ｺﾞｼｯｸUB" panose="020B0900000000000000" pitchFamily="50" charset="-128"/>
              <a:ea typeface="HGP創英角ｺﾞｼｯｸUB" panose="020B0900000000000000" pitchFamily="50" charset="-128"/>
              <a:cs typeface="ＤＦPOP体" charset="0"/>
            </a:endParaRPr>
          </a:p>
          <a:p>
            <a:pPr algn="ctr" defTabSz="441425">
              <a:buClr>
                <a:srgbClr val="000000"/>
              </a:buClr>
              <a:buSzPct val="100000"/>
            </a:pPr>
            <a:r>
              <a:rPr kumimoji="0" lang="ja-JP" altLang="en-US" sz="2763" dirty="0">
                <a:solidFill>
                  <a:srgbClr val="002060"/>
                </a:solidFill>
                <a:latin typeface="HGP創英角ｺﾞｼｯｸUB" panose="020B0900000000000000" pitchFamily="50" charset="-128"/>
                <a:ea typeface="HGP創英角ｺﾞｼｯｸUB" panose="020B0900000000000000" pitchFamily="50" charset="-128"/>
                <a:cs typeface="ＤＦPOP体" charset="0"/>
              </a:rPr>
              <a:t>社債</a:t>
            </a:r>
          </a:p>
        </p:txBody>
      </p:sp>
      <p:sp>
        <p:nvSpPr>
          <p:cNvPr id="12" name="Oval 13"/>
          <p:cNvSpPr>
            <a:spLocks noChangeArrowheads="1"/>
          </p:cNvSpPr>
          <p:nvPr/>
        </p:nvSpPr>
        <p:spPr bwMode="auto">
          <a:xfrm>
            <a:off x="4401301" y="2911549"/>
            <a:ext cx="1839185" cy="1095005"/>
          </a:xfrm>
          <a:prstGeom prst="ellipse">
            <a:avLst/>
          </a:prstGeom>
          <a:solidFill>
            <a:srgbClr val="FFFFCC"/>
          </a:solidFill>
          <a:ln>
            <a:headEnd/>
            <a:tailEnd/>
          </a:ln>
        </p:spPr>
        <p:style>
          <a:lnRef idx="1">
            <a:schemeClr val="accent5"/>
          </a:lnRef>
          <a:fillRef idx="2">
            <a:schemeClr val="accent5"/>
          </a:fillRef>
          <a:effectRef idx="1">
            <a:schemeClr val="accent5"/>
          </a:effectRef>
          <a:fontRef idx="minor">
            <a:schemeClr val="dk1"/>
          </a:fontRef>
        </p:style>
        <p:txBody>
          <a:bodyPr wrap="none" lIns="88947" tIns="44473" rIns="88947" bIns="44473" anchor="ctr"/>
          <a:lstStyle/>
          <a:p>
            <a:pPr algn="ctr" defTabSz="441425">
              <a:buClr>
                <a:srgbClr val="000000"/>
              </a:buClr>
              <a:buSzPct val="100000"/>
            </a:pPr>
            <a:r>
              <a:rPr kumimoji="0" lang="ja-JP" altLang="en-US" sz="2496" dirty="0">
                <a:solidFill>
                  <a:srgbClr val="002060"/>
                </a:solidFill>
                <a:latin typeface="HGP創英角ｺﾞｼｯｸUB" panose="020B0900000000000000" pitchFamily="50" charset="-128"/>
                <a:ea typeface="HGP創英角ｺﾞｼｯｸUB" panose="020B0900000000000000" pitchFamily="50" charset="-128"/>
                <a:cs typeface="ＤＦPOP体" charset="0"/>
              </a:rPr>
              <a:t>投資信託</a:t>
            </a:r>
          </a:p>
          <a:p>
            <a:pPr algn="ctr" defTabSz="441425">
              <a:buClr>
                <a:srgbClr val="000000"/>
              </a:buClr>
              <a:buSzPct val="100000"/>
            </a:pPr>
            <a:r>
              <a:rPr kumimoji="0" lang="ja-JP" altLang="en-US" sz="2496" dirty="0">
                <a:solidFill>
                  <a:srgbClr val="002060"/>
                </a:solidFill>
                <a:latin typeface="HGP創英角ｺﾞｼｯｸUB" panose="020B0900000000000000" pitchFamily="50" charset="-128"/>
                <a:ea typeface="HGP創英角ｺﾞｼｯｸUB" panose="020B0900000000000000" pitchFamily="50" charset="-128"/>
                <a:cs typeface="ＭＳ Ｐゴシック" charset="0"/>
              </a:rPr>
              <a:t>変額保険</a:t>
            </a:r>
            <a:endParaRPr kumimoji="0" lang="en-US" altLang="ja-JP" sz="2496" dirty="0">
              <a:solidFill>
                <a:srgbClr val="002060"/>
              </a:solidFill>
              <a:latin typeface="HGP創英角ｺﾞｼｯｸUB" panose="020B0900000000000000" pitchFamily="50" charset="-128"/>
              <a:ea typeface="HGP創英角ｺﾞｼｯｸUB" panose="020B0900000000000000" pitchFamily="50" charset="-128"/>
              <a:cs typeface="ＭＳ Ｐゴシック" charset="0"/>
            </a:endParaRPr>
          </a:p>
          <a:p>
            <a:pPr algn="ctr" defTabSz="441425">
              <a:buClr>
                <a:srgbClr val="000000"/>
              </a:buClr>
              <a:buSzPct val="100000"/>
            </a:pPr>
            <a:r>
              <a:rPr kumimoji="0" lang="en-US" altLang="ja-JP" sz="2496" dirty="0">
                <a:solidFill>
                  <a:srgbClr val="002060"/>
                </a:solidFill>
                <a:latin typeface="HGP創英角ｺﾞｼｯｸUB" panose="020B0900000000000000" pitchFamily="50" charset="-128"/>
                <a:ea typeface="HGP創英角ｺﾞｼｯｸUB" panose="020B0900000000000000" pitchFamily="50" charset="-128"/>
                <a:cs typeface="ＭＳ Ｐゴシック" charset="0"/>
              </a:rPr>
              <a:t>401K</a:t>
            </a:r>
            <a:endParaRPr kumimoji="0" lang="ja-JP" altLang="en-US" sz="2496" dirty="0">
              <a:solidFill>
                <a:srgbClr val="002060"/>
              </a:solidFill>
              <a:latin typeface="HGP創英角ｺﾞｼｯｸUB" panose="020B0900000000000000" pitchFamily="50" charset="-128"/>
              <a:ea typeface="HGP創英角ｺﾞｼｯｸUB" panose="020B0900000000000000" pitchFamily="50" charset="-128"/>
              <a:cs typeface="ＭＳ Ｐゴシック" charset="0"/>
            </a:endParaRPr>
          </a:p>
        </p:txBody>
      </p:sp>
      <p:sp>
        <p:nvSpPr>
          <p:cNvPr id="13" name="スライド番号プレースホルダー 12"/>
          <p:cNvSpPr>
            <a:spLocks noGrp="1"/>
          </p:cNvSpPr>
          <p:nvPr>
            <p:ph type="sldNum" sz="quarter" idx="4294967295"/>
          </p:nvPr>
        </p:nvSpPr>
        <p:spPr>
          <a:xfrm>
            <a:off x="7003905" y="6306538"/>
            <a:ext cx="2060423" cy="357083"/>
          </a:xfrm>
          <a:prstGeom prst="rect">
            <a:avLst/>
          </a:prstGeom>
        </p:spPr>
        <p:txBody>
          <a:bodyPr/>
          <a:lstStyle/>
          <a:p>
            <a:pPr defTabSz="441425">
              <a:buClr>
                <a:srgbClr val="000000"/>
              </a:buClr>
              <a:buSzPct val="100000"/>
            </a:pPr>
            <a:fld id="{D580D892-4D9F-4C3A-89A9-1451E313DD84}" type="slidenum">
              <a:rPr lang="ja-JP" altLang="en-US" sz="1769">
                <a:solidFill>
                  <a:srgbClr val="FFFFFF"/>
                </a:solidFill>
                <a:latin typeface="Arial" charset="0"/>
                <a:ea typeface="ＭＳ Ｐゴシック" pitchFamily="50" charset="-128"/>
              </a:rPr>
              <a:pPr defTabSz="441425">
                <a:buClr>
                  <a:srgbClr val="000000"/>
                </a:buClr>
                <a:buSzPct val="100000"/>
              </a:pPr>
              <a:t>33</a:t>
            </a:fld>
            <a:endParaRPr lang="ja-JP" altLang="en-US" sz="1769">
              <a:solidFill>
                <a:srgbClr val="FFFFFF"/>
              </a:solidFill>
              <a:latin typeface="Arial" charset="0"/>
              <a:ea typeface="ＭＳ Ｐゴシック" pitchFamily="50" charset="-128"/>
            </a:endParaRPr>
          </a:p>
        </p:txBody>
      </p:sp>
      <p:sp>
        <p:nvSpPr>
          <p:cNvPr id="14" name="Oval 10">
            <a:extLst>
              <a:ext uri="{FF2B5EF4-FFF2-40B4-BE49-F238E27FC236}">
                <a16:creationId xmlns:a16="http://schemas.microsoft.com/office/drawing/2014/main" id="{D4B8A4AF-F65D-45EE-BD3D-6717E1F68B4C}"/>
              </a:ext>
            </a:extLst>
          </p:cNvPr>
          <p:cNvSpPr>
            <a:spLocks noChangeArrowheads="1"/>
          </p:cNvSpPr>
          <p:nvPr/>
        </p:nvSpPr>
        <p:spPr bwMode="auto">
          <a:xfrm>
            <a:off x="3481068" y="3792927"/>
            <a:ext cx="1612727" cy="983697"/>
          </a:xfrm>
          <a:prstGeom prst="ellipse">
            <a:avLst/>
          </a:prstGeom>
          <a:solidFill>
            <a:srgbClr val="FFFFCC"/>
          </a:solidFill>
          <a:ln>
            <a:headEnd/>
            <a:tailEnd/>
          </a:ln>
        </p:spPr>
        <p:style>
          <a:lnRef idx="1">
            <a:schemeClr val="accent5"/>
          </a:lnRef>
          <a:fillRef idx="2">
            <a:schemeClr val="accent5"/>
          </a:fillRef>
          <a:effectRef idx="1">
            <a:schemeClr val="accent5"/>
          </a:effectRef>
          <a:fontRef idx="minor">
            <a:schemeClr val="dk1"/>
          </a:fontRef>
        </p:style>
        <p:txBody>
          <a:bodyPr wrap="none" lIns="88947" tIns="44473" rIns="88947" bIns="44473" anchor="ctr"/>
          <a:lstStyle/>
          <a:p>
            <a:pPr algn="ctr" defTabSz="441425">
              <a:buClr>
                <a:srgbClr val="000000"/>
              </a:buClr>
              <a:buSzPct val="100000"/>
            </a:pPr>
            <a:r>
              <a:rPr kumimoji="0" lang="ja-JP" altLang="en-US" sz="2763" dirty="0">
                <a:solidFill>
                  <a:srgbClr val="002060"/>
                </a:solidFill>
                <a:latin typeface="HGP創英角ｺﾞｼｯｸUB" panose="020B0900000000000000" pitchFamily="50" charset="-128"/>
                <a:ea typeface="HGP創英角ｺﾞｼｯｸUB" panose="020B0900000000000000" pitchFamily="50" charset="-128"/>
                <a:cs typeface="ＤＦPOP体" charset="0"/>
              </a:rPr>
              <a:t>不動産投資</a:t>
            </a:r>
          </a:p>
        </p:txBody>
      </p:sp>
      <p:cxnSp>
        <p:nvCxnSpPr>
          <p:cNvPr id="16" name="直線コネクタ 15">
            <a:extLst>
              <a:ext uri="{FF2B5EF4-FFF2-40B4-BE49-F238E27FC236}">
                <a16:creationId xmlns:a16="http://schemas.microsoft.com/office/drawing/2014/main" id="{4E9FE683-5171-44D1-88FC-ED745E6EBA60}"/>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Rectangle 2">
            <a:extLst>
              <a:ext uri="{FF2B5EF4-FFF2-40B4-BE49-F238E27FC236}">
                <a16:creationId xmlns:a16="http://schemas.microsoft.com/office/drawing/2014/main" id="{6204BF33-38E8-420A-BF16-CA0B03E979ED}"/>
              </a:ext>
            </a:extLst>
          </p:cNvPr>
          <p:cNvSpPr txBox="1">
            <a:spLocks noChangeArrowheads="1"/>
          </p:cNvSpPr>
          <p:nvPr/>
        </p:nvSpPr>
        <p:spPr>
          <a:xfrm>
            <a:off x="0" y="-171400"/>
            <a:ext cx="8597900" cy="1143000"/>
          </a:xfrm>
          <a:prstGeom prst="rect">
            <a:avLst/>
          </a:prstGeom>
          <a:ln>
            <a:miter lim="800000"/>
            <a:headEnd/>
            <a:tailEnd/>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defRPr/>
            </a:pPr>
            <a:r>
              <a:rPr lang="ja-JP" alt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資産運用の種類</a:t>
            </a:r>
          </a:p>
        </p:txBody>
      </p:sp>
      <p:cxnSp>
        <p:nvCxnSpPr>
          <p:cNvPr id="20" name="直線コネクタ 19">
            <a:extLst>
              <a:ext uri="{FF2B5EF4-FFF2-40B4-BE49-F238E27FC236}">
                <a16:creationId xmlns:a16="http://schemas.microsoft.com/office/drawing/2014/main" id="{21F299A7-AB1F-45AB-9966-9428EA9DDF9A}"/>
              </a:ext>
            </a:extLst>
          </p:cNvPr>
          <p:cNvCxnSpPr/>
          <p:nvPr userDrawn="1"/>
        </p:nvCxnSpPr>
        <p:spPr>
          <a:xfrm>
            <a:off x="4489" y="6492875"/>
            <a:ext cx="9139511" cy="0"/>
          </a:xfrm>
          <a:prstGeom prst="line">
            <a:avLst/>
          </a:prstGeom>
          <a:ln w="63500">
            <a:gradFill flip="none" rotWithShape="1">
              <a:gsLst>
                <a:gs pos="0">
                  <a:srgbClr val="03D4A8"/>
                </a:gs>
                <a:gs pos="25000">
                  <a:srgbClr val="21D6E0"/>
                </a:gs>
                <a:gs pos="75000">
                  <a:srgbClr val="0087E6"/>
                </a:gs>
                <a:gs pos="100000">
                  <a:srgbClr val="005CBF"/>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21" name="図 20">
            <a:extLst>
              <a:ext uri="{FF2B5EF4-FFF2-40B4-BE49-F238E27FC236}">
                <a16:creationId xmlns:a16="http://schemas.microsoft.com/office/drawing/2014/main" id="{0C1618C4-5AED-4D64-A705-62A43170A0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8268" y="6543464"/>
            <a:ext cx="1280236" cy="341920"/>
          </a:xfrm>
          <a:prstGeom prst="rect">
            <a:avLst/>
          </a:prstGeom>
        </p:spPr>
      </p:pic>
      <p:pic>
        <p:nvPicPr>
          <p:cNvPr id="22" name="図 21" descr="時計 が含まれている画像&#10;&#10;自動的に生成された説明">
            <a:extLst>
              <a:ext uri="{FF2B5EF4-FFF2-40B4-BE49-F238E27FC236}">
                <a16:creationId xmlns:a16="http://schemas.microsoft.com/office/drawing/2014/main" id="{3F696F74-F4E5-4121-85EB-3F49AD3D6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0492" y="1"/>
            <a:ext cx="700020" cy="700020"/>
          </a:xfrm>
          <a:prstGeom prst="rect">
            <a:avLst/>
          </a:prstGeom>
        </p:spPr>
      </p:pic>
      <p:sp>
        <p:nvSpPr>
          <p:cNvPr id="23" name="Oval 7">
            <a:extLst>
              <a:ext uri="{FF2B5EF4-FFF2-40B4-BE49-F238E27FC236}">
                <a16:creationId xmlns:a16="http://schemas.microsoft.com/office/drawing/2014/main" id="{F75EC4A0-3663-4D60-BAD4-48A863418FB0}"/>
              </a:ext>
            </a:extLst>
          </p:cNvPr>
          <p:cNvSpPr>
            <a:spLocks noChangeArrowheads="1"/>
          </p:cNvSpPr>
          <p:nvPr/>
        </p:nvSpPr>
        <p:spPr bwMode="auto">
          <a:xfrm>
            <a:off x="1170933" y="1417129"/>
            <a:ext cx="1544915" cy="1845513"/>
          </a:xfrm>
          <a:prstGeom prst="ellipse">
            <a:avLst/>
          </a:prstGeom>
          <a:solidFill>
            <a:srgbClr val="FFFFCC"/>
          </a:solidFill>
          <a:ln>
            <a:headEnd/>
            <a:tailEnd/>
          </a:ln>
        </p:spPr>
        <p:style>
          <a:lnRef idx="1">
            <a:schemeClr val="accent5"/>
          </a:lnRef>
          <a:fillRef idx="2">
            <a:schemeClr val="accent5"/>
          </a:fillRef>
          <a:effectRef idx="1">
            <a:schemeClr val="accent5"/>
          </a:effectRef>
          <a:fontRef idx="minor">
            <a:schemeClr val="dk1"/>
          </a:fontRef>
        </p:style>
        <p:txBody>
          <a:bodyPr wrap="none" lIns="88947" tIns="44473" rIns="88947" bIns="44473" anchor="ctr"/>
          <a:lstStyle/>
          <a:p>
            <a:pPr algn="ctr" defTabSz="441425">
              <a:buClr>
                <a:srgbClr val="000000"/>
              </a:buClr>
              <a:buSzPct val="100000"/>
            </a:pPr>
            <a:r>
              <a:rPr kumimoji="0" lang="ja-JP" altLang="en-US" sz="2316" dirty="0">
                <a:solidFill>
                  <a:srgbClr val="002060"/>
                </a:solidFill>
                <a:latin typeface="HGP創英角ｺﾞｼｯｸUB" panose="020B0900000000000000" pitchFamily="50" charset="-128"/>
                <a:ea typeface="HGP創英角ｺﾞｼｯｸUB" panose="020B0900000000000000" pitchFamily="50" charset="-128"/>
                <a:cs typeface="ＤＦPOP体" charset="0"/>
              </a:rPr>
              <a:t>詐欺商品</a:t>
            </a:r>
            <a:endParaRPr kumimoji="0" lang="en-US" altLang="ja-JP" sz="2316" dirty="0">
              <a:solidFill>
                <a:srgbClr val="002060"/>
              </a:solidFill>
              <a:latin typeface="HGP創英角ｺﾞｼｯｸUB" panose="020B0900000000000000" pitchFamily="50" charset="-128"/>
              <a:ea typeface="HGP創英角ｺﾞｼｯｸUB" panose="020B0900000000000000" pitchFamily="50" charset="-128"/>
              <a:cs typeface="ＤＦPOP体" charset="0"/>
            </a:endParaRPr>
          </a:p>
        </p:txBody>
      </p:sp>
    </p:spTree>
    <p:extLst>
      <p:ext uri="{BB962C8B-B14F-4D97-AF65-F5344CB8AC3E}">
        <p14:creationId xmlns:p14="http://schemas.microsoft.com/office/powerpoint/2010/main" val="71195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11" grpId="0" animBg="1"/>
      <p:bldP spid="12" grpId="0" animBg="1"/>
      <p:bldP spid="14" grpId="0" animBg="1"/>
      <p:bldP spid="2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FECB3F9E-50E3-40DD-84C5-4B22A9C9A88B}"/>
              </a:ext>
            </a:extLst>
          </p:cNvPr>
          <p:cNvSpPr>
            <a:spLocks noGrp="1" noChangeArrowheads="1"/>
          </p:cNvSpPr>
          <p:nvPr>
            <p:ph type="title" idx="4294967295"/>
          </p:nvPr>
        </p:nvSpPr>
        <p:spPr>
          <a:xfrm>
            <a:off x="0" y="-171400"/>
            <a:ext cx="8597900" cy="1143000"/>
          </a:xfrm>
          <a:ln>
            <a:miter lim="800000"/>
            <a:headEnd/>
            <a:tailEnd/>
          </a:ln>
        </p:spPr>
        <p:txBody>
          <a:bodyPr/>
          <a:lstStyle/>
          <a:p>
            <a:pPr eaLnBrk="1" hangingPunct="1">
              <a:defRPr/>
            </a:pPr>
            <a:r>
              <a:rPr lang="ja-JP" alt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研修項目</a:t>
            </a:r>
          </a:p>
        </p:txBody>
      </p:sp>
      <p:cxnSp>
        <p:nvCxnSpPr>
          <p:cNvPr id="4" name="直線コネクタ 3">
            <a:extLst>
              <a:ext uri="{FF2B5EF4-FFF2-40B4-BE49-F238E27FC236}">
                <a16:creationId xmlns:a16="http://schemas.microsoft.com/office/drawing/2014/main" id="{BD9FBD60-2A94-4586-8CAD-92923F4880CD}"/>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8600FA13-BB03-4319-B540-C9ACA773B785}"/>
              </a:ext>
            </a:extLst>
          </p:cNvPr>
          <p:cNvSpPr txBox="1"/>
          <p:nvPr/>
        </p:nvSpPr>
        <p:spPr>
          <a:xfrm>
            <a:off x="4489" y="2060848"/>
            <a:ext cx="9176023" cy="3477875"/>
          </a:xfrm>
          <a:prstGeom prst="rect">
            <a:avLst/>
          </a:prstGeom>
          <a:noFill/>
        </p:spPr>
        <p:txBody>
          <a:bodyPr wrap="square" rtlCol="0">
            <a:spAutoFit/>
          </a:bodyPr>
          <a:lstStyle/>
          <a:p>
            <a:pPr algn="ctr"/>
            <a:r>
              <a:rPr kumimoji="1" lang="ja-JP" altLang="en-US" sz="4400" dirty="0"/>
              <a:t>４．実体験</a:t>
            </a:r>
            <a:endParaRPr kumimoji="1" lang="en-US" altLang="ja-JP" sz="4400" dirty="0"/>
          </a:p>
          <a:p>
            <a:pPr algn="ctr"/>
            <a:endParaRPr lang="en-US" altLang="ja-JP" sz="4400" dirty="0"/>
          </a:p>
          <a:p>
            <a:pPr algn="ctr"/>
            <a:r>
              <a:rPr kumimoji="1" lang="ja-JP" altLang="en-US" sz="4400" dirty="0"/>
              <a:t>リスクンテイクンをやってみよう！</a:t>
            </a:r>
            <a:endParaRPr kumimoji="1" lang="en-US" altLang="ja-JP" sz="4400" dirty="0"/>
          </a:p>
          <a:p>
            <a:endParaRPr lang="en-US" altLang="ja-JP" sz="4400" dirty="0"/>
          </a:p>
          <a:p>
            <a:endParaRPr kumimoji="1" lang="ja-JP" altLang="en-US" sz="4400" dirty="0"/>
          </a:p>
        </p:txBody>
      </p:sp>
    </p:spTree>
    <p:extLst>
      <p:ext uri="{BB962C8B-B14F-4D97-AF65-F5344CB8AC3E}">
        <p14:creationId xmlns:p14="http://schemas.microsoft.com/office/powerpoint/2010/main" val="181339730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5AADDC8D-B5AE-4F8F-BD43-9567B8913824}"/>
              </a:ext>
            </a:extLst>
          </p:cNvPr>
          <p:cNvPicPr>
            <a:picLocks noChangeAspect="1"/>
          </p:cNvPicPr>
          <p:nvPr/>
        </p:nvPicPr>
        <p:blipFill>
          <a:blip r:embed="rId3"/>
          <a:stretch>
            <a:fillRect/>
          </a:stretch>
        </p:blipFill>
        <p:spPr>
          <a:xfrm>
            <a:off x="158114" y="908720"/>
            <a:ext cx="8827773" cy="5333827"/>
          </a:xfrm>
          <a:prstGeom prst="rect">
            <a:avLst/>
          </a:prstGeom>
        </p:spPr>
      </p:pic>
      <p:sp>
        <p:nvSpPr>
          <p:cNvPr id="10" name="フリーフォーム: 図形 9">
            <a:extLst>
              <a:ext uri="{FF2B5EF4-FFF2-40B4-BE49-F238E27FC236}">
                <a16:creationId xmlns:a16="http://schemas.microsoft.com/office/drawing/2014/main" id="{C00DAA9D-56BA-4C92-B553-D9C461F84263}"/>
              </a:ext>
            </a:extLst>
          </p:cNvPr>
          <p:cNvSpPr/>
          <p:nvPr/>
        </p:nvSpPr>
        <p:spPr>
          <a:xfrm>
            <a:off x="3128739" y="1196752"/>
            <a:ext cx="2886521" cy="1240954"/>
          </a:xfrm>
          <a:custGeom>
            <a:avLst/>
            <a:gdLst>
              <a:gd name="connsiteX0" fmla="*/ 0 w 2104429"/>
              <a:gd name="connsiteY0" fmla="*/ 105221 h 1052214"/>
              <a:gd name="connsiteX1" fmla="*/ 105221 w 2104429"/>
              <a:gd name="connsiteY1" fmla="*/ 0 h 1052214"/>
              <a:gd name="connsiteX2" fmla="*/ 1999208 w 2104429"/>
              <a:gd name="connsiteY2" fmla="*/ 0 h 1052214"/>
              <a:gd name="connsiteX3" fmla="*/ 2104429 w 2104429"/>
              <a:gd name="connsiteY3" fmla="*/ 105221 h 1052214"/>
              <a:gd name="connsiteX4" fmla="*/ 2104429 w 2104429"/>
              <a:gd name="connsiteY4" fmla="*/ 946993 h 1052214"/>
              <a:gd name="connsiteX5" fmla="*/ 1999208 w 2104429"/>
              <a:gd name="connsiteY5" fmla="*/ 1052214 h 1052214"/>
              <a:gd name="connsiteX6" fmla="*/ 105221 w 2104429"/>
              <a:gd name="connsiteY6" fmla="*/ 1052214 h 1052214"/>
              <a:gd name="connsiteX7" fmla="*/ 0 w 2104429"/>
              <a:gd name="connsiteY7" fmla="*/ 946993 h 1052214"/>
              <a:gd name="connsiteX8" fmla="*/ 0 w 2104429"/>
              <a:gd name="connsiteY8" fmla="*/ 105221 h 105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4429" h="1052214">
                <a:moveTo>
                  <a:pt x="0" y="105221"/>
                </a:moveTo>
                <a:cubicBezTo>
                  <a:pt x="0" y="47109"/>
                  <a:pt x="47109" y="0"/>
                  <a:pt x="105221" y="0"/>
                </a:cubicBezTo>
                <a:lnTo>
                  <a:pt x="1999208" y="0"/>
                </a:lnTo>
                <a:cubicBezTo>
                  <a:pt x="2057320" y="0"/>
                  <a:pt x="2104429" y="47109"/>
                  <a:pt x="2104429" y="105221"/>
                </a:cubicBezTo>
                <a:lnTo>
                  <a:pt x="2104429" y="946993"/>
                </a:lnTo>
                <a:cubicBezTo>
                  <a:pt x="2104429" y="1005105"/>
                  <a:pt x="2057320" y="1052214"/>
                  <a:pt x="1999208" y="1052214"/>
                </a:cubicBezTo>
                <a:lnTo>
                  <a:pt x="105221" y="1052214"/>
                </a:lnTo>
                <a:cubicBezTo>
                  <a:pt x="47109" y="1052214"/>
                  <a:pt x="0" y="1005105"/>
                  <a:pt x="0" y="946993"/>
                </a:cubicBezTo>
                <a:lnTo>
                  <a:pt x="0" y="105221"/>
                </a:lnTo>
                <a:close/>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7978" tIns="167978" rIns="167978" bIns="167978" numCol="1" spcCol="1270" anchor="ctr" anchorCtr="0">
            <a:noAutofit/>
          </a:bodyPr>
          <a:lstStyle/>
          <a:p>
            <a:pPr marL="0" lvl="0" indent="0" algn="ctr" defTabSz="1600200">
              <a:lnSpc>
                <a:spcPct val="90000"/>
              </a:lnSpc>
              <a:spcBef>
                <a:spcPct val="0"/>
              </a:spcBef>
              <a:spcAft>
                <a:spcPct val="35000"/>
              </a:spcAft>
              <a:buNone/>
            </a:pPr>
            <a:r>
              <a:rPr kumimoji="1" lang="ja-JP" altLang="en-US" sz="4800" b="1" kern="1200" dirty="0">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換金性</a:t>
            </a:r>
          </a:p>
        </p:txBody>
      </p:sp>
      <p:sp>
        <p:nvSpPr>
          <p:cNvPr id="12" name="フリーフォーム: 図形 11">
            <a:extLst>
              <a:ext uri="{FF2B5EF4-FFF2-40B4-BE49-F238E27FC236}">
                <a16:creationId xmlns:a16="http://schemas.microsoft.com/office/drawing/2014/main" id="{2B4807B1-2C68-490D-B30F-7BC0951B4D95}"/>
              </a:ext>
            </a:extLst>
          </p:cNvPr>
          <p:cNvSpPr/>
          <p:nvPr/>
        </p:nvSpPr>
        <p:spPr>
          <a:xfrm>
            <a:off x="5797173" y="4541674"/>
            <a:ext cx="2830821" cy="1276414"/>
          </a:xfrm>
          <a:custGeom>
            <a:avLst/>
            <a:gdLst>
              <a:gd name="connsiteX0" fmla="*/ 0 w 2104429"/>
              <a:gd name="connsiteY0" fmla="*/ 105221 h 1052214"/>
              <a:gd name="connsiteX1" fmla="*/ 105221 w 2104429"/>
              <a:gd name="connsiteY1" fmla="*/ 0 h 1052214"/>
              <a:gd name="connsiteX2" fmla="*/ 1999208 w 2104429"/>
              <a:gd name="connsiteY2" fmla="*/ 0 h 1052214"/>
              <a:gd name="connsiteX3" fmla="*/ 2104429 w 2104429"/>
              <a:gd name="connsiteY3" fmla="*/ 105221 h 1052214"/>
              <a:gd name="connsiteX4" fmla="*/ 2104429 w 2104429"/>
              <a:gd name="connsiteY4" fmla="*/ 946993 h 1052214"/>
              <a:gd name="connsiteX5" fmla="*/ 1999208 w 2104429"/>
              <a:gd name="connsiteY5" fmla="*/ 1052214 h 1052214"/>
              <a:gd name="connsiteX6" fmla="*/ 105221 w 2104429"/>
              <a:gd name="connsiteY6" fmla="*/ 1052214 h 1052214"/>
              <a:gd name="connsiteX7" fmla="*/ 0 w 2104429"/>
              <a:gd name="connsiteY7" fmla="*/ 946993 h 1052214"/>
              <a:gd name="connsiteX8" fmla="*/ 0 w 2104429"/>
              <a:gd name="connsiteY8" fmla="*/ 105221 h 105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4429" h="1052214">
                <a:moveTo>
                  <a:pt x="0" y="105221"/>
                </a:moveTo>
                <a:cubicBezTo>
                  <a:pt x="0" y="47109"/>
                  <a:pt x="47109" y="0"/>
                  <a:pt x="105221" y="0"/>
                </a:cubicBezTo>
                <a:lnTo>
                  <a:pt x="1999208" y="0"/>
                </a:lnTo>
                <a:cubicBezTo>
                  <a:pt x="2057320" y="0"/>
                  <a:pt x="2104429" y="47109"/>
                  <a:pt x="2104429" y="105221"/>
                </a:cubicBezTo>
                <a:lnTo>
                  <a:pt x="2104429" y="946993"/>
                </a:lnTo>
                <a:cubicBezTo>
                  <a:pt x="2104429" y="1005105"/>
                  <a:pt x="2057320" y="1052214"/>
                  <a:pt x="1999208" y="1052214"/>
                </a:cubicBezTo>
                <a:lnTo>
                  <a:pt x="105221" y="1052214"/>
                </a:lnTo>
                <a:cubicBezTo>
                  <a:pt x="47109" y="1052214"/>
                  <a:pt x="0" y="1005105"/>
                  <a:pt x="0" y="946993"/>
                </a:cubicBezTo>
                <a:lnTo>
                  <a:pt x="0" y="105221"/>
                </a:lnTo>
                <a:close/>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8100000" scaled="1"/>
            <a:tileRect/>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7978" tIns="167978" rIns="167978" bIns="167978" numCol="1" spcCol="1270" anchor="ctr" anchorCtr="0">
            <a:noAutofit/>
          </a:bodyPr>
          <a:lstStyle/>
          <a:p>
            <a:pPr marL="0" lvl="0" indent="0" algn="ctr" defTabSz="1600200">
              <a:lnSpc>
                <a:spcPct val="90000"/>
              </a:lnSpc>
              <a:spcBef>
                <a:spcPct val="0"/>
              </a:spcBef>
              <a:spcAft>
                <a:spcPct val="35000"/>
              </a:spcAft>
              <a:buNone/>
            </a:pPr>
            <a:r>
              <a:rPr kumimoji="1" lang="ja-JP" altLang="en-US" sz="4800" b="1" kern="1200" dirty="0">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収益性</a:t>
            </a:r>
          </a:p>
        </p:txBody>
      </p:sp>
      <p:sp>
        <p:nvSpPr>
          <p:cNvPr id="14" name="フリーフォーム: 図形 13">
            <a:extLst>
              <a:ext uri="{FF2B5EF4-FFF2-40B4-BE49-F238E27FC236}">
                <a16:creationId xmlns:a16="http://schemas.microsoft.com/office/drawing/2014/main" id="{5D0C52FA-0C89-4A7E-8F3A-A5BBFBE0223B}"/>
              </a:ext>
            </a:extLst>
          </p:cNvPr>
          <p:cNvSpPr/>
          <p:nvPr/>
        </p:nvSpPr>
        <p:spPr>
          <a:xfrm>
            <a:off x="516005" y="4602832"/>
            <a:ext cx="2855405" cy="1274440"/>
          </a:xfrm>
          <a:custGeom>
            <a:avLst/>
            <a:gdLst>
              <a:gd name="connsiteX0" fmla="*/ 0 w 2104429"/>
              <a:gd name="connsiteY0" fmla="*/ 105221 h 1052214"/>
              <a:gd name="connsiteX1" fmla="*/ 105221 w 2104429"/>
              <a:gd name="connsiteY1" fmla="*/ 0 h 1052214"/>
              <a:gd name="connsiteX2" fmla="*/ 1999208 w 2104429"/>
              <a:gd name="connsiteY2" fmla="*/ 0 h 1052214"/>
              <a:gd name="connsiteX3" fmla="*/ 2104429 w 2104429"/>
              <a:gd name="connsiteY3" fmla="*/ 105221 h 1052214"/>
              <a:gd name="connsiteX4" fmla="*/ 2104429 w 2104429"/>
              <a:gd name="connsiteY4" fmla="*/ 946993 h 1052214"/>
              <a:gd name="connsiteX5" fmla="*/ 1999208 w 2104429"/>
              <a:gd name="connsiteY5" fmla="*/ 1052214 h 1052214"/>
              <a:gd name="connsiteX6" fmla="*/ 105221 w 2104429"/>
              <a:gd name="connsiteY6" fmla="*/ 1052214 h 1052214"/>
              <a:gd name="connsiteX7" fmla="*/ 0 w 2104429"/>
              <a:gd name="connsiteY7" fmla="*/ 946993 h 1052214"/>
              <a:gd name="connsiteX8" fmla="*/ 0 w 2104429"/>
              <a:gd name="connsiteY8" fmla="*/ 105221 h 105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4429" h="1052214">
                <a:moveTo>
                  <a:pt x="0" y="105221"/>
                </a:moveTo>
                <a:cubicBezTo>
                  <a:pt x="0" y="47109"/>
                  <a:pt x="47109" y="0"/>
                  <a:pt x="105221" y="0"/>
                </a:cubicBezTo>
                <a:lnTo>
                  <a:pt x="1999208" y="0"/>
                </a:lnTo>
                <a:cubicBezTo>
                  <a:pt x="2057320" y="0"/>
                  <a:pt x="2104429" y="47109"/>
                  <a:pt x="2104429" y="105221"/>
                </a:cubicBezTo>
                <a:lnTo>
                  <a:pt x="2104429" y="946993"/>
                </a:lnTo>
                <a:cubicBezTo>
                  <a:pt x="2104429" y="1005105"/>
                  <a:pt x="2057320" y="1052214"/>
                  <a:pt x="1999208" y="1052214"/>
                </a:cubicBezTo>
                <a:lnTo>
                  <a:pt x="105221" y="1052214"/>
                </a:lnTo>
                <a:cubicBezTo>
                  <a:pt x="47109" y="1052214"/>
                  <a:pt x="0" y="1005105"/>
                  <a:pt x="0" y="946993"/>
                </a:cubicBezTo>
                <a:lnTo>
                  <a:pt x="0" y="105221"/>
                </a:lnTo>
                <a:close/>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t="100000" r="100000"/>
            </a:path>
            <a:tileRect l="-100000" b="-100000"/>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7978" tIns="167978" rIns="167978" bIns="167978" numCol="1" spcCol="1270" anchor="ctr" anchorCtr="0">
            <a:noAutofit/>
          </a:bodyPr>
          <a:lstStyle/>
          <a:p>
            <a:pPr marL="0" lvl="0" indent="0" algn="ctr" defTabSz="1600200">
              <a:lnSpc>
                <a:spcPct val="90000"/>
              </a:lnSpc>
              <a:spcBef>
                <a:spcPct val="0"/>
              </a:spcBef>
              <a:spcAft>
                <a:spcPct val="35000"/>
              </a:spcAft>
              <a:buNone/>
            </a:pPr>
            <a:r>
              <a:rPr kumimoji="1" lang="ja-JP" altLang="en-US" sz="4800" b="1" kern="1200" dirty="0">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安全性</a:t>
            </a:r>
          </a:p>
        </p:txBody>
      </p:sp>
      <p:grpSp>
        <p:nvGrpSpPr>
          <p:cNvPr id="2" name="グループ化 1">
            <a:extLst>
              <a:ext uri="{FF2B5EF4-FFF2-40B4-BE49-F238E27FC236}">
                <a16:creationId xmlns:a16="http://schemas.microsoft.com/office/drawing/2014/main" id="{95D9C26B-DC3F-4578-8900-F1D9E2CD8B8C}"/>
              </a:ext>
            </a:extLst>
          </p:cNvPr>
          <p:cNvGrpSpPr/>
          <p:nvPr/>
        </p:nvGrpSpPr>
        <p:grpSpPr>
          <a:xfrm>
            <a:off x="2905354" y="2460314"/>
            <a:ext cx="3333291" cy="2997261"/>
            <a:chOff x="2915587" y="2172282"/>
            <a:chExt cx="3333291" cy="2997261"/>
          </a:xfrm>
        </p:grpSpPr>
        <p:sp>
          <p:nvSpPr>
            <p:cNvPr id="13" name="フリーフォーム: 図形 12">
              <a:extLst>
                <a:ext uri="{FF2B5EF4-FFF2-40B4-BE49-F238E27FC236}">
                  <a16:creationId xmlns:a16="http://schemas.microsoft.com/office/drawing/2014/main" id="{D9C68D07-B82B-41AF-8C1A-BCAE3731E08E}"/>
                </a:ext>
              </a:extLst>
            </p:cNvPr>
            <p:cNvSpPr/>
            <p:nvPr/>
          </p:nvSpPr>
          <p:spPr>
            <a:xfrm>
              <a:off x="3502233" y="4629543"/>
              <a:ext cx="2160000" cy="540000"/>
            </a:xfrm>
            <a:custGeom>
              <a:avLst/>
              <a:gdLst>
                <a:gd name="connsiteX0" fmla="*/ 0 w 1096445"/>
                <a:gd name="connsiteY0" fmla="*/ 184138 h 368275"/>
                <a:gd name="connsiteX1" fmla="*/ 184138 w 1096445"/>
                <a:gd name="connsiteY1" fmla="*/ 0 h 368275"/>
                <a:gd name="connsiteX2" fmla="*/ 184138 w 1096445"/>
                <a:gd name="connsiteY2" fmla="*/ 73655 h 368275"/>
                <a:gd name="connsiteX3" fmla="*/ 912308 w 1096445"/>
                <a:gd name="connsiteY3" fmla="*/ 73655 h 368275"/>
                <a:gd name="connsiteX4" fmla="*/ 912308 w 1096445"/>
                <a:gd name="connsiteY4" fmla="*/ 0 h 368275"/>
                <a:gd name="connsiteX5" fmla="*/ 1096445 w 1096445"/>
                <a:gd name="connsiteY5" fmla="*/ 184138 h 368275"/>
                <a:gd name="connsiteX6" fmla="*/ 912308 w 1096445"/>
                <a:gd name="connsiteY6" fmla="*/ 368275 h 368275"/>
                <a:gd name="connsiteX7" fmla="*/ 912308 w 1096445"/>
                <a:gd name="connsiteY7" fmla="*/ 294620 h 368275"/>
                <a:gd name="connsiteX8" fmla="*/ 184138 w 1096445"/>
                <a:gd name="connsiteY8" fmla="*/ 294620 h 368275"/>
                <a:gd name="connsiteX9" fmla="*/ 184138 w 1096445"/>
                <a:gd name="connsiteY9" fmla="*/ 368275 h 368275"/>
                <a:gd name="connsiteX10" fmla="*/ 0 w 1096445"/>
                <a:gd name="connsiteY10" fmla="*/ 184138 h 36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6445" h="368275">
                  <a:moveTo>
                    <a:pt x="1096445" y="184137"/>
                  </a:moveTo>
                  <a:lnTo>
                    <a:pt x="912307" y="368274"/>
                  </a:lnTo>
                  <a:lnTo>
                    <a:pt x="912307" y="294619"/>
                  </a:lnTo>
                  <a:lnTo>
                    <a:pt x="184137" y="294619"/>
                  </a:lnTo>
                  <a:lnTo>
                    <a:pt x="184137" y="368274"/>
                  </a:lnTo>
                  <a:lnTo>
                    <a:pt x="0" y="184137"/>
                  </a:lnTo>
                  <a:lnTo>
                    <a:pt x="184137" y="1"/>
                  </a:lnTo>
                  <a:lnTo>
                    <a:pt x="184137" y="73656"/>
                  </a:lnTo>
                  <a:lnTo>
                    <a:pt x="912307" y="73656"/>
                  </a:lnTo>
                  <a:lnTo>
                    <a:pt x="912307" y="1"/>
                  </a:lnTo>
                  <a:lnTo>
                    <a:pt x="1096445" y="184137"/>
                  </a:lnTo>
                  <a:close/>
                </a:path>
              </a:pathLst>
            </a:custGeom>
            <a:solidFill>
              <a:srgbClr val="00B05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10482" tIns="73656" rIns="110484" bIns="73655" numCol="1" spcCol="1270" anchor="ctr" anchorCtr="0">
              <a:noAutofit/>
            </a:bodyPr>
            <a:lstStyle/>
            <a:p>
              <a:pPr marL="0" lvl="0" indent="0" algn="ctr" defTabSz="488950">
                <a:lnSpc>
                  <a:spcPct val="90000"/>
                </a:lnSpc>
                <a:spcBef>
                  <a:spcPct val="0"/>
                </a:spcBef>
                <a:spcAft>
                  <a:spcPct val="35000"/>
                </a:spcAft>
                <a:buNone/>
              </a:pPr>
              <a:endParaRPr kumimoji="1" lang="ja-JP" altLang="en-US" sz="1100" kern="1200"/>
            </a:p>
          </p:txBody>
        </p:sp>
        <p:sp>
          <p:nvSpPr>
            <p:cNvPr id="18" name="フリーフォーム: 図形 17">
              <a:extLst>
                <a:ext uri="{FF2B5EF4-FFF2-40B4-BE49-F238E27FC236}">
                  <a16:creationId xmlns:a16="http://schemas.microsoft.com/office/drawing/2014/main" id="{BC501519-399B-4745-93E9-80FC2634E829}"/>
                </a:ext>
              </a:extLst>
            </p:cNvPr>
            <p:cNvSpPr/>
            <p:nvPr/>
          </p:nvSpPr>
          <p:spPr>
            <a:xfrm rot="3600000">
              <a:off x="4898878" y="2982282"/>
              <a:ext cx="2160000" cy="540000"/>
            </a:xfrm>
            <a:custGeom>
              <a:avLst/>
              <a:gdLst>
                <a:gd name="connsiteX0" fmla="*/ 0 w 1096445"/>
                <a:gd name="connsiteY0" fmla="*/ 184138 h 368275"/>
                <a:gd name="connsiteX1" fmla="*/ 184138 w 1096445"/>
                <a:gd name="connsiteY1" fmla="*/ 0 h 368275"/>
                <a:gd name="connsiteX2" fmla="*/ 184138 w 1096445"/>
                <a:gd name="connsiteY2" fmla="*/ 73655 h 368275"/>
                <a:gd name="connsiteX3" fmla="*/ 912308 w 1096445"/>
                <a:gd name="connsiteY3" fmla="*/ 73655 h 368275"/>
                <a:gd name="connsiteX4" fmla="*/ 912308 w 1096445"/>
                <a:gd name="connsiteY4" fmla="*/ 0 h 368275"/>
                <a:gd name="connsiteX5" fmla="*/ 1096445 w 1096445"/>
                <a:gd name="connsiteY5" fmla="*/ 184138 h 368275"/>
                <a:gd name="connsiteX6" fmla="*/ 912308 w 1096445"/>
                <a:gd name="connsiteY6" fmla="*/ 368275 h 368275"/>
                <a:gd name="connsiteX7" fmla="*/ 912308 w 1096445"/>
                <a:gd name="connsiteY7" fmla="*/ 294620 h 368275"/>
                <a:gd name="connsiteX8" fmla="*/ 184138 w 1096445"/>
                <a:gd name="connsiteY8" fmla="*/ 294620 h 368275"/>
                <a:gd name="connsiteX9" fmla="*/ 184138 w 1096445"/>
                <a:gd name="connsiteY9" fmla="*/ 368275 h 368275"/>
                <a:gd name="connsiteX10" fmla="*/ 0 w 1096445"/>
                <a:gd name="connsiteY10" fmla="*/ 184138 h 36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6445" h="368275">
                  <a:moveTo>
                    <a:pt x="1096445" y="184137"/>
                  </a:moveTo>
                  <a:lnTo>
                    <a:pt x="912307" y="368274"/>
                  </a:lnTo>
                  <a:lnTo>
                    <a:pt x="912307" y="294619"/>
                  </a:lnTo>
                  <a:lnTo>
                    <a:pt x="184137" y="294619"/>
                  </a:lnTo>
                  <a:lnTo>
                    <a:pt x="184137" y="368274"/>
                  </a:lnTo>
                  <a:lnTo>
                    <a:pt x="0" y="184137"/>
                  </a:lnTo>
                  <a:lnTo>
                    <a:pt x="184137" y="1"/>
                  </a:lnTo>
                  <a:lnTo>
                    <a:pt x="184137" y="73656"/>
                  </a:lnTo>
                  <a:lnTo>
                    <a:pt x="912307" y="73656"/>
                  </a:lnTo>
                  <a:lnTo>
                    <a:pt x="912307" y="1"/>
                  </a:lnTo>
                  <a:lnTo>
                    <a:pt x="1096445" y="184137"/>
                  </a:lnTo>
                  <a:close/>
                </a:path>
              </a:pathLst>
            </a:custGeom>
            <a:solidFill>
              <a:srgbClr val="00B05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10482" tIns="73656" rIns="110484" bIns="73655" numCol="1" spcCol="1270" anchor="ctr" anchorCtr="0">
              <a:noAutofit/>
            </a:bodyPr>
            <a:lstStyle/>
            <a:p>
              <a:pPr marL="0" lvl="0" indent="0" algn="ctr" defTabSz="488950">
                <a:lnSpc>
                  <a:spcPct val="90000"/>
                </a:lnSpc>
                <a:spcBef>
                  <a:spcPct val="0"/>
                </a:spcBef>
                <a:spcAft>
                  <a:spcPct val="35000"/>
                </a:spcAft>
                <a:buNone/>
              </a:pPr>
              <a:endParaRPr kumimoji="1" lang="ja-JP" altLang="en-US" sz="1100" kern="1200"/>
            </a:p>
          </p:txBody>
        </p:sp>
        <p:sp>
          <p:nvSpPr>
            <p:cNvPr id="19" name="フリーフォーム: 図形 18">
              <a:extLst>
                <a:ext uri="{FF2B5EF4-FFF2-40B4-BE49-F238E27FC236}">
                  <a16:creationId xmlns:a16="http://schemas.microsoft.com/office/drawing/2014/main" id="{DB401130-346B-4420-A416-CB4BF38E1A3E}"/>
                </a:ext>
              </a:extLst>
            </p:cNvPr>
            <p:cNvSpPr/>
            <p:nvPr/>
          </p:nvSpPr>
          <p:spPr>
            <a:xfrm rot="18000000" flipH="1">
              <a:off x="2105587" y="2982282"/>
              <a:ext cx="2160000" cy="540000"/>
            </a:xfrm>
            <a:custGeom>
              <a:avLst/>
              <a:gdLst>
                <a:gd name="connsiteX0" fmla="*/ 0 w 1096445"/>
                <a:gd name="connsiteY0" fmla="*/ 184138 h 368275"/>
                <a:gd name="connsiteX1" fmla="*/ 184138 w 1096445"/>
                <a:gd name="connsiteY1" fmla="*/ 0 h 368275"/>
                <a:gd name="connsiteX2" fmla="*/ 184138 w 1096445"/>
                <a:gd name="connsiteY2" fmla="*/ 73655 h 368275"/>
                <a:gd name="connsiteX3" fmla="*/ 912308 w 1096445"/>
                <a:gd name="connsiteY3" fmla="*/ 73655 h 368275"/>
                <a:gd name="connsiteX4" fmla="*/ 912308 w 1096445"/>
                <a:gd name="connsiteY4" fmla="*/ 0 h 368275"/>
                <a:gd name="connsiteX5" fmla="*/ 1096445 w 1096445"/>
                <a:gd name="connsiteY5" fmla="*/ 184138 h 368275"/>
                <a:gd name="connsiteX6" fmla="*/ 912308 w 1096445"/>
                <a:gd name="connsiteY6" fmla="*/ 368275 h 368275"/>
                <a:gd name="connsiteX7" fmla="*/ 912308 w 1096445"/>
                <a:gd name="connsiteY7" fmla="*/ 294620 h 368275"/>
                <a:gd name="connsiteX8" fmla="*/ 184138 w 1096445"/>
                <a:gd name="connsiteY8" fmla="*/ 294620 h 368275"/>
                <a:gd name="connsiteX9" fmla="*/ 184138 w 1096445"/>
                <a:gd name="connsiteY9" fmla="*/ 368275 h 368275"/>
                <a:gd name="connsiteX10" fmla="*/ 0 w 1096445"/>
                <a:gd name="connsiteY10" fmla="*/ 184138 h 36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6445" h="368275">
                  <a:moveTo>
                    <a:pt x="1096445" y="184137"/>
                  </a:moveTo>
                  <a:lnTo>
                    <a:pt x="912307" y="368274"/>
                  </a:lnTo>
                  <a:lnTo>
                    <a:pt x="912307" y="294619"/>
                  </a:lnTo>
                  <a:lnTo>
                    <a:pt x="184137" y="294619"/>
                  </a:lnTo>
                  <a:lnTo>
                    <a:pt x="184137" y="368274"/>
                  </a:lnTo>
                  <a:lnTo>
                    <a:pt x="0" y="184137"/>
                  </a:lnTo>
                  <a:lnTo>
                    <a:pt x="184137" y="1"/>
                  </a:lnTo>
                  <a:lnTo>
                    <a:pt x="184137" y="73656"/>
                  </a:lnTo>
                  <a:lnTo>
                    <a:pt x="912307" y="73656"/>
                  </a:lnTo>
                  <a:lnTo>
                    <a:pt x="912307" y="1"/>
                  </a:lnTo>
                  <a:lnTo>
                    <a:pt x="1096445" y="184137"/>
                  </a:lnTo>
                  <a:close/>
                </a:path>
              </a:pathLst>
            </a:custGeom>
            <a:solidFill>
              <a:srgbClr val="00B05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10482" tIns="73656" rIns="110484" bIns="73655" numCol="1" spcCol="1270" anchor="ctr" anchorCtr="0">
              <a:noAutofit/>
            </a:bodyPr>
            <a:lstStyle/>
            <a:p>
              <a:pPr marL="0" lvl="0" indent="0" algn="ctr" defTabSz="488950">
                <a:lnSpc>
                  <a:spcPct val="90000"/>
                </a:lnSpc>
                <a:spcBef>
                  <a:spcPct val="0"/>
                </a:spcBef>
                <a:spcAft>
                  <a:spcPct val="35000"/>
                </a:spcAft>
                <a:buNone/>
              </a:pPr>
              <a:endParaRPr kumimoji="1" lang="ja-JP" altLang="en-US" sz="1100" kern="1200"/>
            </a:p>
          </p:txBody>
        </p:sp>
      </p:grpSp>
      <p:cxnSp>
        <p:nvCxnSpPr>
          <p:cNvPr id="11" name="直線コネクタ 10">
            <a:extLst>
              <a:ext uri="{FF2B5EF4-FFF2-40B4-BE49-F238E27FC236}">
                <a16:creationId xmlns:a16="http://schemas.microsoft.com/office/drawing/2014/main" id="{8383E2EF-CF76-49EF-B406-848C0D637BE5}"/>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Rectangle 2">
            <a:extLst>
              <a:ext uri="{FF2B5EF4-FFF2-40B4-BE49-F238E27FC236}">
                <a16:creationId xmlns:a16="http://schemas.microsoft.com/office/drawing/2014/main" id="{457E3890-0878-4330-843B-F46E71B7C67D}"/>
              </a:ext>
            </a:extLst>
          </p:cNvPr>
          <p:cNvSpPr txBox="1">
            <a:spLocks noChangeArrowheads="1"/>
          </p:cNvSpPr>
          <p:nvPr/>
        </p:nvSpPr>
        <p:spPr>
          <a:xfrm>
            <a:off x="0" y="-243408"/>
            <a:ext cx="7886700" cy="1325563"/>
          </a:xfrm>
          <a:prstGeom prst="rect">
            <a:avLst/>
          </a:prstGeom>
          <a:ln>
            <a:miter lim="800000"/>
            <a:headEnd/>
            <a:tailEnd/>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defRPr/>
            </a:pPr>
            <a:r>
              <a:rPr lang="ja-JP" alt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投資を選択する際に必要な考え方</a:t>
            </a:r>
          </a:p>
        </p:txBody>
      </p:sp>
    </p:spTree>
    <p:extLst>
      <p:ext uri="{BB962C8B-B14F-4D97-AF65-F5344CB8AC3E}">
        <p14:creationId xmlns:p14="http://schemas.microsoft.com/office/powerpoint/2010/main" val="25979878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フリーフォーム: 図形 8">
            <a:extLst>
              <a:ext uri="{FF2B5EF4-FFF2-40B4-BE49-F238E27FC236}">
                <a16:creationId xmlns:a16="http://schemas.microsoft.com/office/drawing/2014/main" id="{66607B9E-1D4C-48F1-B186-0D6BF7219001}"/>
              </a:ext>
            </a:extLst>
          </p:cNvPr>
          <p:cNvSpPr/>
          <p:nvPr/>
        </p:nvSpPr>
        <p:spPr>
          <a:xfrm>
            <a:off x="223654" y="1772816"/>
            <a:ext cx="2809524" cy="1975921"/>
          </a:xfrm>
          <a:custGeom>
            <a:avLst/>
            <a:gdLst>
              <a:gd name="connsiteX0" fmla="*/ 0 w 2604083"/>
              <a:gd name="connsiteY0" fmla="*/ 176089 h 1760891"/>
              <a:gd name="connsiteX1" fmla="*/ 176089 w 2604083"/>
              <a:gd name="connsiteY1" fmla="*/ 0 h 1760891"/>
              <a:gd name="connsiteX2" fmla="*/ 2427994 w 2604083"/>
              <a:gd name="connsiteY2" fmla="*/ 0 h 1760891"/>
              <a:gd name="connsiteX3" fmla="*/ 2604083 w 2604083"/>
              <a:gd name="connsiteY3" fmla="*/ 176089 h 1760891"/>
              <a:gd name="connsiteX4" fmla="*/ 2604083 w 2604083"/>
              <a:gd name="connsiteY4" fmla="*/ 1584802 h 1760891"/>
              <a:gd name="connsiteX5" fmla="*/ 2427994 w 2604083"/>
              <a:gd name="connsiteY5" fmla="*/ 1760891 h 1760891"/>
              <a:gd name="connsiteX6" fmla="*/ 176089 w 2604083"/>
              <a:gd name="connsiteY6" fmla="*/ 1760891 h 1760891"/>
              <a:gd name="connsiteX7" fmla="*/ 0 w 2604083"/>
              <a:gd name="connsiteY7" fmla="*/ 1584802 h 1760891"/>
              <a:gd name="connsiteX8" fmla="*/ 0 w 2604083"/>
              <a:gd name="connsiteY8" fmla="*/ 176089 h 176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083" h="1760891">
                <a:moveTo>
                  <a:pt x="0" y="176089"/>
                </a:moveTo>
                <a:cubicBezTo>
                  <a:pt x="0" y="78838"/>
                  <a:pt x="78838" y="0"/>
                  <a:pt x="176089" y="0"/>
                </a:cubicBezTo>
                <a:lnTo>
                  <a:pt x="2427994" y="0"/>
                </a:lnTo>
                <a:cubicBezTo>
                  <a:pt x="2525245" y="0"/>
                  <a:pt x="2604083" y="78838"/>
                  <a:pt x="2604083" y="176089"/>
                </a:cubicBezTo>
                <a:lnTo>
                  <a:pt x="2604083" y="1584802"/>
                </a:lnTo>
                <a:cubicBezTo>
                  <a:pt x="2604083" y="1682053"/>
                  <a:pt x="2525245" y="1760891"/>
                  <a:pt x="2427994" y="1760891"/>
                </a:cubicBezTo>
                <a:lnTo>
                  <a:pt x="176089" y="1760891"/>
                </a:lnTo>
                <a:cubicBezTo>
                  <a:pt x="78838" y="1760891"/>
                  <a:pt x="0" y="1682053"/>
                  <a:pt x="0" y="1584802"/>
                </a:cubicBezTo>
                <a:lnTo>
                  <a:pt x="0" y="17608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8255" tIns="158255" rIns="158255" bIns="158255" numCol="1" spcCol="1270" anchor="ctr" anchorCtr="0">
            <a:noAutofit/>
          </a:bodyPr>
          <a:lstStyle/>
          <a:p>
            <a:pPr marL="0" lvl="0" indent="0" algn="ctr" defTabSz="1244600">
              <a:lnSpc>
                <a:spcPct val="90000"/>
              </a:lnSpc>
              <a:spcBef>
                <a:spcPct val="0"/>
              </a:spcBef>
              <a:spcAft>
                <a:spcPct val="35000"/>
              </a:spcAft>
              <a:buNone/>
            </a:pPr>
            <a:r>
              <a:rPr kumimoji="1" lang="ja-JP" altLang="en-US" sz="3600" kern="1200" dirty="0">
                <a:latin typeface="ＭＳ ゴシック" panose="020B0609070205080204" pitchFamily="49" charset="-128"/>
                <a:ea typeface="ＭＳ ゴシック" panose="020B0609070205080204" pitchFamily="49" charset="-128"/>
              </a:rPr>
              <a:t>資産形成期</a:t>
            </a:r>
          </a:p>
        </p:txBody>
      </p:sp>
      <p:sp>
        <p:nvSpPr>
          <p:cNvPr id="11" name="フリーフォーム: 図形 10">
            <a:extLst>
              <a:ext uri="{FF2B5EF4-FFF2-40B4-BE49-F238E27FC236}">
                <a16:creationId xmlns:a16="http://schemas.microsoft.com/office/drawing/2014/main" id="{63C92A0F-6287-4359-9174-927F39A8E3B6}"/>
              </a:ext>
            </a:extLst>
          </p:cNvPr>
          <p:cNvSpPr/>
          <p:nvPr/>
        </p:nvSpPr>
        <p:spPr>
          <a:xfrm>
            <a:off x="3267654" y="1791163"/>
            <a:ext cx="2809524" cy="1939226"/>
          </a:xfrm>
          <a:custGeom>
            <a:avLst/>
            <a:gdLst>
              <a:gd name="connsiteX0" fmla="*/ 0 w 2558405"/>
              <a:gd name="connsiteY0" fmla="*/ 172819 h 1728189"/>
              <a:gd name="connsiteX1" fmla="*/ 172819 w 2558405"/>
              <a:gd name="connsiteY1" fmla="*/ 0 h 1728189"/>
              <a:gd name="connsiteX2" fmla="*/ 2385586 w 2558405"/>
              <a:gd name="connsiteY2" fmla="*/ 0 h 1728189"/>
              <a:gd name="connsiteX3" fmla="*/ 2558405 w 2558405"/>
              <a:gd name="connsiteY3" fmla="*/ 172819 h 1728189"/>
              <a:gd name="connsiteX4" fmla="*/ 2558405 w 2558405"/>
              <a:gd name="connsiteY4" fmla="*/ 1555370 h 1728189"/>
              <a:gd name="connsiteX5" fmla="*/ 2385586 w 2558405"/>
              <a:gd name="connsiteY5" fmla="*/ 1728189 h 1728189"/>
              <a:gd name="connsiteX6" fmla="*/ 172819 w 2558405"/>
              <a:gd name="connsiteY6" fmla="*/ 1728189 h 1728189"/>
              <a:gd name="connsiteX7" fmla="*/ 0 w 2558405"/>
              <a:gd name="connsiteY7" fmla="*/ 1555370 h 1728189"/>
              <a:gd name="connsiteX8" fmla="*/ 0 w 2558405"/>
              <a:gd name="connsiteY8" fmla="*/ 172819 h 172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8405" h="1728189">
                <a:moveTo>
                  <a:pt x="0" y="172819"/>
                </a:moveTo>
                <a:cubicBezTo>
                  <a:pt x="0" y="77374"/>
                  <a:pt x="77374" y="0"/>
                  <a:pt x="172819" y="0"/>
                </a:cubicBezTo>
                <a:lnTo>
                  <a:pt x="2385586" y="0"/>
                </a:lnTo>
                <a:cubicBezTo>
                  <a:pt x="2481031" y="0"/>
                  <a:pt x="2558405" y="77374"/>
                  <a:pt x="2558405" y="172819"/>
                </a:cubicBezTo>
                <a:lnTo>
                  <a:pt x="2558405" y="1555370"/>
                </a:lnTo>
                <a:cubicBezTo>
                  <a:pt x="2558405" y="1650815"/>
                  <a:pt x="2481031" y="1728189"/>
                  <a:pt x="2385586" y="1728189"/>
                </a:cubicBezTo>
                <a:lnTo>
                  <a:pt x="172819" y="1728189"/>
                </a:lnTo>
                <a:cubicBezTo>
                  <a:pt x="77374" y="1728189"/>
                  <a:pt x="0" y="1650815"/>
                  <a:pt x="0" y="1555370"/>
                </a:cubicBezTo>
                <a:lnTo>
                  <a:pt x="0" y="17281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7297" tIns="157297" rIns="157297" bIns="157297" numCol="1" spcCol="1270" anchor="ctr" anchorCtr="0">
            <a:noAutofit/>
          </a:bodyPr>
          <a:lstStyle/>
          <a:p>
            <a:pPr marL="0" lvl="0" indent="0" defTabSz="1244600">
              <a:lnSpc>
                <a:spcPct val="90000"/>
              </a:lnSpc>
              <a:spcBef>
                <a:spcPct val="0"/>
              </a:spcBef>
              <a:spcAft>
                <a:spcPct val="35000"/>
              </a:spcAft>
              <a:buNone/>
            </a:pPr>
            <a:r>
              <a:rPr kumimoji="1" lang="ja-JP" altLang="en-US" sz="3600" kern="1200" dirty="0">
                <a:latin typeface="ＭＳ ゴシック" panose="020B0609070205080204" pitchFamily="49" charset="-128"/>
                <a:ea typeface="ＭＳ ゴシック" panose="020B0609070205080204" pitchFamily="49" charset="-128"/>
              </a:rPr>
              <a:t> 運用・</a:t>
            </a:r>
            <a:endParaRPr kumimoji="1" lang="en-US" altLang="ja-JP" sz="3600" kern="1200" dirty="0">
              <a:latin typeface="ＭＳ ゴシック" panose="020B0609070205080204" pitchFamily="49" charset="-128"/>
              <a:ea typeface="ＭＳ ゴシック" panose="020B0609070205080204" pitchFamily="49" charset="-128"/>
            </a:endParaRPr>
          </a:p>
          <a:p>
            <a:pPr marL="0" lvl="0" indent="0" defTabSz="1244600">
              <a:lnSpc>
                <a:spcPct val="90000"/>
              </a:lnSpc>
              <a:spcBef>
                <a:spcPct val="0"/>
              </a:spcBef>
              <a:spcAft>
                <a:spcPct val="35000"/>
              </a:spcAft>
              <a:buNone/>
            </a:pPr>
            <a:r>
              <a:rPr kumimoji="1" lang="ja-JP" altLang="en-US" sz="3600" kern="1200" dirty="0">
                <a:latin typeface="ＭＳ ゴシック" panose="020B0609070205080204" pitchFamily="49" charset="-128"/>
                <a:ea typeface="ＭＳ ゴシック" panose="020B0609070205080204" pitchFamily="49" charset="-128"/>
              </a:rPr>
              <a:t> 取崩し期</a:t>
            </a:r>
          </a:p>
        </p:txBody>
      </p:sp>
      <p:sp>
        <p:nvSpPr>
          <p:cNvPr id="13" name="フリーフォーム: 図形 12">
            <a:extLst>
              <a:ext uri="{FF2B5EF4-FFF2-40B4-BE49-F238E27FC236}">
                <a16:creationId xmlns:a16="http://schemas.microsoft.com/office/drawing/2014/main" id="{D609F074-9E14-4D38-9618-EC5D8C759D97}"/>
              </a:ext>
            </a:extLst>
          </p:cNvPr>
          <p:cNvSpPr/>
          <p:nvPr/>
        </p:nvSpPr>
        <p:spPr>
          <a:xfrm>
            <a:off x="6281322" y="1791163"/>
            <a:ext cx="2639024" cy="1939226"/>
          </a:xfrm>
          <a:custGeom>
            <a:avLst/>
            <a:gdLst>
              <a:gd name="connsiteX0" fmla="*/ 0 w 2477542"/>
              <a:gd name="connsiteY0" fmla="*/ 172819 h 1728189"/>
              <a:gd name="connsiteX1" fmla="*/ 172819 w 2477542"/>
              <a:gd name="connsiteY1" fmla="*/ 0 h 1728189"/>
              <a:gd name="connsiteX2" fmla="*/ 2304723 w 2477542"/>
              <a:gd name="connsiteY2" fmla="*/ 0 h 1728189"/>
              <a:gd name="connsiteX3" fmla="*/ 2477542 w 2477542"/>
              <a:gd name="connsiteY3" fmla="*/ 172819 h 1728189"/>
              <a:gd name="connsiteX4" fmla="*/ 2477542 w 2477542"/>
              <a:gd name="connsiteY4" fmla="*/ 1555370 h 1728189"/>
              <a:gd name="connsiteX5" fmla="*/ 2304723 w 2477542"/>
              <a:gd name="connsiteY5" fmla="*/ 1728189 h 1728189"/>
              <a:gd name="connsiteX6" fmla="*/ 172819 w 2477542"/>
              <a:gd name="connsiteY6" fmla="*/ 1728189 h 1728189"/>
              <a:gd name="connsiteX7" fmla="*/ 0 w 2477542"/>
              <a:gd name="connsiteY7" fmla="*/ 1555370 h 1728189"/>
              <a:gd name="connsiteX8" fmla="*/ 0 w 2477542"/>
              <a:gd name="connsiteY8" fmla="*/ 172819 h 172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7542" h="1728189">
                <a:moveTo>
                  <a:pt x="0" y="172819"/>
                </a:moveTo>
                <a:cubicBezTo>
                  <a:pt x="0" y="77374"/>
                  <a:pt x="77374" y="0"/>
                  <a:pt x="172819" y="0"/>
                </a:cubicBezTo>
                <a:lnTo>
                  <a:pt x="2304723" y="0"/>
                </a:lnTo>
                <a:cubicBezTo>
                  <a:pt x="2400168" y="0"/>
                  <a:pt x="2477542" y="77374"/>
                  <a:pt x="2477542" y="172819"/>
                </a:cubicBezTo>
                <a:lnTo>
                  <a:pt x="2477542" y="1555370"/>
                </a:lnTo>
                <a:cubicBezTo>
                  <a:pt x="2477542" y="1650815"/>
                  <a:pt x="2400168" y="1728189"/>
                  <a:pt x="2304723" y="1728189"/>
                </a:cubicBezTo>
                <a:lnTo>
                  <a:pt x="172819" y="1728189"/>
                </a:lnTo>
                <a:cubicBezTo>
                  <a:pt x="77374" y="1728189"/>
                  <a:pt x="0" y="1650815"/>
                  <a:pt x="0" y="1555370"/>
                </a:cubicBezTo>
                <a:lnTo>
                  <a:pt x="0" y="17281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7297" tIns="157297" rIns="157297" bIns="157297" numCol="1" spcCol="1270" anchor="ctr" anchorCtr="0">
            <a:noAutofit/>
          </a:bodyPr>
          <a:lstStyle/>
          <a:p>
            <a:pPr marL="0" lvl="0" indent="0" algn="ctr" defTabSz="1244600">
              <a:lnSpc>
                <a:spcPct val="90000"/>
              </a:lnSpc>
              <a:spcBef>
                <a:spcPct val="0"/>
              </a:spcBef>
              <a:spcAft>
                <a:spcPct val="35000"/>
              </a:spcAft>
              <a:buNone/>
            </a:pPr>
            <a:r>
              <a:rPr kumimoji="1" lang="ja-JP" altLang="en-US" sz="3600" kern="1200" dirty="0">
                <a:latin typeface="ＭＳ ゴシック" panose="020B0609070205080204" pitchFamily="49" charset="-128"/>
                <a:ea typeface="ＭＳ ゴシック" panose="020B0609070205080204" pitchFamily="49" charset="-128"/>
              </a:rPr>
              <a:t>資産管理期</a:t>
            </a:r>
          </a:p>
        </p:txBody>
      </p:sp>
      <p:sp>
        <p:nvSpPr>
          <p:cNvPr id="6" name="正方形/長方形 5">
            <a:extLst>
              <a:ext uri="{FF2B5EF4-FFF2-40B4-BE49-F238E27FC236}">
                <a16:creationId xmlns:a16="http://schemas.microsoft.com/office/drawing/2014/main" id="{924F9091-8D59-4A9B-A91B-764E987F02F1}"/>
              </a:ext>
            </a:extLst>
          </p:cNvPr>
          <p:cNvSpPr/>
          <p:nvPr/>
        </p:nvSpPr>
        <p:spPr>
          <a:xfrm>
            <a:off x="179512" y="4213537"/>
            <a:ext cx="8820472" cy="1015663"/>
          </a:xfrm>
          <a:prstGeom prst="rect">
            <a:avLst/>
          </a:prstGeom>
          <a:noFill/>
        </p:spPr>
        <p:txBody>
          <a:bodyPr wrap="square" lIns="91440" tIns="45720" rIns="91440" bIns="45720">
            <a:spAutoFit/>
          </a:bodyPr>
          <a:lstStyle/>
          <a:p>
            <a:pPr algn="ctr"/>
            <a:r>
              <a:rPr lang="ja-JP" altLang="en-US" sz="60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ＭＳ ゴシック" panose="020B0609070205080204" pitchFamily="49" charset="-128"/>
                <a:ea typeface="ＭＳ ゴシック" panose="020B0609070205080204" pitchFamily="49" charset="-128"/>
              </a:rPr>
              <a:t>大</a:t>
            </a:r>
            <a:r>
              <a:rPr lang="ja-JP" altLang="en-US" sz="60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HG丸ｺﾞｼｯｸM-PRO" panose="020F0600000000000000" pitchFamily="50" charset="-128"/>
                <a:ea typeface="HG丸ｺﾞｼｯｸM-PRO" panose="020F0600000000000000" pitchFamily="50" charset="-128"/>
              </a:rPr>
              <a:t>　                　</a:t>
            </a:r>
            <a:r>
              <a:rPr lang="ja-JP" altLang="en-US" sz="60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ＭＳ ゴシック" panose="020B0609070205080204" pitchFamily="49" charset="-128"/>
                <a:ea typeface="ＭＳ ゴシック" panose="020B0609070205080204" pitchFamily="49" charset="-128"/>
              </a:rPr>
              <a:t>小</a:t>
            </a:r>
          </a:p>
        </p:txBody>
      </p:sp>
      <p:pic>
        <p:nvPicPr>
          <p:cNvPr id="7" name="図 6">
            <a:extLst>
              <a:ext uri="{FF2B5EF4-FFF2-40B4-BE49-F238E27FC236}">
                <a16:creationId xmlns:a16="http://schemas.microsoft.com/office/drawing/2014/main" id="{A74F047A-D6CC-47D0-BC75-61CF60D7BB88}"/>
              </a:ext>
            </a:extLst>
          </p:cNvPr>
          <p:cNvPicPr>
            <a:picLocks noChangeAspect="1"/>
          </p:cNvPicPr>
          <p:nvPr/>
        </p:nvPicPr>
        <p:blipFill>
          <a:blip r:embed="rId3"/>
          <a:stretch>
            <a:fillRect/>
          </a:stretch>
        </p:blipFill>
        <p:spPr>
          <a:xfrm>
            <a:off x="2804936" y="2436740"/>
            <a:ext cx="690960" cy="648072"/>
          </a:xfrm>
          <a:prstGeom prst="rect">
            <a:avLst/>
          </a:prstGeom>
        </p:spPr>
      </p:pic>
      <p:pic>
        <p:nvPicPr>
          <p:cNvPr id="14" name="図 13">
            <a:extLst>
              <a:ext uri="{FF2B5EF4-FFF2-40B4-BE49-F238E27FC236}">
                <a16:creationId xmlns:a16="http://schemas.microsoft.com/office/drawing/2014/main" id="{37765BA0-4A49-4BE7-B96A-277E82A85D08}"/>
              </a:ext>
            </a:extLst>
          </p:cNvPr>
          <p:cNvPicPr>
            <a:picLocks noChangeAspect="1"/>
          </p:cNvPicPr>
          <p:nvPr/>
        </p:nvPicPr>
        <p:blipFill>
          <a:blip r:embed="rId4"/>
          <a:stretch>
            <a:fillRect/>
          </a:stretch>
        </p:blipFill>
        <p:spPr>
          <a:xfrm>
            <a:off x="5848936" y="2437660"/>
            <a:ext cx="660628" cy="646232"/>
          </a:xfrm>
          <a:prstGeom prst="rect">
            <a:avLst/>
          </a:prstGeom>
        </p:spPr>
      </p:pic>
      <p:sp>
        <p:nvSpPr>
          <p:cNvPr id="15" name="矢印: 右 14">
            <a:extLst>
              <a:ext uri="{FF2B5EF4-FFF2-40B4-BE49-F238E27FC236}">
                <a16:creationId xmlns:a16="http://schemas.microsoft.com/office/drawing/2014/main" id="{AFDC3A52-7648-439E-9612-BA50CCAC7A74}"/>
              </a:ext>
            </a:extLst>
          </p:cNvPr>
          <p:cNvSpPr/>
          <p:nvPr/>
        </p:nvSpPr>
        <p:spPr>
          <a:xfrm>
            <a:off x="1979712" y="4596274"/>
            <a:ext cx="5256584" cy="250188"/>
          </a:xfrm>
          <a:prstGeom prst="rightArrow">
            <a:avLst>
              <a:gd name="adj1" fmla="val 57937"/>
              <a:gd name="adj2" fmla="val 50000"/>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DADED9B4-1060-453D-B570-3C84BCD32723}"/>
              </a:ext>
            </a:extLst>
          </p:cNvPr>
          <p:cNvSpPr/>
          <p:nvPr/>
        </p:nvSpPr>
        <p:spPr>
          <a:xfrm>
            <a:off x="2339752" y="5044880"/>
            <a:ext cx="4339651" cy="923330"/>
          </a:xfrm>
          <a:prstGeom prst="rect">
            <a:avLst/>
          </a:prstGeom>
          <a:noFill/>
        </p:spPr>
        <p:txBody>
          <a:bodyPr wrap="none" lIns="91440" tIns="45720" rIns="91440" bIns="45720">
            <a:spAutoFit/>
          </a:bodyPr>
          <a:lstStyle/>
          <a:p>
            <a:pPr algn="ctr"/>
            <a:r>
              <a:rPr lang="ja-JP" altLang="en-US" sz="5400" b="0" cap="none" spc="0" dirty="0">
                <a:ln w="0"/>
                <a:solidFill>
                  <a:schemeClr val="accent1"/>
                </a:solidFill>
                <a:effectLst>
                  <a:outerShdw blurRad="38100" dist="25400" dir="5400000" algn="ctr" rotWithShape="0">
                    <a:srgbClr val="6E747A">
                      <a:alpha val="43000"/>
                    </a:srgbClr>
                  </a:outerShdw>
                </a:effectLst>
              </a:rPr>
              <a:t>リスク許容度</a:t>
            </a:r>
          </a:p>
        </p:txBody>
      </p:sp>
      <p:cxnSp>
        <p:nvCxnSpPr>
          <p:cNvPr id="12" name="直線コネクタ 11">
            <a:extLst>
              <a:ext uri="{FF2B5EF4-FFF2-40B4-BE49-F238E27FC236}">
                <a16:creationId xmlns:a16="http://schemas.microsoft.com/office/drawing/2014/main" id="{3EBD9C1E-BCC5-4B75-8D4F-626ADE2275A9}"/>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Rectangle 2">
            <a:extLst>
              <a:ext uri="{FF2B5EF4-FFF2-40B4-BE49-F238E27FC236}">
                <a16:creationId xmlns:a16="http://schemas.microsoft.com/office/drawing/2014/main" id="{BA46E31A-4A26-420D-8744-59C41C7286FB}"/>
              </a:ext>
            </a:extLst>
          </p:cNvPr>
          <p:cNvSpPr txBox="1">
            <a:spLocks noChangeArrowheads="1"/>
          </p:cNvSpPr>
          <p:nvPr/>
        </p:nvSpPr>
        <p:spPr>
          <a:xfrm>
            <a:off x="0" y="-243408"/>
            <a:ext cx="7886700" cy="1325563"/>
          </a:xfrm>
          <a:prstGeom prst="rect">
            <a:avLst/>
          </a:prstGeom>
          <a:ln>
            <a:miter lim="800000"/>
            <a:headEnd/>
            <a:tailEnd/>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defRPr/>
            </a:pPr>
            <a:r>
              <a:rPr lang="ja-JP" alt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投資を選択するときのポイント</a:t>
            </a:r>
          </a:p>
        </p:txBody>
      </p:sp>
    </p:spTree>
    <p:extLst>
      <p:ext uri="{BB962C8B-B14F-4D97-AF65-F5344CB8AC3E}">
        <p14:creationId xmlns:p14="http://schemas.microsoft.com/office/powerpoint/2010/main" val="24829364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FECB3F9E-50E3-40DD-84C5-4B22A9C9A88B}"/>
              </a:ext>
            </a:extLst>
          </p:cNvPr>
          <p:cNvSpPr>
            <a:spLocks noGrp="1" noChangeArrowheads="1"/>
          </p:cNvSpPr>
          <p:nvPr>
            <p:ph type="title" idx="4294967295"/>
          </p:nvPr>
        </p:nvSpPr>
        <p:spPr>
          <a:xfrm>
            <a:off x="0" y="-171400"/>
            <a:ext cx="8597900" cy="1143000"/>
          </a:xfrm>
          <a:ln>
            <a:miter lim="800000"/>
            <a:headEnd/>
            <a:tailEnd/>
          </a:ln>
        </p:spPr>
        <p:txBody>
          <a:bodyPr/>
          <a:lstStyle/>
          <a:p>
            <a:pPr eaLnBrk="1" hangingPunct="1">
              <a:defRPr/>
            </a:pPr>
            <a:r>
              <a:rPr lang="en-US" altLang="ja-JP"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1</a:t>
            </a:r>
            <a:r>
              <a:rPr lang="ja-JP" alt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億円に向けた試算</a:t>
            </a:r>
          </a:p>
        </p:txBody>
      </p:sp>
      <p:cxnSp>
        <p:nvCxnSpPr>
          <p:cNvPr id="11" name="直線コネクタ 10">
            <a:extLst>
              <a:ext uri="{FF2B5EF4-FFF2-40B4-BE49-F238E27FC236}">
                <a16:creationId xmlns:a16="http://schemas.microsoft.com/office/drawing/2014/main" id="{4BC0A59A-C509-4A76-842E-40C34C4F2190}"/>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四角形: 角を丸くする 11">
            <a:extLst>
              <a:ext uri="{FF2B5EF4-FFF2-40B4-BE49-F238E27FC236}">
                <a16:creationId xmlns:a16="http://schemas.microsoft.com/office/drawing/2014/main" id="{CEB9F6DD-4F51-45A8-9A1A-4946F15B8EED}"/>
              </a:ext>
            </a:extLst>
          </p:cNvPr>
          <p:cNvSpPr/>
          <p:nvPr/>
        </p:nvSpPr>
        <p:spPr>
          <a:xfrm>
            <a:off x="251520" y="5781342"/>
            <a:ext cx="8597900" cy="5870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en-US" altLang="ja-JP" sz="3200" b="1" dirty="0"/>
              <a:t>1</a:t>
            </a:r>
            <a:r>
              <a:rPr kumimoji="1" lang="ja-JP" altLang="en-US" sz="3200" b="1" dirty="0"/>
              <a:t>億円の</a:t>
            </a:r>
            <a:r>
              <a:rPr lang="ja-JP" altLang="en-US" sz="3200" b="1" dirty="0"/>
              <a:t>資産を作るのに</a:t>
            </a:r>
            <a:r>
              <a:rPr lang="en-US" altLang="ja-JP" sz="3200" b="1" dirty="0"/>
              <a:t>1</a:t>
            </a:r>
            <a:r>
              <a:rPr lang="ja-JP" altLang="en-US" sz="3200" b="1" dirty="0"/>
              <a:t>億円はいらない</a:t>
            </a:r>
            <a:endParaRPr kumimoji="1" lang="ja-JP" altLang="en-US" sz="3200" b="1" dirty="0"/>
          </a:p>
        </p:txBody>
      </p:sp>
      <p:graphicFrame>
        <p:nvGraphicFramePr>
          <p:cNvPr id="8" name="表 7">
            <a:extLst>
              <a:ext uri="{FF2B5EF4-FFF2-40B4-BE49-F238E27FC236}">
                <a16:creationId xmlns:a16="http://schemas.microsoft.com/office/drawing/2014/main" id="{5290DEA3-3D9E-44F8-A877-CAF2F42FEFB4}"/>
              </a:ext>
            </a:extLst>
          </p:cNvPr>
          <p:cNvGraphicFramePr>
            <a:graphicFrameLocks noGrp="1"/>
          </p:cNvGraphicFramePr>
          <p:nvPr>
            <p:extLst>
              <p:ext uri="{D42A27DB-BD31-4B8C-83A1-F6EECF244321}">
                <p14:modId xmlns:p14="http://schemas.microsoft.com/office/powerpoint/2010/main" val="3236149263"/>
              </p:ext>
            </p:extLst>
          </p:nvPr>
        </p:nvGraphicFramePr>
        <p:xfrm>
          <a:off x="107505" y="2092381"/>
          <a:ext cx="2520279" cy="3442164"/>
        </p:xfrm>
        <a:graphic>
          <a:graphicData uri="http://schemas.openxmlformats.org/drawingml/2006/table">
            <a:tbl>
              <a:tblPr>
                <a:tableStyleId>{5C22544A-7EE6-4342-B048-85BDC9FD1C3A}</a:tableStyleId>
              </a:tblPr>
              <a:tblGrid>
                <a:gridCol w="840093">
                  <a:extLst>
                    <a:ext uri="{9D8B030D-6E8A-4147-A177-3AD203B41FA5}">
                      <a16:colId xmlns:a16="http://schemas.microsoft.com/office/drawing/2014/main" val="2725312185"/>
                    </a:ext>
                  </a:extLst>
                </a:gridCol>
                <a:gridCol w="840093">
                  <a:extLst>
                    <a:ext uri="{9D8B030D-6E8A-4147-A177-3AD203B41FA5}">
                      <a16:colId xmlns:a16="http://schemas.microsoft.com/office/drawing/2014/main" val="3785049941"/>
                    </a:ext>
                  </a:extLst>
                </a:gridCol>
                <a:gridCol w="840093">
                  <a:extLst>
                    <a:ext uri="{9D8B030D-6E8A-4147-A177-3AD203B41FA5}">
                      <a16:colId xmlns:a16="http://schemas.microsoft.com/office/drawing/2014/main" val="3542388535"/>
                    </a:ext>
                  </a:extLst>
                </a:gridCol>
              </a:tblGrid>
              <a:tr h="296142">
                <a:tc rowSpan="2">
                  <a:txBody>
                    <a:bodyPr/>
                    <a:lstStyle/>
                    <a:p>
                      <a:pPr algn="ctr" fontAlgn="ctr"/>
                      <a:r>
                        <a:rPr lang="ja-JP" altLang="en-US" sz="800" u="none" strike="noStrike" dirty="0">
                          <a:effectLst/>
                        </a:rPr>
                        <a:t>経過年数</a:t>
                      </a:r>
                      <a:endParaRPr lang="ja-JP" altLang="en-US" sz="800" b="0" i="0" u="none" strike="noStrike" dirty="0">
                        <a:solidFill>
                          <a:srgbClr val="333333"/>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zh-TW" altLang="en-US" sz="800" u="none" strike="noStrike" dirty="0">
                          <a:effectLst/>
                        </a:rPr>
                        <a:t>累積積立金額</a:t>
                      </a:r>
                      <a:r>
                        <a:rPr lang="en-US" altLang="zh-TW" sz="800" u="none" strike="noStrike" dirty="0">
                          <a:effectLst/>
                        </a:rPr>
                        <a:t>(</a:t>
                      </a:r>
                      <a:r>
                        <a:rPr lang="zh-TW" altLang="en-US" sz="800" u="none" strike="noStrike" dirty="0">
                          <a:effectLst/>
                        </a:rPr>
                        <a:t>円</a:t>
                      </a:r>
                      <a:r>
                        <a:rPr lang="en-US" altLang="zh-TW" sz="800" u="none" strike="noStrike" dirty="0">
                          <a:effectLst/>
                        </a:rPr>
                        <a:t>)</a:t>
                      </a:r>
                      <a:endParaRPr lang="en-US" altLang="zh-TW" sz="800" b="0" i="0" u="none" strike="noStrike" dirty="0">
                        <a:solidFill>
                          <a:srgbClr val="333333"/>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solidFill>
                  </a:tcPr>
                </a:tc>
                <a:tc rowSpan="2">
                  <a:txBody>
                    <a:bodyPr/>
                    <a:lstStyle/>
                    <a:p>
                      <a:pPr algn="ctr" fontAlgn="ctr"/>
                      <a:r>
                        <a:rPr lang="ja-JP" altLang="en-US" sz="800" u="none" strike="noStrike" dirty="0">
                          <a:effectLst/>
                        </a:rPr>
                        <a:t>総資産</a:t>
                      </a:r>
                      <a:r>
                        <a:rPr lang="en-US" altLang="ja-JP" sz="800" u="none" strike="noStrike" dirty="0">
                          <a:effectLst/>
                        </a:rPr>
                        <a:t>(</a:t>
                      </a:r>
                      <a:r>
                        <a:rPr lang="ja-JP" altLang="en-US" sz="800" u="none" strike="noStrike" dirty="0">
                          <a:effectLst/>
                        </a:rPr>
                        <a:t>円</a:t>
                      </a:r>
                      <a:r>
                        <a:rPr lang="en-US" altLang="ja-JP" sz="800" u="none" strike="noStrike" dirty="0">
                          <a:effectLst/>
                        </a:rPr>
                        <a:t>)</a:t>
                      </a:r>
                      <a:endParaRPr lang="en-US" altLang="ja-JP" sz="800" b="0" i="0" u="none" strike="noStrike" dirty="0">
                        <a:solidFill>
                          <a:srgbClr val="333333"/>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450473798"/>
                  </a:ext>
                </a:extLst>
              </a:tr>
              <a:tr h="296142">
                <a:tc vMerge="1">
                  <a:txBody>
                    <a:bodyPr/>
                    <a:lstStyle/>
                    <a:p>
                      <a:endParaRPr kumimoji="1" lang="ja-JP" altLang="en-US"/>
                    </a:p>
                  </a:txBody>
                  <a:tcPr/>
                </a:tc>
                <a:tc>
                  <a:txBody>
                    <a:bodyPr/>
                    <a:lstStyle/>
                    <a:p>
                      <a:pPr algn="ctr" fontAlgn="ctr"/>
                      <a:r>
                        <a:rPr lang="en-US" altLang="ja-JP" sz="800" u="none" strike="noStrike" dirty="0">
                          <a:effectLst/>
                        </a:rPr>
                        <a:t>(</a:t>
                      </a:r>
                      <a:r>
                        <a:rPr lang="ja-JP" altLang="en-US" sz="800" u="none" strike="noStrike" dirty="0">
                          <a:effectLst/>
                        </a:rPr>
                        <a:t>元本金額含む</a:t>
                      </a:r>
                      <a:r>
                        <a:rPr lang="en-US" altLang="ja-JP" sz="800" u="none" strike="noStrike" dirty="0">
                          <a:effectLst/>
                        </a:rPr>
                        <a:t>)</a:t>
                      </a:r>
                      <a:endParaRPr lang="en-US" altLang="ja-JP" sz="800" b="0" i="0" u="none" strike="noStrike" dirty="0">
                        <a:solidFill>
                          <a:srgbClr val="333333"/>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vMerge="1">
                  <a:txBody>
                    <a:bodyPr/>
                    <a:lstStyle/>
                    <a:p>
                      <a:endParaRPr kumimoji="1" lang="ja-JP" altLang="en-US"/>
                    </a:p>
                  </a:txBody>
                  <a:tcPr/>
                </a:tc>
                <a:extLst>
                  <a:ext uri="{0D108BD9-81ED-4DB2-BD59-A6C34878D82A}">
                    <a16:rowId xmlns:a16="http://schemas.microsoft.com/office/drawing/2014/main" val="226118458"/>
                  </a:ext>
                </a:extLst>
              </a:tr>
              <a:tr h="228837">
                <a:tc>
                  <a:txBody>
                    <a:bodyPr/>
                    <a:lstStyle/>
                    <a:p>
                      <a:pPr algn="ctr"/>
                      <a:r>
                        <a:rPr lang="en-US" altLang="ja-JP" sz="1100">
                          <a:effectLst/>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ja-JP" sz="1100">
                          <a:effectLst/>
                        </a:rPr>
                        <a:t>340,000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ja-JP" sz="1100" dirty="0">
                          <a:effectLst/>
                        </a:rPr>
                        <a:t>361,265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35056566"/>
                  </a:ext>
                </a:extLst>
              </a:tr>
              <a:tr h="228837">
                <a:tc>
                  <a:txBody>
                    <a:bodyPr/>
                    <a:lstStyle/>
                    <a:p>
                      <a:pPr algn="ctr"/>
                      <a:r>
                        <a:rPr lang="en-US" altLang="ja-JP" sz="1100">
                          <a:effectLst/>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ja-JP" sz="1100">
                          <a:effectLst/>
                        </a:rPr>
                        <a:t>580,000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ja-JP" sz="1100">
                          <a:effectLst/>
                        </a:rPr>
                        <a:t>647,287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56004586"/>
                  </a:ext>
                </a:extLst>
              </a:tr>
              <a:tr h="228837">
                <a:tc>
                  <a:txBody>
                    <a:bodyPr/>
                    <a:lstStyle/>
                    <a:p>
                      <a:pPr algn="ctr"/>
                      <a:r>
                        <a:rPr lang="en-US" altLang="ja-JP" sz="1100">
                          <a:effectLst/>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ja-JP" sz="1100">
                          <a:effectLst/>
                        </a:rPr>
                        <a:t>820,000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ja-JP" sz="1100">
                          <a:effectLst/>
                        </a:rPr>
                        <a:t>960,412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445495"/>
                  </a:ext>
                </a:extLst>
              </a:tr>
              <a:tr h="228837">
                <a:tc>
                  <a:txBody>
                    <a:bodyPr/>
                    <a:lstStyle/>
                    <a:p>
                      <a:pPr algn="ctr"/>
                      <a:r>
                        <a:rPr lang="en-US" altLang="ja-JP" sz="1100">
                          <a:effectLst/>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ja-JP" sz="1100">
                          <a:effectLst/>
                        </a:rPr>
                        <a:t>1,060,000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ja-JP" sz="1100">
                          <a:effectLst/>
                        </a:rPr>
                        <a:t>1,303,208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8339747"/>
                  </a:ext>
                </a:extLst>
              </a:tr>
              <a:tr h="228837">
                <a:tc>
                  <a:txBody>
                    <a:bodyPr/>
                    <a:lstStyle/>
                    <a:p>
                      <a:pPr algn="ctr"/>
                      <a:r>
                        <a:rPr lang="en-US" altLang="ja-JP" sz="1100">
                          <a:effectLst/>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ja-JP" sz="1100">
                          <a:effectLst/>
                        </a:rPr>
                        <a:t>1,300,000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ja-JP" sz="1100">
                          <a:effectLst/>
                        </a:rPr>
                        <a:t>1,678,487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9212457"/>
                  </a:ext>
                </a:extLst>
              </a:tr>
              <a:tr h="228837">
                <a:tc>
                  <a:txBody>
                    <a:bodyPr/>
                    <a:lstStyle/>
                    <a:p>
                      <a:pPr algn="ctr"/>
                      <a:r>
                        <a:rPr lang="en-US" altLang="ja-JP" sz="1100">
                          <a:effectLst/>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ja-JP" sz="1100">
                          <a:effectLst/>
                        </a:rPr>
                        <a:t>1,540,000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ja-JP" sz="1100">
                          <a:effectLst/>
                        </a:rPr>
                        <a:t>2,089,327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117595"/>
                  </a:ext>
                </a:extLst>
              </a:tr>
              <a:tr h="228837">
                <a:tc>
                  <a:txBody>
                    <a:bodyPr/>
                    <a:lstStyle/>
                    <a:p>
                      <a:pPr algn="ctr"/>
                      <a:r>
                        <a:rPr lang="en-US" altLang="ja-JP" sz="1100">
                          <a:effectLst/>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ja-JP" sz="1100">
                          <a:effectLst/>
                        </a:rPr>
                        <a:t>1,780,000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ja-JP" sz="1100">
                          <a:effectLst/>
                        </a:rPr>
                        <a:t>2,539,099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3885082"/>
                  </a:ext>
                </a:extLst>
              </a:tr>
              <a:tr h="228837">
                <a:tc>
                  <a:txBody>
                    <a:bodyPr/>
                    <a:lstStyle/>
                    <a:p>
                      <a:pPr algn="ctr"/>
                      <a:r>
                        <a:rPr lang="en-US" altLang="ja-JP" sz="1100">
                          <a:effectLst/>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ja-JP" sz="1100">
                          <a:effectLst/>
                        </a:rPr>
                        <a:t>2,020,000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ja-JP" sz="1100">
                          <a:effectLst/>
                        </a:rPr>
                        <a:t>3,031,491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561049"/>
                  </a:ext>
                </a:extLst>
              </a:tr>
              <a:tr h="228837">
                <a:tc>
                  <a:txBody>
                    <a:bodyPr/>
                    <a:lstStyle/>
                    <a:p>
                      <a:pPr algn="ctr"/>
                      <a:r>
                        <a:rPr lang="en-US" altLang="ja-JP" sz="1100">
                          <a:effectLst/>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ja-JP" sz="1100">
                          <a:effectLst/>
                        </a:rPr>
                        <a:t>2,260,000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ja-JP" sz="1100">
                          <a:effectLst/>
                        </a:rPr>
                        <a:t>3,570,542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3209017"/>
                  </a:ext>
                </a:extLst>
              </a:tr>
              <a:tr h="228837">
                <a:tc>
                  <a:txBody>
                    <a:bodyPr/>
                    <a:lstStyle/>
                    <a:p>
                      <a:pPr algn="ctr"/>
                      <a:r>
                        <a:rPr lang="en-US" altLang="ja-JP" sz="1100">
                          <a:effectLst/>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ja-JP" sz="1100">
                          <a:effectLst/>
                        </a:rPr>
                        <a:t>2,500,000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ja-JP" sz="1100">
                          <a:effectLst/>
                        </a:rPr>
                        <a:t>4,160,675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8010278"/>
                  </a:ext>
                </a:extLst>
              </a:tr>
              <a:tr h="228837">
                <a:tc>
                  <a:txBody>
                    <a:bodyPr/>
                    <a:lstStyle/>
                    <a:p>
                      <a:pPr algn="ctr"/>
                      <a:r>
                        <a:rPr lang="en-US" altLang="ja-JP" sz="1100">
                          <a:effectLst/>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ja-JP" sz="1100">
                          <a:effectLst/>
                        </a:rPr>
                        <a:t>2,740,000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ja-JP" sz="1100" dirty="0">
                          <a:effectLst/>
                        </a:rPr>
                        <a:t>4,806,729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2617066"/>
                  </a:ext>
                </a:extLst>
              </a:tr>
            </a:tbl>
          </a:graphicData>
        </a:graphic>
      </p:graphicFrame>
      <p:graphicFrame>
        <p:nvGraphicFramePr>
          <p:cNvPr id="9" name="表 8">
            <a:extLst>
              <a:ext uri="{FF2B5EF4-FFF2-40B4-BE49-F238E27FC236}">
                <a16:creationId xmlns:a16="http://schemas.microsoft.com/office/drawing/2014/main" id="{F477D8BC-7139-4B81-8D18-26DCABF2338C}"/>
              </a:ext>
            </a:extLst>
          </p:cNvPr>
          <p:cNvGraphicFramePr>
            <a:graphicFrameLocks noGrp="1"/>
          </p:cNvGraphicFramePr>
          <p:nvPr>
            <p:extLst>
              <p:ext uri="{D42A27DB-BD31-4B8C-83A1-F6EECF244321}">
                <p14:modId xmlns:p14="http://schemas.microsoft.com/office/powerpoint/2010/main" val="1283664841"/>
              </p:ext>
            </p:extLst>
          </p:nvPr>
        </p:nvGraphicFramePr>
        <p:xfrm>
          <a:off x="2915817" y="884153"/>
          <a:ext cx="2808312" cy="4777740"/>
        </p:xfrm>
        <a:graphic>
          <a:graphicData uri="http://schemas.openxmlformats.org/drawingml/2006/table">
            <a:tbl>
              <a:tblPr>
                <a:tableStyleId>{5C22544A-7EE6-4342-B048-85BDC9FD1C3A}</a:tableStyleId>
              </a:tblPr>
              <a:tblGrid>
                <a:gridCol w="750166">
                  <a:extLst>
                    <a:ext uri="{9D8B030D-6E8A-4147-A177-3AD203B41FA5}">
                      <a16:colId xmlns:a16="http://schemas.microsoft.com/office/drawing/2014/main" val="1536800302"/>
                    </a:ext>
                  </a:extLst>
                </a:gridCol>
                <a:gridCol w="1029073">
                  <a:extLst>
                    <a:ext uri="{9D8B030D-6E8A-4147-A177-3AD203B41FA5}">
                      <a16:colId xmlns:a16="http://schemas.microsoft.com/office/drawing/2014/main" val="2855548055"/>
                    </a:ext>
                  </a:extLst>
                </a:gridCol>
                <a:gridCol w="1029073">
                  <a:extLst>
                    <a:ext uri="{9D8B030D-6E8A-4147-A177-3AD203B41FA5}">
                      <a16:colId xmlns:a16="http://schemas.microsoft.com/office/drawing/2014/main" val="4029540340"/>
                    </a:ext>
                  </a:extLst>
                </a:gridCol>
              </a:tblGrid>
              <a:tr h="242255">
                <a:tc>
                  <a:txBody>
                    <a:bodyPr/>
                    <a:lstStyle/>
                    <a:p>
                      <a:pPr algn="ctr"/>
                      <a:r>
                        <a:rPr lang="en-US" altLang="ja-JP" sz="1050">
                          <a:effectLst/>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sz="1050">
                          <a:effectLst/>
                        </a:rPr>
                        <a:t>2,980,000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sz="1050">
                          <a:effectLst/>
                        </a:rPr>
                        <a:t>5,514,005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4919756"/>
                  </a:ext>
                </a:extLst>
              </a:tr>
              <a:tr h="242255">
                <a:tc>
                  <a:txBody>
                    <a:bodyPr/>
                    <a:lstStyle/>
                    <a:p>
                      <a:pPr algn="ctr"/>
                      <a:r>
                        <a:rPr lang="en-US" altLang="ja-JP" sz="1050">
                          <a:effectLst/>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sz="1050">
                          <a:effectLst/>
                        </a:rPr>
                        <a:t>3,220,000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sz="1050">
                          <a:effectLst/>
                        </a:rPr>
                        <a:t>6,288,304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4576014"/>
                  </a:ext>
                </a:extLst>
              </a:tr>
              <a:tr h="242255">
                <a:tc>
                  <a:txBody>
                    <a:bodyPr/>
                    <a:lstStyle/>
                    <a:p>
                      <a:pPr algn="ctr"/>
                      <a:r>
                        <a:rPr lang="en-US" altLang="ja-JP" sz="1050">
                          <a:effectLst/>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sz="1050">
                          <a:effectLst/>
                        </a:rPr>
                        <a:t>3,460,000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sz="1050">
                          <a:effectLst/>
                        </a:rPr>
                        <a:t>7,135,977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2306310"/>
                  </a:ext>
                </a:extLst>
              </a:tr>
              <a:tr h="242255">
                <a:tc>
                  <a:txBody>
                    <a:bodyPr/>
                    <a:lstStyle/>
                    <a:p>
                      <a:pPr algn="ctr"/>
                      <a:r>
                        <a:rPr lang="en-US" altLang="ja-JP" sz="1050">
                          <a:effectLst/>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sz="1050">
                          <a:effectLst/>
                        </a:rPr>
                        <a:t>3,700,000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sz="1050">
                          <a:effectLst/>
                        </a:rPr>
                        <a:t>8,063,980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8545030"/>
                  </a:ext>
                </a:extLst>
              </a:tr>
              <a:tr h="242255">
                <a:tc>
                  <a:txBody>
                    <a:bodyPr/>
                    <a:lstStyle/>
                    <a:p>
                      <a:pPr algn="ctr"/>
                      <a:r>
                        <a:rPr lang="en-US" altLang="ja-JP" sz="1050">
                          <a:effectLst/>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sz="1050">
                          <a:effectLst/>
                        </a:rPr>
                        <a:t>3,940,000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sz="1050">
                          <a:effectLst/>
                        </a:rPr>
                        <a:t>9,079,923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0786543"/>
                  </a:ext>
                </a:extLst>
              </a:tr>
              <a:tr h="242255">
                <a:tc>
                  <a:txBody>
                    <a:bodyPr/>
                    <a:lstStyle/>
                    <a:p>
                      <a:pPr algn="ctr"/>
                      <a:r>
                        <a:rPr lang="en-US" altLang="ja-JP" sz="1050">
                          <a:effectLst/>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sz="1050">
                          <a:effectLst/>
                        </a:rPr>
                        <a:t>4,180,000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sz="1050">
                          <a:effectLst/>
                        </a:rPr>
                        <a:t>10,192,141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7224299"/>
                  </a:ext>
                </a:extLst>
              </a:tr>
              <a:tr h="242255">
                <a:tc>
                  <a:txBody>
                    <a:bodyPr/>
                    <a:lstStyle/>
                    <a:p>
                      <a:pPr algn="ctr"/>
                      <a:r>
                        <a:rPr lang="en-US" altLang="ja-JP" sz="1050">
                          <a:effectLst/>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sz="1050">
                          <a:effectLst/>
                        </a:rPr>
                        <a:t>4,420,000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sz="1050">
                          <a:effectLst/>
                        </a:rPr>
                        <a:t>11,409,759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7304344"/>
                  </a:ext>
                </a:extLst>
              </a:tr>
              <a:tr h="242255">
                <a:tc>
                  <a:txBody>
                    <a:bodyPr/>
                    <a:lstStyle/>
                    <a:p>
                      <a:pPr algn="ctr"/>
                      <a:r>
                        <a:rPr lang="en-US" altLang="ja-JP" sz="1050">
                          <a:effectLst/>
                        </a:rPr>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sz="1050">
                          <a:effectLst/>
                        </a:rPr>
                        <a:t>4,660,000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sz="1050">
                          <a:effectLst/>
                        </a:rPr>
                        <a:t>12,742,764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6344909"/>
                  </a:ext>
                </a:extLst>
              </a:tr>
              <a:tr h="242255">
                <a:tc>
                  <a:txBody>
                    <a:bodyPr/>
                    <a:lstStyle/>
                    <a:p>
                      <a:pPr algn="ctr"/>
                      <a:r>
                        <a:rPr lang="en-US" altLang="ja-JP" sz="1050">
                          <a:effectLst/>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sz="1050">
                          <a:effectLst/>
                        </a:rPr>
                        <a:t>4,900,000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sz="1050">
                          <a:effectLst/>
                        </a:rPr>
                        <a:t>14,202,092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9590493"/>
                  </a:ext>
                </a:extLst>
              </a:tr>
              <a:tr h="242255">
                <a:tc>
                  <a:txBody>
                    <a:bodyPr/>
                    <a:lstStyle/>
                    <a:p>
                      <a:pPr algn="ctr"/>
                      <a:r>
                        <a:rPr lang="en-US" altLang="ja-JP" sz="1050">
                          <a:effectLst/>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sz="1050">
                          <a:effectLst/>
                        </a:rPr>
                        <a:t>5,140,000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sz="1050">
                          <a:effectLst/>
                        </a:rPr>
                        <a:t>15,799,716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1323703"/>
                  </a:ext>
                </a:extLst>
              </a:tr>
              <a:tr h="242255">
                <a:tc>
                  <a:txBody>
                    <a:bodyPr/>
                    <a:lstStyle/>
                    <a:p>
                      <a:pPr algn="ctr"/>
                      <a:r>
                        <a:rPr lang="en-US" altLang="ja-JP" sz="1050">
                          <a:effectLst/>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sz="1050">
                          <a:effectLst/>
                        </a:rPr>
                        <a:t>5,380,000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sz="1050">
                          <a:effectLst/>
                        </a:rPr>
                        <a:t>17,548,740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0105259"/>
                  </a:ext>
                </a:extLst>
              </a:tr>
              <a:tr h="242255">
                <a:tc>
                  <a:txBody>
                    <a:bodyPr/>
                    <a:lstStyle/>
                    <a:p>
                      <a:pPr algn="ctr"/>
                      <a:r>
                        <a:rPr lang="en-US" altLang="ja-JP" sz="1050">
                          <a:effectLst/>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sz="1050">
                          <a:effectLst/>
                        </a:rPr>
                        <a:t>5,620,000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sz="1050">
                          <a:effectLst/>
                        </a:rPr>
                        <a:t>19,463,513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6679917"/>
                  </a:ext>
                </a:extLst>
              </a:tr>
              <a:tr h="242255">
                <a:tc>
                  <a:txBody>
                    <a:bodyPr/>
                    <a:lstStyle/>
                    <a:p>
                      <a:pPr algn="ctr"/>
                      <a:r>
                        <a:rPr lang="en-US" altLang="ja-JP" sz="1050">
                          <a:effectLst/>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sz="1050" dirty="0">
                          <a:effectLst/>
                        </a:rPr>
                        <a:t>5,860,000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sz="1050">
                          <a:effectLst/>
                        </a:rPr>
                        <a:t>21,559,745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2129399"/>
                  </a:ext>
                </a:extLst>
              </a:tr>
              <a:tr h="242255">
                <a:tc>
                  <a:txBody>
                    <a:bodyPr/>
                    <a:lstStyle/>
                    <a:p>
                      <a:pPr algn="ctr"/>
                      <a:r>
                        <a:rPr lang="en-US" altLang="ja-JP" sz="1050" dirty="0">
                          <a:effectLst/>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sz="1050">
                          <a:effectLst/>
                        </a:rPr>
                        <a:t>6,100,000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sz="1050">
                          <a:effectLst/>
                        </a:rPr>
                        <a:t>23,854,632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8719433"/>
                  </a:ext>
                </a:extLst>
              </a:tr>
              <a:tr h="242255">
                <a:tc>
                  <a:txBody>
                    <a:bodyPr/>
                    <a:lstStyle/>
                    <a:p>
                      <a:pPr algn="ctr"/>
                      <a:r>
                        <a:rPr lang="en-US" altLang="ja-JP" sz="1050">
                          <a:effectLst/>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sz="1050">
                          <a:effectLst/>
                        </a:rPr>
                        <a:t>6,340,000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sz="1050">
                          <a:effectLst/>
                        </a:rPr>
                        <a:t>26,367,002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1558823"/>
                  </a:ext>
                </a:extLst>
              </a:tr>
              <a:tr h="242255">
                <a:tc>
                  <a:txBody>
                    <a:bodyPr/>
                    <a:lstStyle/>
                    <a:p>
                      <a:pPr algn="ctr"/>
                      <a:r>
                        <a:rPr lang="en-US" altLang="ja-JP" sz="1050">
                          <a:effectLst/>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sz="1050">
                          <a:effectLst/>
                        </a:rPr>
                        <a:t>6,580,000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sz="1050">
                          <a:effectLst/>
                        </a:rPr>
                        <a:t>29,117,465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7985446"/>
                  </a:ext>
                </a:extLst>
              </a:tr>
              <a:tr h="242255">
                <a:tc>
                  <a:txBody>
                    <a:bodyPr/>
                    <a:lstStyle/>
                    <a:p>
                      <a:pPr algn="ctr"/>
                      <a:r>
                        <a:rPr lang="en-US" altLang="ja-JP" sz="1050">
                          <a:effectLst/>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sz="1050">
                          <a:effectLst/>
                        </a:rPr>
                        <a:t>6,820,000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sz="1050">
                          <a:effectLst/>
                        </a:rPr>
                        <a:t>32,128,587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6300245"/>
                  </a:ext>
                </a:extLst>
              </a:tr>
              <a:tr h="242255">
                <a:tc>
                  <a:txBody>
                    <a:bodyPr/>
                    <a:lstStyle/>
                    <a:p>
                      <a:pPr algn="ctr"/>
                      <a:r>
                        <a:rPr lang="en-US" altLang="ja-JP" sz="1050">
                          <a:effectLst/>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sz="1050">
                          <a:effectLst/>
                        </a:rPr>
                        <a:t>7,060,000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sz="1050">
                          <a:effectLst/>
                        </a:rPr>
                        <a:t>35,425,072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8530199"/>
                  </a:ext>
                </a:extLst>
              </a:tr>
              <a:tr h="242255">
                <a:tc>
                  <a:txBody>
                    <a:bodyPr/>
                    <a:lstStyle/>
                    <a:p>
                      <a:pPr algn="ctr"/>
                      <a:r>
                        <a:rPr lang="en-US" altLang="ja-JP" sz="1050">
                          <a:effectLst/>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sz="1050">
                          <a:effectLst/>
                        </a:rPr>
                        <a:t>7,300,000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sz="1050" dirty="0">
                          <a:effectLst/>
                        </a:rPr>
                        <a:t>39,033,964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4623120"/>
                  </a:ext>
                </a:extLst>
              </a:tr>
            </a:tbl>
          </a:graphicData>
        </a:graphic>
      </p:graphicFrame>
      <p:sp>
        <p:nvSpPr>
          <p:cNvPr id="10" name="テキスト ボックス 9">
            <a:extLst>
              <a:ext uri="{FF2B5EF4-FFF2-40B4-BE49-F238E27FC236}">
                <a16:creationId xmlns:a16="http://schemas.microsoft.com/office/drawing/2014/main" id="{73607FFB-99CF-4CDC-9C90-CC632C1FF25A}"/>
              </a:ext>
            </a:extLst>
          </p:cNvPr>
          <p:cNvSpPr txBox="1"/>
          <p:nvPr/>
        </p:nvSpPr>
        <p:spPr>
          <a:xfrm>
            <a:off x="-36512" y="908720"/>
            <a:ext cx="3708399" cy="1477328"/>
          </a:xfrm>
          <a:prstGeom prst="rect">
            <a:avLst/>
          </a:prstGeom>
          <a:noFill/>
        </p:spPr>
        <p:txBody>
          <a:bodyPr wrap="square" rtlCol="0">
            <a:spAutoFit/>
          </a:bodyPr>
          <a:lstStyle/>
          <a:p>
            <a:r>
              <a:rPr kumimoji="1" lang="ja-JP" altLang="en-US" dirty="0"/>
              <a:t>資金　</a:t>
            </a:r>
            <a:r>
              <a:rPr lang="ja-JP" altLang="en-US" dirty="0"/>
              <a:t>１０</a:t>
            </a:r>
            <a:r>
              <a:rPr kumimoji="1" lang="ja-JP" altLang="en-US" dirty="0"/>
              <a:t>万円と</a:t>
            </a:r>
            <a:endParaRPr kumimoji="1" lang="en-US" altLang="ja-JP" dirty="0"/>
          </a:p>
          <a:p>
            <a:r>
              <a:rPr lang="ja-JP" altLang="en-US" dirty="0"/>
              <a:t>毎月　２万円を</a:t>
            </a:r>
            <a:endParaRPr lang="en-US" altLang="ja-JP" dirty="0"/>
          </a:p>
          <a:p>
            <a:r>
              <a:rPr kumimoji="1" lang="en-US" altLang="ja-JP" dirty="0"/>
              <a:t>40</a:t>
            </a:r>
            <a:r>
              <a:rPr kumimoji="1" lang="ja-JP" altLang="en-US" dirty="0"/>
              <a:t>年間　</a:t>
            </a:r>
            <a:r>
              <a:rPr lang="en-US" altLang="ja-JP" dirty="0"/>
              <a:t>9.1</a:t>
            </a:r>
            <a:r>
              <a:rPr kumimoji="1" lang="ja-JP" altLang="en-US" dirty="0"/>
              <a:t>％で運用すれば</a:t>
            </a:r>
            <a:endParaRPr kumimoji="1" lang="en-US" altLang="ja-JP" dirty="0"/>
          </a:p>
          <a:p>
            <a:r>
              <a:rPr lang="en-US" altLang="ja-JP" dirty="0"/>
              <a:t>1</a:t>
            </a:r>
            <a:r>
              <a:rPr lang="ja-JP" altLang="en-US" dirty="0"/>
              <a:t>億円に到達する</a:t>
            </a:r>
            <a:endParaRPr kumimoji="1" lang="en-US" altLang="ja-JP" dirty="0"/>
          </a:p>
          <a:p>
            <a:endParaRPr kumimoji="1" lang="ja-JP" altLang="en-US" dirty="0"/>
          </a:p>
        </p:txBody>
      </p:sp>
      <p:graphicFrame>
        <p:nvGraphicFramePr>
          <p:cNvPr id="13" name="表 12">
            <a:extLst>
              <a:ext uri="{FF2B5EF4-FFF2-40B4-BE49-F238E27FC236}">
                <a16:creationId xmlns:a16="http://schemas.microsoft.com/office/drawing/2014/main" id="{EB7837FB-0003-4721-9B7C-7B984F278776}"/>
              </a:ext>
            </a:extLst>
          </p:cNvPr>
          <p:cNvGraphicFramePr>
            <a:graphicFrameLocks noGrp="1"/>
          </p:cNvGraphicFramePr>
          <p:nvPr>
            <p:extLst>
              <p:ext uri="{D42A27DB-BD31-4B8C-83A1-F6EECF244321}">
                <p14:modId xmlns:p14="http://schemas.microsoft.com/office/powerpoint/2010/main" val="283744343"/>
              </p:ext>
            </p:extLst>
          </p:nvPr>
        </p:nvGraphicFramePr>
        <p:xfrm>
          <a:off x="5774593" y="889248"/>
          <a:ext cx="3261903" cy="2971800"/>
        </p:xfrm>
        <a:graphic>
          <a:graphicData uri="http://schemas.openxmlformats.org/drawingml/2006/table">
            <a:tbl>
              <a:tblPr>
                <a:tableStyleId>{5C22544A-7EE6-4342-B048-85BDC9FD1C3A}</a:tableStyleId>
              </a:tblPr>
              <a:tblGrid>
                <a:gridCol w="871331">
                  <a:extLst>
                    <a:ext uri="{9D8B030D-6E8A-4147-A177-3AD203B41FA5}">
                      <a16:colId xmlns:a16="http://schemas.microsoft.com/office/drawing/2014/main" val="1536800302"/>
                    </a:ext>
                  </a:extLst>
                </a:gridCol>
                <a:gridCol w="1195286">
                  <a:extLst>
                    <a:ext uri="{9D8B030D-6E8A-4147-A177-3AD203B41FA5}">
                      <a16:colId xmlns:a16="http://schemas.microsoft.com/office/drawing/2014/main" val="2855548055"/>
                    </a:ext>
                  </a:extLst>
                </a:gridCol>
                <a:gridCol w="1195286">
                  <a:extLst>
                    <a:ext uri="{9D8B030D-6E8A-4147-A177-3AD203B41FA5}">
                      <a16:colId xmlns:a16="http://schemas.microsoft.com/office/drawing/2014/main" val="4029540340"/>
                    </a:ext>
                  </a:extLst>
                </a:gridCol>
              </a:tblGrid>
              <a:tr h="242255">
                <a:tc>
                  <a:txBody>
                    <a:bodyPr/>
                    <a:lstStyle/>
                    <a:p>
                      <a:pPr algn="ctr"/>
                      <a:r>
                        <a:rPr lang="en-US" altLang="ja-JP">
                          <a:effectLst/>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a:effectLst/>
                        </a:rPr>
                        <a:t>7,540,000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a:effectLst/>
                        </a:rPr>
                        <a:t>42,984,872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4919756"/>
                  </a:ext>
                </a:extLst>
              </a:tr>
              <a:tr h="242255">
                <a:tc>
                  <a:txBody>
                    <a:bodyPr/>
                    <a:lstStyle/>
                    <a:p>
                      <a:pPr algn="ctr"/>
                      <a:r>
                        <a:rPr lang="en-US" altLang="ja-JP">
                          <a:effectLst/>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a:effectLst/>
                        </a:rPr>
                        <a:t>7,780,000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a:effectLst/>
                        </a:rPr>
                        <a:t>47,310,211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4576014"/>
                  </a:ext>
                </a:extLst>
              </a:tr>
              <a:tr h="242255">
                <a:tc>
                  <a:txBody>
                    <a:bodyPr/>
                    <a:lstStyle/>
                    <a:p>
                      <a:pPr algn="ctr"/>
                      <a:r>
                        <a:rPr lang="en-US" altLang="ja-JP">
                          <a:effectLst/>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a:effectLst/>
                        </a:rPr>
                        <a:t>8,020,000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a:effectLst/>
                        </a:rPr>
                        <a:t>52,045,467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2306310"/>
                  </a:ext>
                </a:extLst>
              </a:tr>
              <a:tr h="242255">
                <a:tc>
                  <a:txBody>
                    <a:bodyPr/>
                    <a:lstStyle/>
                    <a:p>
                      <a:pPr algn="ctr"/>
                      <a:r>
                        <a:rPr lang="en-US" altLang="ja-JP">
                          <a:effectLst/>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a:effectLst/>
                        </a:rPr>
                        <a:t>8,260,000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a:effectLst/>
                        </a:rPr>
                        <a:t>57,229,491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8545030"/>
                  </a:ext>
                </a:extLst>
              </a:tr>
              <a:tr h="242255">
                <a:tc>
                  <a:txBody>
                    <a:bodyPr/>
                    <a:lstStyle/>
                    <a:p>
                      <a:pPr algn="ctr"/>
                      <a:r>
                        <a:rPr lang="en-US" altLang="ja-JP">
                          <a:effectLst/>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a:effectLst/>
                        </a:rPr>
                        <a:t>8,500,000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a:effectLst/>
                        </a:rPr>
                        <a:t>62,904,816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0786543"/>
                  </a:ext>
                </a:extLst>
              </a:tr>
              <a:tr h="242255">
                <a:tc>
                  <a:txBody>
                    <a:bodyPr/>
                    <a:lstStyle/>
                    <a:p>
                      <a:pPr algn="ctr"/>
                      <a:r>
                        <a:rPr lang="en-US" altLang="ja-JP">
                          <a:effectLst/>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a:effectLst/>
                        </a:rPr>
                        <a:t>8,740,000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a:effectLst/>
                        </a:rPr>
                        <a:t>69,118,005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7224299"/>
                  </a:ext>
                </a:extLst>
              </a:tr>
              <a:tr h="242255">
                <a:tc>
                  <a:txBody>
                    <a:bodyPr/>
                    <a:lstStyle/>
                    <a:p>
                      <a:pPr algn="ctr"/>
                      <a:r>
                        <a:rPr lang="en-US" altLang="ja-JP">
                          <a:effectLst/>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a:effectLst/>
                        </a:rPr>
                        <a:t>8,980,000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a:effectLst/>
                        </a:rPr>
                        <a:t>75,920,036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7304344"/>
                  </a:ext>
                </a:extLst>
              </a:tr>
              <a:tr h="242255">
                <a:tc>
                  <a:txBody>
                    <a:bodyPr/>
                    <a:lstStyle/>
                    <a:p>
                      <a:pPr algn="ctr"/>
                      <a:r>
                        <a:rPr lang="en-US" altLang="ja-JP">
                          <a:effectLst/>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a:effectLst/>
                        </a:rPr>
                        <a:t>9,220,000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a:effectLst/>
                        </a:rPr>
                        <a:t>83,366,718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6344909"/>
                  </a:ext>
                </a:extLst>
              </a:tr>
              <a:tr h="242255">
                <a:tc>
                  <a:txBody>
                    <a:bodyPr/>
                    <a:lstStyle/>
                    <a:p>
                      <a:pPr algn="ctr"/>
                      <a:r>
                        <a:rPr lang="en-US" altLang="ja-JP">
                          <a:effectLst/>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dirty="0">
                          <a:effectLst/>
                        </a:rPr>
                        <a:t>9,460,000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a:effectLst/>
                        </a:rPr>
                        <a:t>91,519,149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9590493"/>
                  </a:ext>
                </a:extLst>
              </a:tr>
              <a:tr h="242255">
                <a:tc>
                  <a:txBody>
                    <a:bodyPr/>
                    <a:lstStyle/>
                    <a:p>
                      <a:pPr algn="ctr"/>
                      <a:r>
                        <a:rPr lang="en-US" altLang="ja-JP" b="1" dirty="0">
                          <a:solidFill>
                            <a:srgbClr val="FF0000"/>
                          </a:solidFill>
                          <a:effectLst/>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b="1" dirty="0">
                          <a:solidFill>
                            <a:srgbClr val="FF0000"/>
                          </a:solidFill>
                          <a:effectLst/>
                        </a:rPr>
                        <a:t>9,700,000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b="1" dirty="0">
                          <a:solidFill>
                            <a:srgbClr val="FF0000"/>
                          </a:solidFill>
                          <a:effectLst/>
                        </a:rPr>
                        <a:t>100,444,219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1323703"/>
                  </a:ext>
                </a:extLst>
              </a:tr>
            </a:tbl>
          </a:graphicData>
        </a:graphic>
      </p:graphicFrame>
    </p:spTree>
    <p:extLst>
      <p:ext uri="{BB962C8B-B14F-4D97-AF65-F5344CB8AC3E}">
        <p14:creationId xmlns:p14="http://schemas.microsoft.com/office/powerpoint/2010/main" val="24715815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2">
            <a:extLst>
              <a:ext uri="{FF2B5EF4-FFF2-40B4-BE49-F238E27FC236}">
                <a16:creationId xmlns:a16="http://schemas.microsoft.com/office/drawing/2014/main" id="{C25507F1-B14F-44C8-8B55-AD86DE6E5F8A}"/>
              </a:ext>
            </a:extLst>
          </p:cNvPr>
          <p:cNvSpPr>
            <a:spLocks/>
          </p:cNvSpPr>
          <p:nvPr/>
        </p:nvSpPr>
        <p:spPr bwMode="auto">
          <a:xfrm>
            <a:off x="5069235" y="1313931"/>
            <a:ext cx="180286" cy="1677428"/>
          </a:xfrm>
          <a:prstGeom prst="rightBracket">
            <a:avLst>
              <a:gd name="adj" fmla="val 100000"/>
            </a:avLst>
          </a:prstGeom>
          <a:noFill/>
          <a:ln w="1905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ja-JP" altLang="en-US"/>
          </a:p>
        </p:txBody>
      </p:sp>
      <p:sp>
        <p:nvSpPr>
          <p:cNvPr id="8" name="AutoShape 43">
            <a:extLst>
              <a:ext uri="{FF2B5EF4-FFF2-40B4-BE49-F238E27FC236}">
                <a16:creationId xmlns:a16="http://schemas.microsoft.com/office/drawing/2014/main" id="{87F752A6-9393-4A21-A097-7176AB340C2C}"/>
              </a:ext>
            </a:extLst>
          </p:cNvPr>
          <p:cNvSpPr>
            <a:spLocks/>
          </p:cNvSpPr>
          <p:nvPr/>
        </p:nvSpPr>
        <p:spPr bwMode="auto">
          <a:xfrm>
            <a:off x="5042192" y="4651314"/>
            <a:ext cx="180286" cy="419357"/>
          </a:xfrm>
          <a:prstGeom prst="rightBracket">
            <a:avLst>
              <a:gd name="adj" fmla="val 25000"/>
            </a:avLst>
          </a:prstGeom>
          <a:noFill/>
          <a:ln w="1905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ja-JP" altLang="en-US"/>
          </a:p>
        </p:txBody>
      </p:sp>
      <p:cxnSp>
        <p:nvCxnSpPr>
          <p:cNvPr id="27" name="Line 45">
            <a:extLst>
              <a:ext uri="{FF2B5EF4-FFF2-40B4-BE49-F238E27FC236}">
                <a16:creationId xmlns:a16="http://schemas.microsoft.com/office/drawing/2014/main" id="{403981D5-CFF4-4B49-A81C-C3453B50639F}"/>
              </a:ext>
            </a:extLst>
          </p:cNvPr>
          <p:cNvCxnSpPr>
            <a:cxnSpLocks noChangeShapeType="1"/>
          </p:cNvCxnSpPr>
          <p:nvPr/>
        </p:nvCxnSpPr>
        <p:spPr bwMode="auto">
          <a:xfrm>
            <a:off x="601150" y="1016887"/>
            <a:ext cx="0" cy="2288990"/>
          </a:xfrm>
          <a:prstGeom prst="line">
            <a:avLst/>
          </a:prstGeom>
          <a:noFill/>
          <a:ln w="28575">
            <a:solidFill>
              <a:srgbClr val="0070C0"/>
            </a:solidFill>
            <a:round/>
            <a:headEnd/>
            <a:tailEnd/>
          </a:ln>
          <a:extLst>
            <a:ext uri="{909E8E84-426E-40DD-AFC4-6F175D3DCCD1}">
              <a14:hiddenFill xmlns:a14="http://schemas.microsoft.com/office/drawing/2010/main">
                <a:noFill/>
              </a14:hiddenFill>
            </a:ext>
          </a:extLst>
        </p:spPr>
      </p:cxnSp>
      <p:cxnSp>
        <p:nvCxnSpPr>
          <p:cNvPr id="28" name="Line 46">
            <a:extLst>
              <a:ext uri="{FF2B5EF4-FFF2-40B4-BE49-F238E27FC236}">
                <a16:creationId xmlns:a16="http://schemas.microsoft.com/office/drawing/2014/main" id="{E5CBB165-68F1-41EF-A543-807A64F67B8C}"/>
              </a:ext>
            </a:extLst>
          </p:cNvPr>
          <p:cNvCxnSpPr>
            <a:cxnSpLocks noChangeShapeType="1"/>
          </p:cNvCxnSpPr>
          <p:nvPr/>
        </p:nvCxnSpPr>
        <p:spPr bwMode="auto">
          <a:xfrm>
            <a:off x="611560" y="3305877"/>
            <a:ext cx="4933891" cy="0"/>
          </a:xfrm>
          <a:prstGeom prst="line">
            <a:avLst/>
          </a:prstGeom>
          <a:noFill/>
          <a:ln w="28575">
            <a:solidFill>
              <a:srgbClr val="0070C0"/>
            </a:solidFill>
            <a:round/>
            <a:headEnd/>
            <a:tailEnd/>
          </a:ln>
          <a:extLst>
            <a:ext uri="{909E8E84-426E-40DD-AFC4-6F175D3DCCD1}">
              <a14:hiddenFill xmlns:a14="http://schemas.microsoft.com/office/drawing/2010/main">
                <a:noFill/>
              </a14:hiddenFill>
            </a:ext>
          </a:extLst>
        </p:spPr>
      </p:cxnSp>
      <p:cxnSp>
        <p:nvCxnSpPr>
          <p:cNvPr id="29" name="Line 47">
            <a:extLst>
              <a:ext uri="{FF2B5EF4-FFF2-40B4-BE49-F238E27FC236}">
                <a16:creationId xmlns:a16="http://schemas.microsoft.com/office/drawing/2014/main" id="{AC282B52-6CD8-4B5A-A558-E6FF8B5328F6}"/>
              </a:ext>
            </a:extLst>
          </p:cNvPr>
          <p:cNvCxnSpPr>
            <a:cxnSpLocks noChangeShapeType="1"/>
          </p:cNvCxnSpPr>
          <p:nvPr/>
        </p:nvCxnSpPr>
        <p:spPr bwMode="auto">
          <a:xfrm>
            <a:off x="578614" y="2169275"/>
            <a:ext cx="4371933" cy="0"/>
          </a:xfrm>
          <a:prstGeom prst="line">
            <a:avLst/>
          </a:prstGeom>
          <a:noFill/>
          <a:ln w="19050">
            <a:solidFill>
              <a:srgbClr val="92D050"/>
            </a:solidFill>
            <a:round/>
            <a:headEnd/>
            <a:tailEnd/>
          </a:ln>
          <a:extLst>
            <a:ext uri="{909E8E84-426E-40DD-AFC4-6F175D3DCCD1}">
              <a14:hiddenFill xmlns:a14="http://schemas.microsoft.com/office/drawing/2010/main">
                <a:noFill/>
              </a14:hiddenFill>
            </a:ext>
          </a:extLst>
        </p:spPr>
      </p:cxnSp>
      <p:cxnSp>
        <p:nvCxnSpPr>
          <p:cNvPr id="30" name="Line 48">
            <a:extLst>
              <a:ext uri="{FF2B5EF4-FFF2-40B4-BE49-F238E27FC236}">
                <a16:creationId xmlns:a16="http://schemas.microsoft.com/office/drawing/2014/main" id="{2F51E714-30D7-4BCD-896C-CF1D79754EC4}"/>
              </a:ext>
            </a:extLst>
          </p:cNvPr>
          <p:cNvCxnSpPr>
            <a:cxnSpLocks noChangeShapeType="1"/>
          </p:cNvCxnSpPr>
          <p:nvPr/>
        </p:nvCxnSpPr>
        <p:spPr bwMode="auto">
          <a:xfrm>
            <a:off x="646221" y="1282094"/>
            <a:ext cx="4281790" cy="0"/>
          </a:xfrm>
          <a:prstGeom prst="line">
            <a:avLst/>
          </a:prstGeom>
          <a:noFill/>
          <a:ln w="28575" cap="rnd">
            <a:solidFill>
              <a:srgbClr val="92D050"/>
            </a:solidFill>
            <a:prstDash val="sysDot"/>
            <a:round/>
            <a:headEnd/>
            <a:tailEnd/>
          </a:ln>
          <a:extLst>
            <a:ext uri="{909E8E84-426E-40DD-AFC4-6F175D3DCCD1}">
              <a14:hiddenFill xmlns:a14="http://schemas.microsoft.com/office/drawing/2010/main">
                <a:noFill/>
              </a14:hiddenFill>
            </a:ext>
          </a:extLst>
        </p:spPr>
      </p:cxnSp>
      <p:cxnSp>
        <p:nvCxnSpPr>
          <p:cNvPr id="31" name="Line 49">
            <a:extLst>
              <a:ext uri="{FF2B5EF4-FFF2-40B4-BE49-F238E27FC236}">
                <a16:creationId xmlns:a16="http://schemas.microsoft.com/office/drawing/2014/main" id="{BB5F4C8D-2721-4B47-B8BE-4E2850ED44CC}"/>
              </a:ext>
            </a:extLst>
          </p:cNvPr>
          <p:cNvCxnSpPr>
            <a:cxnSpLocks noChangeShapeType="1"/>
          </p:cNvCxnSpPr>
          <p:nvPr/>
        </p:nvCxnSpPr>
        <p:spPr bwMode="auto">
          <a:xfrm>
            <a:off x="646221" y="3002783"/>
            <a:ext cx="4281790" cy="0"/>
          </a:xfrm>
          <a:prstGeom prst="line">
            <a:avLst/>
          </a:prstGeom>
          <a:noFill/>
          <a:ln w="28575" cap="rnd">
            <a:solidFill>
              <a:srgbClr val="92D050"/>
            </a:solidFill>
            <a:prstDash val="sysDot"/>
            <a:round/>
            <a:headEnd/>
            <a:tailEnd/>
          </a:ln>
          <a:extLst>
            <a:ext uri="{909E8E84-426E-40DD-AFC4-6F175D3DCCD1}">
              <a14:hiddenFill xmlns:a14="http://schemas.microsoft.com/office/drawing/2010/main">
                <a:noFill/>
              </a14:hiddenFill>
            </a:ext>
          </a:extLst>
        </p:spPr>
      </p:cxnSp>
      <p:sp>
        <p:nvSpPr>
          <p:cNvPr id="32" name="Freeform 50">
            <a:extLst>
              <a:ext uri="{FF2B5EF4-FFF2-40B4-BE49-F238E27FC236}">
                <a16:creationId xmlns:a16="http://schemas.microsoft.com/office/drawing/2014/main" id="{81FD42EF-C8C0-4B42-94AF-DBBE1B40BA2F}"/>
              </a:ext>
            </a:extLst>
          </p:cNvPr>
          <p:cNvSpPr>
            <a:spLocks/>
          </p:cNvSpPr>
          <p:nvPr/>
        </p:nvSpPr>
        <p:spPr bwMode="auto">
          <a:xfrm>
            <a:off x="623685" y="1222107"/>
            <a:ext cx="4326862" cy="1859607"/>
          </a:xfrm>
          <a:custGeom>
            <a:avLst/>
            <a:gdLst>
              <a:gd name="T0" fmla="*/ 0 w 2880"/>
              <a:gd name="T1" fmla="*/ 870 h 1767"/>
              <a:gd name="T2" fmla="*/ 300 w 2880"/>
              <a:gd name="T3" fmla="*/ 510 h 1767"/>
              <a:gd name="T4" fmla="*/ 690 w 2880"/>
              <a:gd name="T5" fmla="*/ 1695 h 1767"/>
              <a:gd name="T6" fmla="*/ 1275 w 2880"/>
              <a:gd name="T7" fmla="*/ 75 h 1767"/>
              <a:gd name="T8" fmla="*/ 1935 w 2880"/>
              <a:gd name="T9" fmla="*/ 1245 h 1767"/>
              <a:gd name="T10" fmla="*/ 2625 w 2880"/>
              <a:gd name="T11" fmla="*/ 360 h 1767"/>
              <a:gd name="T12" fmla="*/ 2880 w 2880"/>
              <a:gd name="T13" fmla="*/ 1215 h 1767"/>
            </a:gdLst>
            <a:ahLst/>
            <a:cxnLst>
              <a:cxn ang="0">
                <a:pos x="T0" y="T1"/>
              </a:cxn>
              <a:cxn ang="0">
                <a:pos x="T2" y="T3"/>
              </a:cxn>
              <a:cxn ang="0">
                <a:pos x="T4" y="T5"/>
              </a:cxn>
              <a:cxn ang="0">
                <a:pos x="T6" y="T7"/>
              </a:cxn>
              <a:cxn ang="0">
                <a:pos x="T8" y="T9"/>
              </a:cxn>
              <a:cxn ang="0">
                <a:pos x="T10" y="T11"/>
              </a:cxn>
              <a:cxn ang="0">
                <a:pos x="T12" y="T13"/>
              </a:cxn>
            </a:cxnLst>
            <a:rect l="0" t="0" r="r" b="b"/>
            <a:pathLst>
              <a:path w="2880" h="1767">
                <a:moveTo>
                  <a:pt x="0" y="870"/>
                </a:moveTo>
                <a:cubicBezTo>
                  <a:pt x="92" y="621"/>
                  <a:pt x="185" y="372"/>
                  <a:pt x="300" y="510"/>
                </a:cubicBezTo>
                <a:cubicBezTo>
                  <a:pt x="415" y="648"/>
                  <a:pt x="528" y="1767"/>
                  <a:pt x="690" y="1695"/>
                </a:cubicBezTo>
                <a:cubicBezTo>
                  <a:pt x="852" y="1623"/>
                  <a:pt x="1068" y="150"/>
                  <a:pt x="1275" y="75"/>
                </a:cubicBezTo>
                <a:cubicBezTo>
                  <a:pt x="1482" y="0"/>
                  <a:pt x="1710" y="1198"/>
                  <a:pt x="1935" y="1245"/>
                </a:cubicBezTo>
                <a:cubicBezTo>
                  <a:pt x="2160" y="1292"/>
                  <a:pt x="2468" y="365"/>
                  <a:pt x="2625" y="360"/>
                </a:cubicBezTo>
                <a:cubicBezTo>
                  <a:pt x="2782" y="355"/>
                  <a:pt x="2838" y="1072"/>
                  <a:pt x="2880" y="1215"/>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ja-JP" altLang="en-US"/>
          </a:p>
        </p:txBody>
      </p:sp>
      <p:cxnSp>
        <p:nvCxnSpPr>
          <p:cNvPr id="21" name="Line 52">
            <a:extLst>
              <a:ext uri="{FF2B5EF4-FFF2-40B4-BE49-F238E27FC236}">
                <a16:creationId xmlns:a16="http://schemas.microsoft.com/office/drawing/2014/main" id="{631AD3C4-D659-4348-A544-0E77AD15D48B}"/>
              </a:ext>
            </a:extLst>
          </p:cNvPr>
          <p:cNvCxnSpPr>
            <a:cxnSpLocks noChangeShapeType="1"/>
          </p:cNvCxnSpPr>
          <p:nvPr/>
        </p:nvCxnSpPr>
        <p:spPr bwMode="auto">
          <a:xfrm>
            <a:off x="562088" y="3742707"/>
            <a:ext cx="0" cy="2288990"/>
          </a:xfrm>
          <a:prstGeom prst="line">
            <a:avLst/>
          </a:prstGeom>
          <a:noFill/>
          <a:ln w="28575">
            <a:solidFill>
              <a:srgbClr val="0070C0"/>
            </a:solidFill>
            <a:round/>
            <a:headEnd/>
            <a:tailEnd/>
          </a:ln>
          <a:extLst>
            <a:ext uri="{909E8E84-426E-40DD-AFC4-6F175D3DCCD1}">
              <a14:hiddenFill xmlns:a14="http://schemas.microsoft.com/office/drawing/2010/main">
                <a:noFill/>
              </a14:hiddenFill>
            </a:ext>
          </a:extLst>
        </p:spPr>
      </p:cxnSp>
      <p:cxnSp>
        <p:nvCxnSpPr>
          <p:cNvPr id="22" name="Line 53">
            <a:extLst>
              <a:ext uri="{FF2B5EF4-FFF2-40B4-BE49-F238E27FC236}">
                <a16:creationId xmlns:a16="http://schemas.microsoft.com/office/drawing/2014/main" id="{32C3FE1E-934C-46DC-86F1-D924C90C0AFB}"/>
              </a:ext>
            </a:extLst>
          </p:cNvPr>
          <p:cNvCxnSpPr>
            <a:cxnSpLocks noChangeShapeType="1"/>
          </p:cNvCxnSpPr>
          <p:nvPr/>
        </p:nvCxnSpPr>
        <p:spPr bwMode="auto">
          <a:xfrm>
            <a:off x="562088" y="6031697"/>
            <a:ext cx="4901276" cy="0"/>
          </a:xfrm>
          <a:prstGeom prst="line">
            <a:avLst/>
          </a:prstGeom>
          <a:noFill/>
          <a:ln w="28575">
            <a:solidFill>
              <a:srgbClr val="0070C0"/>
            </a:solidFill>
            <a:round/>
            <a:headEnd/>
            <a:tailEnd/>
          </a:ln>
          <a:extLst>
            <a:ext uri="{909E8E84-426E-40DD-AFC4-6F175D3DCCD1}">
              <a14:hiddenFill xmlns:a14="http://schemas.microsoft.com/office/drawing/2010/main">
                <a:noFill/>
              </a14:hiddenFill>
            </a:ext>
          </a:extLst>
        </p:spPr>
      </p:cxnSp>
      <p:cxnSp>
        <p:nvCxnSpPr>
          <p:cNvPr id="23" name="Line 54">
            <a:extLst>
              <a:ext uri="{FF2B5EF4-FFF2-40B4-BE49-F238E27FC236}">
                <a16:creationId xmlns:a16="http://schemas.microsoft.com/office/drawing/2014/main" id="{7F587014-9842-4D91-9074-23CBF4064BAA}"/>
              </a:ext>
            </a:extLst>
          </p:cNvPr>
          <p:cNvCxnSpPr>
            <a:cxnSpLocks noChangeShapeType="1"/>
          </p:cNvCxnSpPr>
          <p:nvPr/>
        </p:nvCxnSpPr>
        <p:spPr bwMode="auto">
          <a:xfrm>
            <a:off x="539552" y="4894774"/>
            <a:ext cx="4328364" cy="0"/>
          </a:xfrm>
          <a:prstGeom prst="line">
            <a:avLst/>
          </a:prstGeom>
          <a:noFill/>
          <a:ln w="19050">
            <a:solidFill>
              <a:srgbClr val="92D050"/>
            </a:solidFill>
            <a:round/>
            <a:headEnd/>
            <a:tailEnd/>
          </a:ln>
          <a:extLst>
            <a:ext uri="{909E8E84-426E-40DD-AFC4-6F175D3DCCD1}">
              <a14:hiddenFill xmlns:a14="http://schemas.microsoft.com/office/drawing/2010/main">
                <a:noFill/>
              </a14:hiddenFill>
            </a:ext>
          </a:extLst>
        </p:spPr>
      </p:cxnSp>
      <p:cxnSp>
        <p:nvCxnSpPr>
          <p:cNvPr id="24" name="Line 55">
            <a:extLst>
              <a:ext uri="{FF2B5EF4-FFF2-40B4-BE49-F238E27FC236}">
                <a16:creationId xmlns:a16="http://schemas.microsoft.com/office/drawing/2014/main" id="{E1529DD7-35FC-4F68-97BF-D1B25796ABF4}"/>
              </a:ext>
            </a:extLst>
          </p:cNvPr>
          <p:cNvCxnSpPr>
            <a:cxnSpLocks noChangeShapeType="1"/>
          </p:cNvCxnSpPr>
          <p:nvPr/>
        </p:nvCxnSpPr>
        <p:spPr bwMode="auto">
          <a:xfrm>
            <a:off x="610164" y="4686260"/>
            <a:ext cx="4238221" cy="0"/>
          </a:xfrm>
          <a:prstGeom prst="line">
            <a:avLst/>
          </a:prstGeom>
          <a:noFill/>
          <a:ln w="28575" cap="rnd">
            <a:solidFill>
              <a:srgbClr val="92D050"/>
            </a:solidFill>
            <a:prstDash val="sysDot"/>
            <a:round/>
            <a:headEnd/>
            <a:tailEnd/>
          </a:ln>
          <a:extLst>
            <a:ext uri="{909E8E84-426E-40DD-AFC4-6F175D3DCCD1}">
              <a14:hiddenFill xmlns:a14="http://schemas.microsoft.com/office/drawing/2010/main">
                <a:noFill/>
              </a14:hiddenFill>
            </a:ext>
          </a:extLst>
        </p:spPr>
      </p:cxnSp>
      <p:cxnSp>
        <p:nvCxnSpPr>
          <p:cNvPr id="25" name="Line 56">
            <a:extLst>
              <a:ext uri="{FF2B5EF4-FFF2-40B4-BE49-F238E27FC236}">
                <a16:creationId xmlns:a16="http://schemas.microsoft.com/office/drawing/2014/main" id="{1E53EF8A-0198-4856-AE37-D8CDBF379D53}"/>
              </a:ext>
            </a:extLst>
          </p:cNvPr>
          <p:cNvCxnSpPr>
            <a:cxnSpLocks noChangeShapeType="1"/>
          </p:cNvCxnSpPr>
          <p:nvPr/>
        </p:nvCxnSpPr>
        <p:spPr bwMode="auto">
          <a:xfrm>
            <a:off x="607159" y="5066011"/>
            <a:ext cx="4238221" cy="0"/>
          </a:xfrm>
          <a:prstGeom prst="line">
            <a:avLst/>
          </a:prstGeom>
          <a:noFill/>
          <a:ln w="28575" cap="rnd">
            <a:solidFill>
              <a:srgbClr val="92D050"/>
            </a:solidFill>
            <a:prstDash val="sysDot"/>
            <a:round/>
            <a:headEnd/>
            <a:tailEnd/>
          </a:ln>
          <a:extLst>
            <a:ext uri="{909E8E84-426E-40DD-AFC4-6F175D3DCCD1}">
              <a14:hiddenFill xmlns:a14="http://schemas.microsoft.com/office/drawing/2010/main">
                <a:noFill/>
              </a14:hiddenFill>
            </a:ext>
          </a:extLst>
        </p:spPr>
      </p:cxnSp>
      <p:sp>
        <p:nvSpPr>
          <p:cNvPr id="26" name="Freeform 57">
            <a:extLst>
              <a:ext uri="{FF2B5EF4-FFF2-40B4-BE49-F238E27FC236}">
                <a16:creationId xmlns:a16="http://schemas.microsoft.com/office/drawing/2014/main" id="{D73C209A-C47D-4883-A736-000C23E57357}"/>
              </a:ext>
            </a:extLst>
          </p:cNvPr>
          <p:cNvSpPr>
            <a:spLocks/>
          </p:cNvSpPr>
          <p:nvPr/>
        </p:nvSpPr>
        <p:spPr bwMode="auto">
          <a:xfrm>
            <a:off x="584623" y="4695579"/>
            <a:ext cx="4283293" cy="350629"/>
          </a:xfrm>
          <a:custGeom>
            <a:avLst/>
            <a:gdLst>
              <a:gd name="T0" fmla="*/ 0 w 2851"/>
              <a:gd name="T1" fmla="*/ 144 h 301"/>
              <a:gd name="T2" fmla="*/ 564 w 2851"/>
              <a:gd name="T3" fmla="*/ 63 h 301"/>
              <a:gd name="T4" fmla="*/ 1065 w 2851"/>
              <a:gd name="T5" fmla="*/ 292 h 301"/>
              <a:gd name="T6" fmla="*/ 1589 w 2851"/>
              <a:gd name="T7" fmla="*/ 9 h 301"/>
              <a:gd name="T8" fmla="*/ 2094 w 2851"/>
              <a:gd name="T9" fmla="*/ 239 h 301"/>
              <a:gd name="T10" fmla="*/ 2480 w 2851"/>
              <a:gd name="T11" fmla="*/ 117 h 301"/>
              <a:gd name="T12" fmla="*/ 2851 w 2851"/>
              <a:gd name="T13" fmla="*/ 266 h 301"/>
            </a:gdLst>
            <a:ahLst/>
            <a:cxnLst>
              <a:cxn ang="0">
                <a:pos x="T0" y="T1"/>
              </a:cxn>
              <a:cxn ang="0">
                <a:pos x="T2" y="T3"/>
              </a:cxn>
              <a:cxn ang="0">
                <a:pos x="T4" y="T5"/>
              </a:cxn>
              <a:cxn ang="0">
                <a:pos x="T6" y="T7"/>
              </a:cxn>
              <a:cxn ang="0">
                <a:pos x="T8" y="T9"/>
              </a:cxn>
              <a:cxn ang="0">
                <a:pos x="T10" y="T11"/>
              </a:cxn>
              <a:cxn ang="0">
                <a:pos x="T12" y="T13"/>
              </a:cxn>
            </a:cxnLst>
            <a:rect l="0" t="0" r="r" b="b"/>
            <a:pathLst>
              <a:path w="2851" h="301">
                <a:moveTo>
                  <a:pt x="0" y="144"/>
                </a:moveTo>
                <a:cubicBezTo>
                  <a:pt x="94" y="131"/>
                  <a:pt x="387" y="38"/>
                  <a:pt x="564" y="63"/>
                </a:cubicBezTo>
                <a:cubicBezTo>
                  <a:pt x="741" y="88"/>
                  <a:pt x="894" y="301"/>
                  <a:pt x="1065" y="292"/>
                </a:cubicBezTo>
                <a:cubicBezTo>
                  <a:pt x="1236" y="283"/>
                  <a:pt x="1418" y="18"/>
                  <a:pt x="1589" y="9"/>
                </a:cubicBezTo>
                <a:cubicBezTo>
                  <a:pt x="1760" y="0"/>
                  <a:pt x="1945" y="221"/>
                  <a:pt x="2094" y="239"/>
                </a:cubicBezTo>
                <a:cubicBezTo>
                  <a:pt x="2242" y="257"/>
                  <a:pt x="2354" y="113"/>
                  <a:pt x="2480" y="117"/>
                </a:cubicBezTo>
                <a:cubicBezTo>
                  <a:pt x="2605" y="122"/>
                  <a:pt x="2774" y="235"/>
                  <a:pt x="2851" y="266"/>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ja-JP" altLang="en-US"/>
          </a:p>
        </p:txBody>
      </p:sp>
      <p:sp>
        <p:nvSpPr>
          <p:cNvPr id="12" name="Rectangle 58">
            <a:extLst>
              <a:ext uri="{FF2B5EF4-FFF2-40B4-BE49-F238E27FC236}">
                <a16:creationId xmlns:a16="http://schemas.microsoft.com/office/drawing/2014/main" id="{7360F299-EEBA-4ED3-ABC0-03D3C243251F}"/>
              </a:ext>
            </a:extLst>
          </p:cNvPr>
          <p:cNvSpPr>
            <a:spLocks noChangeArrowheads="1"/>
          </p:cNvSpPr>
          <p:nvPr/>
        </p:nvSpPr>
        <p:spPr bwMode="auto">
          <a:xfrm>
            <a:off x="694734" y="1021227"/>
            <a:ext cx="434625" cy="568943"/>
          </a:xfrm>
          <a:prstGeom prst="rect">
            <a:avLst/>
          </a:prstGeom>
          <a:solidFill>
            <a:schemeClr val="bg1"/>
          </a:solidFill>
          <a:ln w="9525">
            <a:noFill/>
            <a:miter lim="800000"/>
            <a:headEnd/>
            <a:tailEnd/>
          </a:ln>
          <a:effectLst/>
        </p:spPr>
        <p:txBody>
          <a:bodyPr rot="0" vert="eaVert" wrap="square" lIns="91440" tIns="45720" rIns="91440" bIns="45720" anchor="t" anchorCtr="0" upright="1">
            <a:noAutofit/>
          </a:bodyPr>
          <a:lstStyle/>
          <a:p>
            <a:pPr algn="just">
              <a:spcAft>
                <a:spcPts val="0"/>
              </a:spcAft>
            </a:pPr>
            <a:r>
              <a:rPr lang="ja-JP" sz="1600" dirty="0">
                <a:effectLst/>
                <a:latin typeface="ＭＳ 明朝" panose="02020609040205080304" pitchFamily="17" charset="-128"/>
                <a:ea typeface="ＭＳ ゴシック" panose="020B0609070205080204" pitchFamily="49" charset="-128"/>
                <a:cs typeface="Times New Roman" panose="02020603050405020304" pitchFamily="18" charset="0"/>
              </a:rPr>
              <a:t>価格</a:t>
            </a:r>
            <a:endParaRPr lang="ja-JP" sz="16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19" name="AutoShape 64">
            <a:extLst>
              <a:ext uri="{FF2B5EF4-FFF2-40B4-BE49-F238E27FC236}">
                <a16:creationId xmlns:a16="http://schemas.microsoft.com/office/drawing/2014/main" id="{1B98C1BF-0638-4523-98A9-9DE2388D5686}"/>
              </a:ext>
            </a:extLst>
          </p:cNvPr>
          <p:cNvSpPr>
            <a:spLocks noChangeArrowheads="1"/>
          </p:cNvSpPr>
          <p:nvPr/>
        </p:nvSpPr>
        <p:spPr bwMode="auto">
          <a:xfrm>
            <a:off x="7452227" y="1034818"/>
            <a:ext cx="1224229" cy="2043908"/>
          </a:xfrm>
          <a:prstGeom prst="roundRect">
            <a:avLst>
              <a:gd name="adj" fmla="val 9755"/>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8100000" scaled="1"/>
            <a:tileRect/>
          </a:gradFill>
          <a:ln w="9525">
            <a:solidFill>
              <a:srgbClr val="808080"/>
            </a:solidFill>
            <a:round/>
            <a:headEnd/>
            <a:tailEnd/>
          </a:ln>
          <a:effectLst/>
        </p:spPr>
        <p:txBody>
          <a:bodyPr rot="0" vert="eaVert" wrap="square" lIns="62640" tIns="34920" rIns="62640" bIns="34920" anchor="t" anchorCtr="0" upright="1">
            <a:noAutofit/>
          </a:bodyPr>
          <a:lstStyle/>
          <a:p>
            <a:pPr algn="ctr">
              <a:spcAft>
                <a:spcPts val="0"/>
              </a:spcAft>
            </a:pPr>
            <a:endParaRPr lang="en-US" altLang="ja-JP" sz="2000" dirty="0">
              <a:effectLst/>
              <a:latin typeface="ＭＳ 明朝" panose="02020609040205080304" pitchFamily="17" charset="-128"/>
              <a:ea typeface="ＭＳ ゴシック" panose="020B0609070205080204" pitchFamily="49" charset="-128"/>
              <a:cs typeface="Times New Roman" panose="02020603050405020304" pitchFamily="18" charset="0"/>
            </a:endParaRPr>
          </a:p>
          <a:p>
            <a:pPr algn="ctr">
              <a:spcAft>
                <a:spcPts val="0"/>
              </a:spcAft>
            </a:pPr>
            <a:r>
              <a:rPr lang="ja-JP" sz="2800" b="1" dirty="0">
                <a:solidFill>
                  <a:schemeClr val="bg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リスク</a:t>
            </a:r>
            <a:r>
              <a:rPr lang="ja-JP" altLang="en-US" sz="2800" b="1" dirty="0">
                <a:solidFill>
                  <a:schemeClr val="bg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sz="2800" b="1" dirty="0">
                <a:solidFill>
                  <a:schemeClr val="bg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大</a:t>
            </a:r>
            <a:r>
              <a:rPr lang="ja-JP" altLang="en-US" sz="2000" b="1" dirty="0">
                <a:effectLst/>
                <a:latin typeface="ＭＳ 明朝" panose="02020609040205080304" pitchFamily="17" charset="-128"/>
                <a:ea typeface="ＭＳ ゴシック" panose="020B0609070205080204" pitchFamily="49" charset="-128"/>
                <a:cs typeface="Times New Roman" panose="02020603050405020304" pitchFamily="18" charset="0"/>
              </a:rPr>
              <a:t>　</a:t>
            </a:r>
            <a:endParaRPr lang="ja-JP" sz="2000" b="1"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3" name="正方形/長方形 2">
            <a:extLst>
              <a:ext uri="{FF2B5EF4-FFF2-40B4-BE49-F238E27FC236}">
                <a16:creationId xmlns:a16="http://schemas.microsoft.com/office/drawing/2014/main" id="{361F5B5E-5A5D-45ED-8806-93651DE2FFFD}"/>
              </a:ext>
            </a:extLst>
          </p:cNvPr>
          <p:cNvSpPr/>
          <p:nvPr/>
        </p:nvSpPr>
        <p:spPr>
          <a:xfrm>
            <a:off x="4117339" y="2827538"/>
            <a:ext cx="595035" cy="338554"/>
          </a:xfrm>
          <a:prstGeom prst="rect">
            <a:avLst/>
          </a:prstGeom>
          <a:solidFill>
            <a:schemeClr val="bg1"/>
          </a:solidFill>
        </p:spPr>
        <p:txBody>
          <a:bodyPr wrap="none">
            <a:spAutoFit/>
          </a:bodyPr>
          <a:lstStyle/>
          <a:p>
            <a:r>
              <a:rPr lang="ja-JP" altLang="en-US" sz="1600" dirty="0">
                <a:latin typeface="ＭＳ ゴシック" panose="020B0609070205080204" pitchFamily="49" charset="-128"/>
                <a:ea typeface="ＭＳ ゴシック" panose="020B0609070205080204" pitchFamily="49" charset="-128"/>
              </a:rPr>
              <a:t>時間</a:t>
            </a:r>
          </a:p>
        </p:txBody>
      </p:sp>
      <p:sp>
        <p:nvSpPr>
          <p:cNvPr id="4" name="正方形/長方形 3">
            <a:extLst>
              <a:ext uri="{FF2B5EF4-FFF2-40B4-BE49-F238E27FC236}">
                <a16:creationId xmlns:a16="http://schemas.microsoft.com/office/drawing/2014/main" id="{CE7B9788-15DF-4764-B61F-2B9C99ADCC83}"/>
              </a:ext>
            </a:extLst>
          </p:cNvPr>
          <p:cNvSpPr/>
          <p:nvPr/>
        </p:nvSpPr>
        <p:spPr>
          <a:xfrm>
            <a:off x="5463364" y="1820742"/>
            <a:ext cx="1811714" cy="646331"/>
          </a:xfrm>
          <a:prstGeom prst="rect">
            <a:avLst/>
          </a:prstGeom>
          <a:solidFill>
            <a:schemeClr val="accent5">
              <a:lumMod val="40000"/>
              <a:lumOff val="60000"/>
            </a:schemeClr>
          </a:solidFill>
        </p:spPr>
        <p:txBody>
          <a:bodyPr wrap="none">
            <a:spAutoFit/>
          </a:bodyPr>
          <a:lstStyle/>
          <a:p>
            <a:pPr algn="ctr"/>
            <a:r>
              <a:rPr lang="ja-JP" altLang="en-US" b="1" dirty="0">
                <a:solidFill>
                  <a:schemeClr val="accent5">
                    <a:lumMod val="50000"/>
                  </a:schemeClr>
                </a:solidFill>
                <a:latin typeface="ＭＳ ゴシック" panose="020B0609070205080204" pitchFamily="49" charset="-128"/>
                <a:ea typeface="ＭＳ ゴシック" panose="020B0609070205080204" pitchFamily="49" charset="-128"/>
              </a:rPr>
              <a:t>価格の</a:t>
            </a:r>
            <a:endParaRPr lang="en-US" altLang="ja-JP" b="1" dirty="0">
              <a:solidFill>
                <a:schemeClr val="accent5">
                  <a:lumMod val="50000"/>
                </a:schemeClr>
              </a:solidFill>
              <a:latin typeface="ＭＳ ゴシック" panose="020B0609070205080204" pitchFamily="49" charset="-128"/>
              <a:ea typeface="ＭＳ ゴシック" panose="020B0609070205080204" pitchFamily="49" charset="-128"/>
            </a:endParaRPr>
          </a:p>
          <a:p>
            <a:pPr algn="ctr"/>
            <a:r>
              <a:rPr lang="ja-JP" altLang="en-US" b="1" dirty="0">
                <a:solidFill>
                  <a:schemeClr val="accent5">
                    <a:lumMod val="50000"/>
                  </a:schemeClr>
                </a:solidFill>
                <a:latin typeface="ＭＳ ゴシック" panose="020B0609070205080204" pitchFamily="49" charset="-128"/>
                <a:ea typeface="ＭＳ ゴシック" panose="020B0609070205080204" pitchFamily="49" charset="-128"/>
              </a:rPr>
              <a:t>ぶれ幅が大きい</a:t>
            </a:r>
          </a:p>
        </p:txBody>
      </p:sp>
      <p:sp>
        <p:nvSpPr>
          <p:cNvPr id="33" name="Rectangle 58">
            <a:extLst>
              <a:ext uri="{FF2B5EF4-FFF2-40B4-BE49-F238E27FC236}">
                <a16:creationId xmlns:a16="http://schemas.microsoft.com/office/drawing/2014/main" id="{3A57EB0A-917C-4C8C-8C07-C900DEE0A58C}"/>
              </a:ext>
            </a:extLst>
          </p:cNvPr>
          <p:cNvSpPr>
            <a:spLocks noChangeArrowheads="1"/>
          </p:cNvSpPr>
          <p:nvPr/>
        </p:nvSpPr>
        <p:spPr bwMode="auto">
          <a:xfrm>
            <a:off x="629232" y="3807395"/>
            <a:ext cx="434625" cy="568943"/>
          </a:xfrm>
          <a:prstGeom prst="rect">
            <a:avLst/>
          </a:prstGeom>
          <a:solidFill>
            <a:schemeClr val="bg1"/>
          </a:solidFill>
          <a:ln w="9525">
            <a:noFill/>
            <a:miter lim="800000"/>
            <a:headEnd/>
            <a:tailEnd/>
          </a:ln>
          <a:effectLst/>
        </p:spPr>
        <p:txBody>
          <a:bodyPr rot="0" vert="eaVert" wrap="square" lIns="91440" tIns="45720" rIns="91440" bIns="45720" anchor="t" anchorCtr="0" upright="1">
            <a:noAutofit/>
          </a:bodyPr>
          <a:lstStyle/>
          <a:p>
            <a:pPr algn="just">
              <a:spcAft>
                <a:spcPts val="0"/>
              </a:spcAft>
            </a:pPr>
            <a:r>
              <a:rPr lang="ja-JP" sz="1600" dirty="0">
                <a:effectLst/>
                <a:latin typeface="ＭＳ 明朝" panose="02020609040205080304" pitchFamily="17" charset="-128"/>
                <a:ea typeface="ＭＳ ゴシック" panose="020B0609070205080204" pitchFamily="49" charset="-128"/>
                <a:cs typeface="Times New Roman" panose="02020603050405020304" pitchFamily="18" charset="0"/>
              </a:rPr>
              <a:t>価格</a:t>
            </a:r>
            <a:endParaRPr lang="ja-JP" sz="16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34" name="正方形/長方形 33">
            <a:extLst>
              <a:ext uri="{FF2B5EF4-FFF2-40B4-BE49-F238E27FC236}">
                <a16:creationId xmlns:a16="http://schemas.microsoft.com/office/drawing/2014/main" id="{70D6E7D0-0AD1-4835-9ACE-D44BF2E61D1F}"/>
              </a:ext>
            </a:extLst>
          </p:cNvPr>
          <p:cNvSpPr/>
          <p:nvPr/>
        </p:nvSpPr>
        <p:spPr>
          <a:xfrm>
            <a:off x="4117339" y="5598698"/>
            <a:ext cx="595035" cy="338554"/>
          </a:xfrm>
          <a:prstGeom prst="rect">
            <a:avLst/>
          </a:prstGeom>
          <a:solidFill>
            <a:schemeClr val="bg1"/>
          </a:solidFill>
        </p:spPr>
        <p:txBody>
          <a:bodyPr wrap="none">
            <a:spAutoFit/>
          </a:bodyPr>
          <a:lstStyle/>
          <a:p>
            <a:r>
              <a:rPr lang="ja-JP" altLang="en-US" sz="1600" dirty="0">
                <a:latin typeface="ＭＳ ゴシック" panose="020B0609070205080204" pitchFamily="49" charset="-128"/>
                <a:ea typeface="ＭＳ ゴシック" panose="020B0609070205080204" pitchFamily="49" charset="-128"/>
              </a:rPr>
              <a:t>時間</a:t>
            </a:r>
          </a:p>
        </p:txBody>
      </p:sp>
      <p:sp>
        <p:nvSpPr>
          <p:cNvPr id="35" name="正方形/長方形 34">
            <a:extLst>
              <a:ext uri="{FF2B5EF4-FFF2-40B4-BE49-F238E27FC236}">
                <a16:creationId xmlns:a16="http://schemas.microsoft.com/office/drawing/2014/main" id="{B3E7F53A-046E-4E78-B2BA-C4EC9A4B15F1}"/>
              </a:ext>
            </a:extLst>
          </p:cNvPr>
          <p:cNvSpPr/>
          <p:nvPr/>
        </p:nvSpPr>
        <p:spPr>
          <a:xfrm>
            <a:off x="5431494" y="4524855"/>
            <a:ext cx="1811714" cy="646331"/>
          </a:xfrm>
          <a:prstGeom prst="rect">
            <a:avLst/>
          </a:prstGeom>
          <a:solidFill>
            <a:schemeClr val="accent5">
              <a:lumMod val="40000"/>
              <a:lumOff val="60000"/>
            </a:schemeClr>
          </a:solidFill>
        </p:spPr>
        <p:txBody>
          <a:bodyPr wrap="none">
            <a:spAutoFit/>
          </a:bodyPr>
          <a:lstStyle/>
          <a:p>
            <a:pPr algn="ctr"/>
            <a:r>
              <a:rPr lang="ja-JP" altLang="en-US" b="1" dirty="0">
                <a:solidFill>
                  <a:schemeClr val="accent5">
                    <a:lumMod val="50000"/>
                  </a:schemeClr>
                </a:solidFill>
                <a:latin typeface="ＭＳ ゴシック" panose="020B0609070205080204" pitchFamily="49" charset="-128"/>
                <a:ea typeface="ＭＳ ゴシック" panose="020B0609070205080204" pitchFamily="49" charset="-128"/>
              </a:rPr>
              <a:t>価格の</a:t>
            </a:r>
            <a:endParaRPr lang="en-US" altLang="ja-JP" b="1" dirty="0">
              <a:solidFill>
                <a:schemeClr val="accent5">
                  <a:lumMod val="50000"/>
                </a:schemeClr>
              </a:solidFill>
              <a:latin typeface="ＭＳ ゴシック" panose="020B0609070205080204" pitchFamily="49" charset="-128"/>
              <a:ea typeface="ＭＳ ゴシック" panose="020B0609070205080204" pitchFamily="49" charset="-128"/>
            </a:endParaRPr>
          </a:p>
          <a:p>
            <a:pPr algn="ctr"/>
            <a:r>
              <a:rPr lang="ja-JP" altLang="en-US" b="1" dirty="0">
                <a:solidFill>
                  <a:schemeClr val="accent5">
                    <a:lumMod val="50000"/>
                  </a:schemeClr>
                </a:solidFill>
                <a:latin typeface="ＭＳ ゴシック" panose="020B0609070205080204" pitchFamily="49" charset="-128"/>
                <a:ea typeface="ＭＳ ゴシック" panose="020B0609070205080204" pitchFamily="49" charset="-128"/>
              </a:rPr>
              <a:t>ぶれ幅が小さい</a:t>
            </a:r>
          </a:p>
        </p:txBody>
      </p:sp>
      <p:sp>
        <p:nvSpPr>
          <p:cNvPr id="36" name="AutoShape 64">
            <a:extLst>
              <a:ext uri="{FF2B5EF4-FFF2-40B4-BE49-F238E27FC236}">
                <a16:creationId xmlns:a16="http://schemas.microsoft.com/office/drawing/2014/main" id="{6EF2FC00-5D69-44FD-A65A-6451B5E499C7}"/>
              </a:ext>
            </a:extLst>
          </p:cNvPr>
          <p:cNvSpPr>
            <a:spLocks noChangeArrowheads="1"/>
          </p:cNvSpPr>
          <p:nvPr/>
        </p:nvSpPr>
        <p:spPr bwMode="auto">
          <a:xfrm>
            <a:off x="7452227" y="3742707"/>
            <a:ext cx="1224229" cy="2043908"/>
          </a:xfrm>
          <a:prstGeom prst="roundRect">
            <a:avLst>
              <a:gd name="adj" fmla="val 9755"/>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8100000" scaled="1"/>
            <a:tileRect/>
          </a:gradFill>
          <a:ln w="9525">
            <a:solidFill>
              <a:srgbClr val="808080"/>
            </a:solidFill>
            <a:round/>
            <a:headEnd/>
            <a:tailEnd/>
          </a:ln>
          <a:effectLst/>
        </p:spPr>
        <p:txBody>
          <a:bodyPr rot="0" vert="eaVert" wrap="square" lIns="62640" tIns="34920" rIns="62640" bIns="34920" anchor="t" anchorCtr="0" upright="1">
            <a:noAutofit/>
          </a:bodyPr>
          <a:lstStyle/>
          <a:p>
            <a:pPr algn="ctr">
              <a:spcAft>
                <a:spcPts val="0"/>
              </a:spcAft>
            </a:pPr>
            <a:endParaRPr lang="en-US" altLang="ja-JP" sz="2000" dirty="0">
              <a:effectLst/>
              <a:latin typeface="ＭＳ 明朝" panose="02020609040205080304" pitchFamily="17" charset="-128"/>
              <a:ea typeface="ＭＳ ゴシック" panose="020B0609070205080204" pitchFamily="49" charset="-128"/>
              <a:cs typeface="Times New Roman" panose="02020603050405020304" pitchFamily="18" charset="0"/>
            </a:endParaRPr>
          </a:p>
          <a:p>
            <a:pPr algn="ctr">
              <a:spcAft>
                <a:spcPts val="0"/>
              </a:spcAft>
            </a:pPr>
            <a:r>
              <a:rPr lang="ja-JP" sz="2800" b="1" dirty="0">
                <a:solidFill>
                  <a:schemeClr val="bg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リスク</a:t>
            </a:r>
            <a:r>
              <a:rPr lang="ja-JP" altLang="en-US" sz="2800" b="1" dirty="0">
                <a:solidFill>
                  <a:schemeClr val="bg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少</a:t>
            </a:r>
            <a:r>
              <a:rPr lang="ja-JP" altLang="en-US" sz="2000" b="1" dirty="0">
                <a:effectLst/>
                <a:latin typeface="ＭＳ 明朝" panose="02020609040205080304" pitchFamily="17" charset="-128"/>
                <a:ea typeface="ＭＳ ゴシック" panose="020B0609070205080204" pitchFamily="49" charset="-128"/>
                <a:cs typeface="Times New Roman" panose="02020603050405020304" pitchFamily="18" charset="0"/>
              </a:rPr>
              <a:t>　</a:t>
            </a:r>
            <a:endParaRPr lang="ja-JP" sz="2000" b="1"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cxnSp>
        <p:nvCxnSpPr>
          <p:cNvPr id="37" name="直線コネクタ 36">
            <a:extLst>
              <a:ext uri="{FF2B5EF4-FFF2-40B4-BE49-F238E27FC236}">
                <a16:creationId xmlns:a16="http://schemas.microsoft.com/office/drawing/2014/main" id="{6A9C3BFC-916B-4E8B-9CB2-C463C8C81A06}"/>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8" name="Rectangle 2">
            <a:extLst>
              <a:ext uri="{FF2B5EF4-FFF2-40B4-BE49-F238E27FC236}">
                <a16:creationId xmlns:a16="http://schemas.microsoft.com/office/drawing/2014/main" id="{7402AF0B-0332-48E9-BBB3-7EE133FC6BAD}"/>
              </a:ext>
            </a:extLst>
          </p:cNvPr>
          <p:cNvSpPr txBox="1">
            <a:spLocks noChangeArrowheads="1"/>
          </p:cNvSpPr>
          <p:nvPr/>
        </p:nvSpPr>
        <p:spPr>
          <a:xfrm>
            <a:off x="0" y="-243408"/>
            <a:ext cx="7886700" cy="1325563"/>
          </a:xfrm>
          <a:prstGeom prst="rect">
            <a:avLst/>
          </a:prstGeom>
          <a:ln>
            <a:miter lim="800000"/>
            <a:headEnd/>
            <a:tailEnd/>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defRPr/>
            </a:pPr>
            <a:r>
              <a:rPr lang="ja-JP" alt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投資におけるリスクとは</a:t>
            </a:r>
          </a:p>
        </p:txBody>
      </p:sp>
    </p:spTree>
    <p:extLst>
      <p:ext uri="{BB962C8B-B14F-4D97-AF65-F5344CB8AC3E}">
        <p14:creationId xmlns:p14="http://schemas.microsoft.com/office/powerpoint/2010/main" val="247713615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A4C08336-D39E-4A90-BEF1-F2B8C1C3DEA2}"/>
              </a:ext>
            </a:extLst>
          </p:cNvPr>
          <p:cNvSpPr/>
          <p:nvPr/>
        </p:nvSpPr>
        <p:spPr>
          <a:xfrm>
            <a:off x="107504" y="826260"/>
            <a:ext cx="8928992" cy="4866926"/>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コンテンツ プレースホルダー 8">
            <a:extLst>
              <a:ext uri="{FF2B5EF4-FFF2-40B4-BE49-F238E27FC236}">
                <a16:creationId xmlns:a16="http://schemas.microsoft.com/office/drawing/2014/main" id="{584212CB-FCBE-45B4-9262-628FD77AB714}"/>
              </a:ext>
            </a:extLst>
          </p:cNvPr>
          <p:cNvPicPr>
            <a:picLocks noGrp="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43508" y="1523386"/>
            <a:ext cx="8856984" cy="3816424"/>
          </a:xfrm>
          <a:prstGeom prst="rect">
            <a:avLst/>
          </a:prstGeom>
          <a:noFill/>
          <a:ln>
            <a:noFill/>
          </a:ln>
        </p:spPr>
      </p:pic>
      <p:sp>
        <p:nvSpPr>
          <p:cNvPr id="3" name="テキスト ボックス 2">
            <a:extLst>
              <a:ext uri="{FF2B5EF4-FFF2-40B4-BE49-F238E27FC236}">
                <a16:creationId xmlns:a16="http://schemas.microsoft.com/office/drawing/2014/main" id="{4CEBF41C-D4E2-472F-93F8-A8C38B4F3772}"/>
              </a:ext>
            </a:extLst>
          </p:cNvPr>
          <p:cNvSpPr txBox="1"/>
          <p:nvPr/>
        </p:nvSpPr>
        <p:spPr>
          <a:xfrm>
            <a:off x="323528" y="5693186"/>
            <a:ext cx="2808312" cy="400110"/>
          </a:xfrm>
          <a:prstGeom prst="rect">
            <a:avLst/>
          </a:prstGeom>
          <a:noFill/>
        </p:spPr>
        <p:txBody>
          <a:bodyPr wrap="square" rtlCol="0">
            <a:spAutoFit/>
          </a:bodyPr>
          <a:lstStyle/>
          <a:p>
            <a:r>
              <a:rPr lang="ja-JP" altLang="ja-JP" sz="2000" b="1" dirty="0">
                <a:solidFill>
                  <a:srgbClr val="0070C0"/>
                </a:solidFill>
                <a:latin typeface="ＭＳ ゴシック" panose="020B0609070205080204" pitchFamily="49" charset="-128"/>
                <a:ea typeface="ＭＳ ゴシック" panose="020B0609070205080204" pitchFamily="49" charset="-128"/>
              </a:rPr>
              <a:t>※商品設計により変動</a:t>
            </a:r>
            <a:endParaRPr kumimoji="1" lang="ja-JP" altLang="en-US" sz="2000" b="1" dirty="0">
              <a:solidFill>
                <a:srgbClr val="0070C0"/>
              </a:solidFill>
              <a:latin typeface="ＭＳ ゴシック" panose="020B0609070205080204" pitchFamily="49" charset="-128"/>
              <a:ea typeface="ＭＳ ゴシック" panose="020B0609070205080204" pitchFamily="49" charset="-128"/>
            </a:endParaRPr>
          </a:p>
        </p:txBody>
      </p:sp>
      <p:sp>
        <p:nvSpPr>
          <p:cNvPr id="2" name="テキスト ボックス 1">
            <a:extLst>
              <a:ext uri="{FF2B5EF4-FFF2-40B4-BE49-F238E27FC236}">
                <a16:creationId xmlns:a16="http://schemas.microsoft.com/office/drawing/2014/main" id="{1AE247F8-CF45-485C-8DD3-100A0647D287}"/>
              </a:ext>
            </a:extLst>
          </p:cNvPr>
          <p:cNvSpPr txBox="1"/>
          <p:nvPr/>
        </p:nvSpPr>
        <p:spPr>
          <a:xfrm>
            <a:off x="6444208" y="5693186"/>
            <a:ext cx="2699792" cy="338554"/>
          </a:xfrm>
          <a:prstGeom prst="rect">
            <a:avLst/>
          </a:prstGeom>
          <a:noFill/>
        </p:spPr>
        <p:txBody>
          <a:bodyPr wrap="square" rtlCol="0">
            <a:spAutoFit/>
          </a:bodyPr>
          <a:lstStyle/>
          <a:p>
            <a:r>
              <a:rPr kumimoji="1" lang="ja-JP" altLang="en-US" sz="1600" dirty="0">
                <a:latin typeface="ＭＳ ゴシック" panose="020B0609070205080204" pitchFamily="49" charset="-128"/>
                <a:ea typeface="ＭＳ ゴシック" panose="020B0609070205080204" pitchFamily="49" charset="-128"/>
              </a:rPr>
              <a:t>投資診断協会テキストより</a:t>
            </a:r>
          </a:p>
        </p:txBody>
      </p:sp>
      <p:cxnSp>
        <p:nvCxnSpPr>
          <p:cNvPr id="7" name="直線コネクタ 6">
            <a:extLst>
              <a:ext uri="{FF2B5EF4-FFF2-40B4-BE49-F238E27FC236}">
                <a16:creationId xmlns:a16="http://schemas.microsoft.com/office/drawing/2014/main" id="{3E519B7D-A487-4A34-A0D6-7C3EE09795D7}"/>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Rectangle 2">
            <a:extLst>
              <a:ext uri="{FF2B5EF4-FFF2-40B4-BE49-F238E27FC236}">
                <a16:creationId xmlns:a16="http://schemas.microsoft.com/office/drawing/2014/main" id="{D228BDFA-4696-4820-A8E8-6A24030C99E9}"/>
              </a:ext>
            </a:extLst>
          </p:cNvPr>
          <p:cNvSpPr txBox="1">
            <a:spLocks noChangeArrowheads="1"/>
          </p:cNvSpPr>
          <p:nvPr/>
        </p:nvSpPr>
        <p:spPr>
          <a:xfrm>
            <a:off x="0" y="-243408"/>
            <a:ext cx="7886700" cy="1325563"/>
          </a:xfrm>
          <a:prstGeom prst="rect">
            <a:avLst/>
          </a:prstGeom>
          <a:ln>
            <a:miter lim="800000"/>
            <a:headEnd/>
            <a:tailEnd/>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defRPr/>
            </a:pPr>
            <a:r>
              <a:rPr lang="ja-JP" alt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金融商品の種類と特徴</a:t>
            </a:r>
          </a:p>
        </p:txBody>
      </p:sp>
    </p:spTree>
    <p:extLst>
      <p:ext uri="{BB962C8B-B14F-4D97-AF65-F5344CB8AC3E}">
        <p14:creationId xmlns:p14="http://schemas.microsoft.com/office/powerpoint/2010/main" val="2397470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p:cNvSpPr>
            <a:spLocks noChangeArrowheads="1"/>
          </p:cNvSpPr>
          <p:nvPr/>
        </p:nvSpPr>
        <p:spPr bwMode="auto">
          <a:xfrm>
            <a:off x="-450712" y="3004744"/>
            <a:ext cx="10014417" cy="1072328"/>
          </a:xfrm>
          <a:prstGeom prst="rect">
            <a:avLst/>
          </a:prstGeom>
          <a:noFill/>
          <a:ln w="9525">
            <a:noFill/>
            <a:miter lim="800000"/>
            <a:headEnd/>
            <a:tailEnd/>
          </a:ln>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ja-JP" altLang="en-US" sz="4000" b="1" spc="50" dirty="0">
                <a:ln w="11430"/>
                <a:gradFill>
                  <a:gsLst>
                    <a:gs pos="25000">
                      <a:schemeClr val="accent5">
                        <a:lumMod val="75000"/>
                      </a:schemeClr>
                    </a:gs>
                    <a:gs pos="100000">
                      <a:schemeClr val="accent4">
                        <a:lumMod val="50000"/>
                      </a:schemeClr>
                    </a:gs>
                  </a:gsLst>
                  <a:lin ang="5400000"/>
                </a:gradFill>
                <a:effectLst>
                  <a:outerShdw blurRad="76200" dist="50800" dir="5400000" algn="tl" rotWithShape="0">
                    <a:srgbClr val="000000">
                      <a:alpha val="65000"/>
                    </a:srgbClr>
                  </a:outerShdw>
                </a:effectLst>
                <a:ea typeface="HG丸ｺﾞｼｯｸM-PRO" pitchFamily="50" charset="-128"/>
              </a:rPr>
              <a:t>投資診断協会は</a:t>
            </a:r>
            <a:endParaRPr lang="en-US" altLang="ja-JP" sz="4000" b="1" spc="50" dirty="0">
              <a:ln w="11430"/>
              <a:gradFill>
                <a:gsLst>
                  <a:gs pos="25000">
                    <a:schemeClr val="accent5">
                      <a:lumMod val="75000"/>
                    </a:schemeClr>
                  </a:gs>
                  <a:gs pos="100000">
                    <a:schemeClr val="accent4">
                      <a:lumMod val="50000"/>
                    </a:schemeClr>
                  </a:gs>
                </a:gsLst>
                <a:lin ang="5400000"/>
              </a:gradFill>
              <a:effectLst>
                <a:outerShdw blurRad="76200" dist="50800" dir="5400000" algn="tl" rotWithShape="0">
                  <a:srgbClr val="000000">
                    <a:alpha val="65000"/>
                  </a:srgbClr>
                </a:outerShdw>
              </a:effectLst>
              <a:ea typeface="HG丸ｺﾞｼｯｸM-PRO" pitchFamily="50" charset="-128"/>
            </a:endParaRPr>
          </a:p>
          <a:p>
            <a:pPr algn="ctr">
              <a:defRPr/>
            </a:pPr>
            <a:endParaRPr lang="en-US" altLang="ja-JP" sz="4000" b="1" spc="50" dirty="0">
              <a:ln w="11430"/>
              <a:gradFill>
                <a:gsLst>
                  <a:gs pos="25000">
                    <a:schemeClr val="accent5">
                      <a:lumMod val="75000"/>
                    </a:schemeClr>
                  </a:gs>
                  <a:gs pos="100000">
                    <a:schemeClr val="accent4">
                      <a:lumMod val="50000"/>
                    </a:schemeClr>
                  </a:gs>
                </a:gsLst>
                <a:lin ang="5400000"/>
              </a:gradFill>
              <a:effectLst>
                <a:outerShdw blurRad="76200" dist="50800" dir="5400000" algn="tl" rotWithShape="0">
                  <a:srgbClr val="000000">
                    <a:alpha val="65000"/>
                  </a:srgbClr>
                </a:outerShdw>
              </a:effectLst>
              <a:ea typeface="HG丸ｺﾞｼｯｸM-PRO" pitchFamily="50" charset="-128"/>
            </a:endParaRPr>
          </a:p>
          <a:p>
            <a:pPr algn="ctr">
              <a:defRPr/>
            </a:pPr>
            <a:r>
              <a:rPr lang="ja-JP" altLang="en-US" sz="4000" b="1" spc="50" dirty="0">
                <a:ln w="11430"/>
                <a:gradFill>
                  <a:gsLst>
                    <a:gs pos="25000">
                      <a:schemeClr val="accent5">
                        <a:lumMod val="75000"/>
                      </a:schemeClr>
                    </a:gs>
                    <a:gs pos="100000">
                      <a:schemeClr val="accent4">
                        <a:lumMod val="50000"/>
                      </a:schemeClr>
                    </a:gs>
                  </a:gsLst>
                  <a:lin ang="5400000"/>
                </a:gradFill>
                <a:effectLst>
                  <a:outerShdw blurRad="76200" dist="50800" dir="5400000" algn="tl" rotWithShape="0">
                    <a:srgbClr val="000000">
                      <a:alpha val="65000"/>
                    </a:srgbClr>
                  </a:outerShdw>
                </a:effectLst>
                <a:ea typeface="HG丸ｺﾞｼｯｸM-PRO" pitchFamily="50" charset="-128"/>
              </a:rPr>
              <a:t>金融リテラシーを向上させ</a:t>
            </a:r>
            <a:endParaRPr lang="en-US" altLang="ja-JP" sz="4000" b="1" spc="50" dirty="0">
              <a:ln w="11430"/>
              <a:gradFill>
                <a:gsLst>
                  <a:gs pos="25000">
                    <a:schemeClr val="accent5">
                      <a:lumMod val="75000"/>
                    </a:schemeClr>
                  </a:gs>
                  <a:gs pos="100000">
                    <a:schemeClr val="accent4">
                      <a:lumMod val="50000"/>
                    </a:schemeClr>
                  </a:gs>
                </a:gsLst>
                <a:lin ang="5400000"/>
              </a:gradFill>
              <a:effectLst>
                <a:outerShdw blurRad="76200" dist="50800" dir="5400000" algn="tl" rotWithShape="0">
                  <a:srgbClr val="000000">
                    <a:alpha val="65000"/>
                  </a:srgbClr>
                </a:outerShdw>
              </a:effectLst>
              <a:ea typeface="HG丸ｺﾞｼｯｸM-PRO" pitchFamily="50" charset="-128"/>
            </a:endParaRPr>
          </a:p>
          <a:p>
            <a:pPr algn="ctr">
              <a:defRPr/>
            </a:pPr>
            <a:r>
              <a:rPr lang="en-US" altLang="ja-JP" sz="3600" b="1" spc="50" dirty="0">
                <a:ln w="11430"/>
                <a:gradFill>
                  <a:gsLst>
                    <a:gs pos="25000">
                      <a:schemeClr val="accent5">
                        <a:lumMod val="75000"/>
                      </a:schemeClr>
                    </a:gs>
                    <a:gs pos="100000">
                      <a:schemeClr val="accent4">
                        <a:lumMod val="50000"/>
                      </a:schemeClr>
                    </a:gs>
                  </a:gsLst>
                  <a:lin ang="5400000"/>
                </a:gradFill>
                <a:effectLst>
                  <a:outerShdw blurRad="76200" dist="50800" dir="5400000" algn="tl" rotWithShape="0">
                    <a:srgbClr val="000000">
                      <a:alpha val="65000"/>
                    </a:srgbClr>
                  </a:outerShdw>
                </a:effectLst>
                <a:latin typeface="Arial" charset="0"/>
                <a:ea typeface="HG丸ｺﾞｼｯｸM-PRO" pitchFamily="50" charset="-128"/>
              </a:rPr>
              <a:t>【</a:t>
            </a:r>
            <a:r>
              <a:rPr lang="ja-JP" altLang="en-US" sz="3600" b="1" spc="50" dirty="0">
                <a:ln w="11430"/>
                <a:gradFill>
                  <a:gsLst>
                    <a:gs pos="25000">
                      <a:schemeClr val="accent5">
                        <a:lumMod val="75000"/>
                      </a:schemeClr>
                    </a:gs>
                    <a:gs pos="100000">
                      <a:schemeClr val="accent4">
                        <a:lumMod val="50000"/>
                      </a:schemeClr>
                    </a:gs>
                  </a:gsLst>
                  <a:lin ang="5400000"/>
                </a:gradFill>
                <a:effectLst>
                  <a:outerShdw blurRad="76200" dist="50800" dir="5400000" algn="tl" rotWithShape="0">
                    <a:srgbClr val="000000">
                      <a:alpha val="65000"/>
                    </a:srgbClr>
                  </a:outerShdw>
                </a:effectLst>
                <a:latin typeface="Arial" charset="0"/>
                <a:ea typeface="HG丸ｺﾞｼｯｸM-PRO" pitchFamily="50" charset="-128"/>
              </a:rPr>
              <a:t>日本に正しい投資の考え方を根付かせる</a:t>
            </a:r>
            <a:r>
              <a:rPr lang="en-US" altLang="ja-JP" sz="3600" b="1" spc="50" dirty="0">
                <a:ln w="11430"/>
                <a:gradFill>
                  <a:gsLst>
                    <a:gs pos="25000">
                      <a:schemeClr val="accent5">
                        <a:lumMod val="75000"/>
                      </a:schemeClr>
                    </a:gs>
                    <a:gs pos="100000">
                      <a:schemeClr val="accent4">
                        <a:lumMod val="50000"/>
                      </a:schemeClr>
                    </a:gs>
                  </a:gsLst>
                  <a:lin ang="5400000"/>
                </a:gradFill>
                <a:effectLst>
                  <a:outerShdw blurRad="76200" dist="50800" dir="5400000" algn="tl" rotWithShape="0">
                    <a:srgbClr val="000000">
                      <a:alpha val="65000"/>
                    </a:srgbClr>
                  </a:outerShdw>
                </a:effectLst>
                <a:latin typeface="Arial" charset="0"/>
                <a:ea typeface="HG丸ｺﾞｼｯｸM-PRO" pitchFamily="50" charset="-128"/>
              </a:rPr>
              <a:t>】</a:t>
            </a:r>
          </a:p>
          <a:p>
            <a:pPr algn="ctr">
              <a:defRPr/>
            </a:pPr>
            <a:endParaRPr lang="en-US" altLang="ja-JP" sz="3600" b="1" spc="50" dirty="0">
              <a:ln w="11430"/>
              <a:gradFill>
                <a:gsLst>
                  <a:gs pos="25000">
                    <a:schemeClr val="accent5">
                      <a:lumMod val="75000"/>
                    </a:schemeClr>
                  </a:gs>
                  <a:gs pos="100000">
                    <a:schemeClr val="accent4">
                      <a:lumMod val="50000"/>
                    </a:schemeClr>
                  </a:gs>
                </a:gsLst>
                <a:lin ang="5400000"/>
              </a:gradFill>
              <a:effectLst>
                <a:outerShdw blurRad="76200" dist="50800" dir="5400000" algn="tl" rotWithShape="0">
                  <a:srgbClr val="000000">
                    <a:alpha val="65000"/>
                  </a:srgbClr>
                </a:outerShdw>
              </a:effectLst>
              <a:ea typeface="HG丸ｺﾞｼｯｸM-PRO" pitchFamily="50" charset="-128"/>
            </a:endParaRPr>
          </a:p>
          <a:p>
            <a:pPr algn="ctr">
              <a:defRPr/>
            </a:pPr>
            <a:r>
              <a:rPr lang="ja-JP" altLang="en-US" sz="3600" b="1" spc="50" dirty="0">
                <a:ln w="11430"/>
                <a:gradFill>
                  <a:gsLst>
                    <a:gs pos="25000">
                      <a:schemeClr val="accent5">
                        <a:lumMod val="75000"/>
                      </a:schemeClr>
                    </a:gs>
                    <a:gs pos="100000">
                      <a:schemeClr val="accent4">
                        <a:lumMod val="50000"/>
                      </a:schemeClr>
                    </a:gs>
                  </a:gsLst>
                  <a:lin ang="5400000"/>
                </a:gradFill>
                <a:effectLst>
                  <a:outerShdw blurRad="76200" dist="50800" dir="5400000" algn="tl" rotWithShape="0">
                    <a:srgbClr val="000000">
                      <a:alpha val="65000"/>
                    </a:srgbClr>
                  </a:outerShdw>
                </a:effectLst>
                <a:ea typeface="HG丸ｺﾞｼｯｸM-PRO" pitchFamily="50" charset="-128"/>
              </a:rPr>
              <a:t>事を理念として掲げています</a:t>
            </a:r>
            <a:endParaRPr lang="en-US" altLang="ja-JP" sz="3600" b="1" spc="50" dirty="0">
              <a:ln w="11430"/>
              <a:gradFill>
                <a:gsLst>
                  <a:gs pos="25000">
                    <a:schemeClr val="accent5">
                      <a:lumMod val="75000"/>
                    </a:schemeClr>
                  </a:gs>
                  <a:gs pos="100000">
                    <a:schemeClr val="accent4">
                      <a:lumMod val="50000"/>
                    </a:schemeClr>
                  </a:gs>
                </a:gsLst>
                <a:lin ang="5400000"/>
              </a:gradFill>
              <a:effectLst>
                <a:outerShdw blurRad="76200" dist="50800" dir="5400000" algn="tl" rotWithShape="0">
                  <a:srgbClr val="000000">
                    <a:alpha val="65000"/>
                  </a:srgbClr>
                </a:outerShdw>
              </a:effectLst>
              <a:latin typeface="Arial" charset="0"/>
              <a:ea typeface="HG丸ｺﾞｼｯｸM-PRO" pitchFamily="50" charset="-128"/>
            </a:endParaRPr>
          </a:p>
        </p:txBody>
      </p:sp>
      <p:sp>
        <p:nvSpPr>
          <p:cNvPr id="7" name="Rectangle 2">
            <a:extLst>
              <a:ext uri="{FF2B5EF4-FFF2-40B4-BE49-F238E27FC236}">
                <a16:creationId xmlns:a16="http://schemas.microsoft.com/office/drawing/2014/main" id="{FECB3F9E-50E3-40DD-84C5-4B22A9C9A88B}"/>
              </a:ext>
            </a:extLst>
          </p:cNvPr>
          <p:cNvSpPr>
            <a:spLocks noGrp="1" noChangeArrowheads="1"/>
          </p:cNvSpPr>
          <p:nvPr>
            <p:ph type="title" idx="4294967295"/>
          </p:nvPr>
        </p:nvSpPr>
        <p:spPr>
          <a:xfrm>
            <a:off x="0" y="-171400"/>
            <a:ext cx="8597900" cy="1143000"/>
          </a:xfrm>
          <a:ln>
            <a:miter lim="800000"/>
            <a:headEnd/>
            <a:tailEnd/>
          </a:ln>
        </p:spPr>
        <p:txBody>
          <a:bodyPr/>
          <a:lstStyle/>
          <a:p>
            <a:pPr eaLnBrk="1" hangingPunct="1">
              <a:defRPr/>
            </a:pPr>
            <a:r>
              <a:rPr lang="ja-JP" alt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協会理念</a:t>
            </a:r>
          </a:p>
        </p:txBody>
      </p:sp>
      <p:cxnSp>
        <p:nvCxnSpPr>
          <p:cNvPr id="4" name="直線コネクタ 3">
            <a:extLst>
              <a:ext uri="{FF2B5EF4-FFF2-40B4-BE49-F238E27FC236}">
                <a16:creationId xmlns:a16="http://schemas.microsoft.com/office/drawing/2014/main" id="{E4335F47-9CED-4906-923D-60F0FE7E7DED}"/>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20947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13439DC0-3FF0-4A51-A1AE-89CD99EC36A5}"/>
              </a:ext>
            </a:extLst>
          </p:cNvPr>
          <p:cNvSpPr/>
          <p:nvPr/>
        </p:nvSpPr>
        <p:spPr>
          <a:xfrm>
            <a:off x="453008" y="4933944"/>
            <a:ext cx="8237984" cy="950506"/>
          </a:xfrm>
          <a:prstGeom prst="roundRect">
            <a:avLst>
              <a:gd name="adj" fmla="val 10924"/>
            </a:avLst>
          </a:prstGeom>
        </p:spPr>
        <p:style>
          <a:lnRef idx="0">
            <a:schemeClr val="accent5"/>
          </a:lnRef>
          <a:fillRef idx="3">
            <a:schemeClr val="accent5"/>
          </a:fillRef>
          <a:effectRef idx="3">
            <a:schemeClr val="accent5"/>
          </a:effectRef>
          <a:fontRef idx="minor">
            <a:schemeClr val="lt1"/>
          </a:fontRef>
        </p:style>
        <p:txBody>
          <a:bodyPr rtlCol="0" anchor="ctr"/>
          <a:lstStyle/>
          <a:p>
            <a:pPr>
              <a:defRPr/>
            </a:pPr>
            <a:r>
              <a:rPr lang="ja-JP" altLang="en-US" sz="3400" b="1" spc="50" dirty="0">
                <a:ln w="11430"/>
                <a:solidFill>
                  <a:schemeClr val="bg1"/>
                </a:solidFill>
                <a:effectLst>
                  <a:outerShdw blurRad="76200" dist="50800" dir="5400000" algn="tl" rotWithShape="0">
                    <a:srgbClr val="000000">
                      <a:alpha val="65000"/>
                    </a:srgbClr>
                  </a:outerShdw>
                </a:effectLst>
                <a:latin typeface="ＭＳ ゴシック" panose="020B0609070205080204" pitchFamily="49" charset="-128"/>
                <a:ea typeface="ＭＳ ゴシック" panose="020B0609070205080204" pitchFamily="49" charset="-128"/>
              </a:rPr>
              <a:t>③資産分散（国内株式と国内債券など）</a:t>
            </a:r>
            <a:endParaRPr lang="en-US" altLang="ja-JP" sz="3400" b="1" spc="50" dirty="0">
              <a:ln w="11430"/>
              <a:solidFill>
                <a:schemeClr val="bg1"/>
              </a:solidFill>
              <a:effectLst>
                <a:outerShdw blurRad="76200" dist="50800" dir="5400000" algn="tl" rotWithShape="0">
                  <a:srgbClr val="000000">
                    <a:alpha val="65000"/>
                  </a:srgbClr>
                </a:outerShdw>
              </a:effectLst>
              <a:latin typeface="ＭＳ ゴシック" panose="020B0609070205080204" pitchFamily="49" charset="-128"/>
              <a:ea typeface="ＭＳ ゴシック" panose="020B0609070205080204" pitchFamily="49" charset="-128"/>
            </a:endParaRPr>
          </a:p>
        </p:txBody>
      </p:sp>
      <p:sp>
        <p:nvSpPr>
          <p:cNvPr id="6" name="四角形: 角を丸くする 5">
            <a:extLst>
              <a:ext uri="{FF2B5EF4-FFF2-40B4-BE49-F238E27FC236}">
                <a16:creationId xmlns:a16="http://schemas.microsoft.com/office/drawing/2014/main" id="{458AC400-42E3-4E55-9CE0-8E6586AF5E1A}"/>
              </a:ext>
            </a:extLst>
          </p:cNvPr>
          <p:cNvSpPr/>
          <p:nvPr/>
        </p:nvSpPr>
        <p:spPr>
          <a:xfrm>
            <a:off x="408211" y="1263365"/>
            <a:ext cx="8237984" cy="950506"/>
          </a:xfrm>
          <a:prstGeom prst="roundRect">
            <a:avLst>
              <a:gd name="adj" fmla="val 9488"/>
            </a:avLst>
          </a:prstGeom>
        </p:spPr>
        <p:style>
          <a:lnRef idx="0">
            <a:schemeClr val="accent5"/>
          </a:lnRef>
          <a:fillRef idx="3">
            <a:schemeClr val="accent5"/>
          </a:fillRef>
          <a:effectRef idx="3">
            <a:schemeClr val="accent5"/>
          </a:effectRef>
          <a:fontRef idx="minor">
            <a:schemeClr val="lt1"/>
          </a:fontRef>
        </p:style>
        <p:txBody>
          <a:bodyPr rtlCol="0" anchor="ctr"/>
          <a:lstStyle/>
          <a:p>
            <a:pPr>
              <a:defRPr/>
            </a:pPr>
            <a:r>
              <a:rPr lang="ja-JP" altLang="en-US" sz="3400" b="1" spc="50" dirty="0">
                <a:ln w="11430"/>
                <a:solidFill>
                  <a:schemeClr val="bg1"/>
                </a:solidFill>
                <a:effectLst>
                  <a:outerShdw blurRad="76200" dist="50800" dir="5400000" algn="tl" rotWithShape="0">
                    <a:srgbClr val="000000">
                      <a:alpha val="65000"/>
                    </a:srgbClr>
                  </a:outerShdw>
                </a:effectLst>
                <a:latin typeface="ＭＳ ゴシック" panose="020B0609070205080204" pitchFamily="49" charset="-128"/>
                <a:ea typeface="ＭＳ ゴシック" panose="020B0609070205080204" pitchFamily="49" charset="-128"/>
              </a:rPr>
              <a:t>①時間分散（長期投資）</a:t>
            </a:r>
            <a:endParaRPr lang="en-US" altLang="ja-JP" sz="3400" b="1" spc="50" dirty="0">
              <a:ln w="11430"/>
              <a:solidFill>
                <a:schemeClr val="bg1"/>
              </a:solidFill>
              <a:effectLst>
                <a:outerShdw blurRad="76200" dist="50800" dir="5400000" algn="tl" rotWithShape="0">
                  <a:srgbClr val="000000">
                    <a:alpha val="65000"/>
                  </a:srgbClr>
                </a:outerShdw>
              </a:effectLst>
              <a:latin typeface="ＭＳ ゴシック" panose="020B0609070205080204" pitchFamily="49" charset="-128"/>
              <a:ea typeface="ＭＳ ゴシック" panose="020B0609070205080204" pitchFamily="49" charset="-128"/>
            </a:endParaRPr>
          </a:p>
        </p:txBody>
      </p:sp>
      <p:sp>
        <p:nvSpPr>
          <p:cNvPr id="8" name="四角形: 角を丸くする 7">
            <a:extLst>
              <a:ext uri="{FF2B5EF4-FFF2-40B4-BE49-F238E27FC236}">
                <a16:creationId xmlns:a16="http://schemas.microsoft.com/office/drawing/2014/main" id="{82BC31BC-ECE9-4016-898B-B2BCC5400F38}"/>
              </a:ext>
            </a:extLst>
          </p:cNvPr>
          <p:cNvSpPr/>
          <p:nvPr/>
        </p:nvSpPr>
        <p:spPr>
          <a:xfrm>
            <a:off x="423341" y="3098654"/>
            <a:ext cx="8207723" cy="950507"/>
          </a:xfrm>
          <a:prstGeom prst="roundRect">
            <a:avLst>
              <a:gd name="adj" fmla="val 9488"/>
            </a:avLst>
          </a:prstGeom>
        </p:spPr>
        <p:style>
          <a:lnRef idx="0">
            <a:schemeClr val="accent5"/>
          </a:lnRef>
          <a:fillRef idx="3">
            <a:schemeClr val="accent5"/>
          </a:fillRef>
          <a:effectRef idx="3">
            <a:schemeClr val="accent5"/>
          </a:effectRef>
          <a:fontRef idx="minor">
            <a:schemeClr val="lt1"/>
          </a:fontRef>
        </p:style>
        <p:txBody>
          <a:bodyPr rtlCol="0" anchor="ctr"/>
          <a:lstStyle/>
          <a:p>
            <a:pPr>
              <a:defRPr/>
            </a:pPr>
            <a:r>
              <a:rPr lang="ja-JP" altLang="en-US" sz="3400" b="1" spc="50" dirty="0">
                <a:ln w="11430"/>
                <a:solidFill>
                  <a:schemeClr val="bg1"/>
                </a:solidFill>
                <a:effectLst>
                  <a:outerShdw blurRad="76200" dist="50800" dir="5400000" algn="tl" rotWithShape="0">
                    <a:srgbClr val="000000">
                      <a:alpha val="65000"/>
                    </a:srgbClr>
                  </a:outerShdw>
                </a:effectLst>
                <a:latin typeface="ＭＳ ゴシック" panose="020B0609070205080204" pitchFamily="49" charset="-128"/>
                <a:ea typeface="ＭＳ ゴシック" panose="020B0609070205080204" pitchFamily="49" charset="-128"/>
              </a:rPr>
              <a:t>②購入機会分散（ドル・コスト平均法）</a:t>
            </a:r>
            <a:endParaRPr lang="en-US" altLang="ja-JP" sz="3400" b="1" spc="50" dirty="0">
              <a:ln w="11430"/>
              <a:solidFill>
                <a:schemeClr val="bg1"/>
              </a:solidFill>
              <a:effectLst>
                <a:outerShdw blurRad="76200" dist="50800" dir="5400000" algn="tl" rotWithShape="0">
                  <a:srgbClr val="000000">
                    <a:alpha val="65000"/>
                  </a:srgbClr>
                </a:outerShdw>
              </a:effectLst>
              <a:latin typeface="ＭＳ ゴシック" panose="020B0609070205080204" pitchFamily="49" charset="-128"/>
              <a:ea typeface="ＭＳ ゴシック" panose="020B0609070205080204" pitchFamily="49" charset="-128"/>
            </a:endParaRPr>
          </a:p>
        </p:txBody>
      </p:sp>
      <p:cxnSp>
        <p:nvCxnSpPr>
          <p:cNvPr id="7" name="直線コネクタ 6">
            <a:extLst>
              <a:ext uri="{FF2B5EF4-FFF2-40B4-BE49-F238E27FC236}">
                <a16:creationId xmlns:a16="http://schemas.microsoft.com/office/drawing/2014/main" id="{B88451A1-BD4A-4EE1-A068-4C15DAB8F31B}"/>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Rectangle 2">
            <a:extLst>
              <a:ext uri="{FF2B5EF4-FFF2-40B4-BE49-F238E27FC236}">
                <a16:creationId xmlns:a16="http://schemas.microsoft.com/office/drawing/2014/main" id="{8CAEB114-7108-4634-A144-27C16BD895FC}"/>
              </a:ext>
            </a:extLst>
          </p:cNvPr>
          <p:cNvSpPr txBox="1">
            <a:spLocks noChangeArrowheads="1"/>
          </p:cNvSpPr>
          <p:nvPr/>
        </p:nvSpPr>
        <p:spPr>
          <a:xfrm>
            <a:off x="0" y="-243408"/>
            <a:ext cx="7886700" cy="1325563"/>
          </a:xfrm>
          <a:prstGeom prst="rect">
            <a:avLst/>
          </a:prstGeom>
          <a:ln>
            <a:miter lim="800000"/>
            <a:headEnd/>
            <a:tailEnd/>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defRPr/>
            </a:pPr>
            <a:r>
              <a:rPr lang="ja-JP" alt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分散投資の種類</a:t>
            </a:r>
          </a:p>
        </p:txBody>
      </p:sp>
    </p:spTree>
    <p:extLst>
      <p:ext uri="{BB962C8B-B14F-4D97-AF65-F5344CB8AC3E}">
        <p14:creationId xmlns:p14="http://schemas.microsoft.com/office/powerpoint/2010/main" val="24334151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0" y="-243408"/>
            <a:ext cx="7886700" cy="1325563"/>
          </a:xfrm>
          <a:ln>
            <a:miter lim="800000"/>
            <a:headEnd/>
            <a:tailEnd/>
          </a:ln>
        </p:spPr>
        <p:txBody>
          <a:bodyPr/>
          <a:lstStyle/>
          <a:p>
            <a:pPr eaLnBrk="1" hangingPunct="1">
              <a:defRPr/>
            </a:pPr>
            <a:r>
              <a:rPr lang="ja-JP" alt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投資において最も重要なこと</a:t>
            </a:r>
          </a:p>
        </p:txBody>
      </p:sp>
      <p:sp>
        <p:nvSpPr>
          <p:cNvPr id="5" name="四角形: 角を丸くする 4">
            <a:extLst>
              <a:ext uri="{FF2B5EF4-FFF2-40B4-BE49-F238E27FC236}">
                <a16:creationId xmlns:a16="http://schemas.microsoft.com/office/drawing/2014/main" id="{1D9E002A-12C0-4CF6-87F6-B1562E8A14BA}"/>
              </a:ext>
            </a:extLst>
          </p:cNvPr>
          <p:cNvSpPr/>
          <p:nvPr/>
        </p:nvSpPr>
        <p:spPr>
          <a:xfrm>
            <a:off x="1547664" y="1988840"/>
            <a:ext cx="6120680" cy="1325563"/>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defRPr/>
            </a:pPr>
            <a:r>
              <a:rPr lang="ja-JP" altLang="en-US" sz="3200" b="1" spc="50" dirty="0">
                <a:ln w="11430"/>
                <a:solidFill>
                  <a:schemeClr val="bg1"/>
                </a:solidFill>
                <a:effectLst>
                  <a:outerShdw blurRad="76200" dist="50800" dir="5400000" algn="tl" rotWithShape="0">
                    <a:srgbClr val="000000">
                      <a:alpha val="65000"/>
                    </a:srgbClr>
                  </a:outerShdw>
                </a:effectLst>
              </a:rPr>
              <a:t>ライフプラン</a:t>
            </a:r>
            <a:r>
              <a:rPr lang="en-US" altLang="ja-JP" sz="3200" b="1" spc="50" dirty="0">
                <a:ln w="11430"/>
                <a:solidFill>
                  <a:schemeClr val="bg1"/>
                </a:solidFill>
                <a:effectLst>
                  <a:outerShdw blurRad="76200" dist="50800" dir="5400000" algn="tl" rotWithShape="0">
                    <a:srgbClr val="000000">
                      <a:alpha val="65000"/>
                    </a:srgbClr>
                  </a:outerShdw>
                </a:effectLst>
              </a:rPr>
              <a:t>×</a:t>
            </a:r>
            <a:r>
              <a:rPr lang="ja-JP" altLang="en-US" sz="3200" b="1" spc="50" dirty="0">
                <a:ln w="11430"/>
                <a:solidFill>
                  <a:schemeClr val="bg1"/>
                </a:solidFill>
                <a:effectLst>
                  <a:outerShdw blurRad="76200" dist="50800" dir="5400000" algn="tl" rotWithShape="0">
                    <a:srgbClr val="000000">
                      <a:alpha val="65000"/>
                    </a:srgbClr>
                  </a:outerShdw>
                </a:effectLst>
              </a:rPr>
              <a:t>ポートフォリオ</a:t>
            </a:r>
            <a:endParaRPr lang="en-US" altLang="ja-JP" sz="3200" b="1" spc="50" dirty="0">
              <a:ln w="11430"/>
              <a:solidFill>
                <a:schemeClr val="bg1"/>
              </a:solidFill>
              <a:effectLst>
                <a:outerShdw blurRad="76200" dist="50800" dir="5400000" algn="tl" rotWithShape="0">
                  <a:srgbClr val="000000">
                    <a:alpha val="65000"/>
                  </a:srgbClr>
                </a:outerShdw>
              </a:effectLst>
            </a:endParaRPr>
          </a:p>
        </p:txBody>
      </p:sp>
      <p:sp>
        <p:nvSpPr>
          <p:cNvPr id="2" name="正方形/長方形 1">
            <a:extLst>
              <a:ext uri="{FF2B5EF4-FFF2-40B4-BE49-F238E27FC236}">
                <a16:creationId xmlns:a16="http://schemas.microsoft.com/office/drawing/2014/main" id="{D12F7C1E-7329-4289-83B2-3E4FC84CCF1E}"/>
              </a:ext>
            </a:extLst>
          </p:cNvPr>
          <p:cNvSpPr/>
          <p:nvPr/>
        </p:nvSpPr>
        <p:spPr>
          <a:xfrm>
            <a:off x="2055926" y="4365104"/>
            <a:ext cx="5032147" cy="923330"/>
          </a:xfrm>
          <a:prstGeom prst="rect">
            <a:avLst/>
          </a:prstGeom>
          <a:noFill/>
        </p:spPr>
        <p:txBody>
          <a:bodyPr wrap="none" lIns="91440" tIns="45720" rIns="91440" bIns="45720">
            <a:spAutoFit/>
          </a:bodyPr>
          <a:lstStyle/>
          <a:p>
            <a:pPr algn="ctr"/>
            <a:r>
              <a:rPr lang="ja-JP" altLang="en-US" sz="5400" b="1" u="sng"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定期的な見直し</a:t>
            </a:r>
            <a:endParaRPr lang="ja-JP" altLang="en-US" sz="5400" b="1" u="sng"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矢印: 上 5">
            <a:extLst>
              <a:ext uri="{FF2B5EF4-FFF2-40B4-BE49-F238E27FC236}">
                <a16:creationId xmlns:a16="http://schemas.microsoft.com/office/drawing/2014/main" id="{E5E14A52-A956-429C-BF59-0EDFB94A53BD}"/>
              </a:ext>
            </a:extLst>
          </p:cNvPr>
          <p:cNvSpPr/>
          <p:nvPr/>
        </p:nvSpPr>
        <p:spPr>
          <a:xfrm>
            <a:off x="4211960" y="3501008"/>
            <a:ext cx="720080" cy="7200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a:extLst>
              <a:ext uri="{FF2B5EF4-FFF2-40B4-BE49-F238E27FC236}">
                <a16:creationId xmlns:a16="http://schemas.microsoft.com/office/drawing/2014/main" id="{E4F6B715-5EAA-4B61-A57A-7E293396E946}"/>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778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5A7CADE2-80ED-4F27-AE0B-DF1C59586795}"/>
              </a:ext>
            </a:extLst>
          </p:cNvPr>
          <p:cNvPicPr>
            <a:picLocks noChangeAspect="1"/>
          </p:cNvPicPr>
          <p:nvPr/>
        </p:nvPicPr>
        <p:blipFill>
          <a:blip r:embed="rId2"/>
          <a:stretch>
            <a:fillRect/>
          </a:stretch>
        </p:blipFill>
        <p:spPr>
          <a:xfrm>
            <a:off x="415829" y="1077713"/>
            <a:ext cx="8116611" cy="5231607"/>
          </a:xfrm>
          <a:prstGeom prst="rect">
            <a:avLst/>
          </a:prstGeom>
        </p:spPr>
      </p:pic>
      <p:sp>
        <p:nvSpPr>
          <p:cNvPr id="2" name="フッター プレースホルダー 1">
            <a:extLst>
              <a:ext uri="{FF2B5EF4-FFF2-40B4-BE49-F238E27FC236}">
                <a16:creationId xmlns:a16="http://schemas.microsoft.com/office/drawing/2014/main" id="{D6876EF7-EDE6-489F-A956-2F307D503F44}"/>
              </a:ext>
            </a:extLst>
          </p:cNvPr>
          <p:cNvSpPr>
            <a:spLocks noGrp="1"/>
          </p:cNvSpPr>
          <p:nvPr>
            <p:ph type="ftr" sz="quarter" idx="11"/>
          </p:nvPr>
        </p:nvSpPr>
        <p:spPr/>
        <p:txBody>
          <a:bodyPr/>
          <a:lstStyle/>
          <a:p>
            <a:endParaRPr kumimoji="1" lang="ja-JP" altLang="en-US"/>
          </a:p>
        </p:txBody>
      </p:sp>
      <p:sp>
        <p:nvSpPr>
          <p:cNvPr id="3" name="Rectangle 2">
            <a:extLst>
              <a:ext uri="{FF2B5EF4-FFF2-40B4-BE49-F238E27FC236}">
                <a16:creationId xmlns:a16="http://schemas.microsoft.com/office/drawing/2014/main" id="{5298603B-1215-4012-8784-EA07CEFD8485}"/>
              </a:ext>
            </a:extLst>
          </p:cNvPr>
          <p:cNvSpPr txBox="1">
            <a:spLocks noChangeArrowheads="1"/>
          </p:cNvSpPr>
          <p:nvPr/>
        </p:nvSpPr>
        <p:spPr>
          <a:xfrm>
            <a:off x="0" y="-243408"/>
            <a:ext cx="7886700" cy="1325563"/>
          </a:xfrm>
          <a:prstGeom prst="rect">
            <a:avLst/>
          </a:prstGeom>
          <a:ln>
            <a:miter lim="800000"/>
            <a:headEnd/>
            <a:tailEnd/>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defRPr/>
            </a:pPr>
            <a:r>
              <a:rPr lang="ja-JP" alt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投資商品選択に際する情報源</a:t>
            </a:r>
          </a:p>
        </p:txBody>
      </p:sp>
      <p:sp>
        <p:nvSpPr>
          <p:cNvPr id="4" name="テキスト ボックス 3">
            <a:extLst>
              <a:ext uri="{FF2B5EF4-FFF2-40B4-BE49-F238E27FC236}">
                <a16:creationId xmlns:a16="http://schemas.microsoft.com/office/drawing/2014/main" id="{129F4AAB-73AC-4A6F-91AF-9FA45805226B}"/>
              </a:ext>
            </a:extLst>
          </p:cNvPr>
          <p:cNvSpPr txBox="1"/>
          <p:nvPr/>
        </p:nvSpPr>
        <p:spPr>
          <a:xfrm>
            <a:off x="2555776" y="1319253"/>
            <a:ext cx="5904656" cy="369332"/>
          </a:xfrm>
          <a:prstGeom prst="rect">
            <a:avLst/>
          </a:prstGeom>
          <a:noFill/>
        </p:spPr>
        <p:txBody>
          <a:bodyPr wrap="square" rtlCol="0">
            <a:spAutoFit/>
          </a:bodyPr>
          <a:lstStyle/>
          <a:p>
            <a:r>
              <a:rPr kumimoji="1" lang="ja-JP" altLang="en-US" dirty="0"/>
              <a:t>知る</a:t>
            </a:r>
            <a:r>
              <a:rPr lang="ja-JP" altLang="en-US" dirty="0"/>
              <a:t>ぽると</a:t>
            </a:r>
            <a:r>
              <a:rPr kumimoji="1" lang="ja-JP" altLang="en-US" dirty="0"/>
              <a:t>「金融リテラシー調査２０１９年」より</a:t>
            </a:r>
          </a:p>
        </p:txBody>
      </p:sp>
      <p:cxnSp>
        <p:nvCxnSpPr>
          <p:cNvPr id="6" name="直線コネクタ 5">
            <a:extLst>
              <a:ext uri="{FF2B5EF4-FFF2-40B4-BE49-F238E27FC236}">
                <a16:creationId xmlns:a16="http://schemas.microsoft.com/office/drawing/2014/main" id="{A54D5F7A-76EB-4B25-A4F6-F769B3AC0D23}"/>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1164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フリーフォーム: 図形 5">
            <a:extLst>
              <a:ext uri="{FF2B5EF4-FFF2-40B4-BE49-F238E27FC236}">
                <a16:creationId xmlns:a16="http://schemas.microsoft.com/office/drawing/2014/main" id="{B662EE1C-760F-48D3-8181-E6AFEBABE15E}"/>
              </a:ext>
            </a:extLst>
          </p:cNvPr>
          <p:cNvSpPr/>
          <p:nvPr/>
        </p:nvSpPr>
        <p:spPr>
          <a:xfrm>
            <a:off x="2138973" y="1196968"/>
            <a:ext cx="1878229" cy="1878229"/>
          </a:xfrm>
          <a:custGeom>
            <a:avLst/>
            <a:gdLst>
              <a:gd name="connsiteX0" fmla="*/ 0 w 1878229"/>
              <a:gd name="connsiteY0" fmla="*/ 939115 h 1878229"/>
              <a:gd name="connsiteX1" fmla="*/ 939115 w 1878229"/>
              <a:gd name="connsiteY1" fmla="*/ 0 h 1878229"/>
              <a:gd name="connsiteX2" fmla="*/ 1878230 w 1878229"/>
              <a:gd name="connsiteY2" fmla="*/ 939115 h 1878229"/>
              <a:gd name="connsiteX3" fmla="*/ 939115 w 1878229"/>
              <a:gd name="connsiteY3" fmla="*/ 1878230 h 1878229"/>
              <a:gd name="connsiteX4" fmla="*/ 0 w 1878229"/>
              <a:gd name="connsiteY4" fmla="*/ 939115 h 1878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8229" h="1878229">
                <a:moveTo>
                  <a:pt x="0" y="939115"/>
                </a:moveTo>
                <a:cubicBezTo>
                  <a:pt x="0" y="420456"/>
                  <a:pt x="420456" y="0"/>
                  <a:pt x="939115" y="0"/>
                </a:cubicBezTo>
                <a:cubicBezTo>
                  <a:pt x="1457774" y="0"/>
                  <a:pt x="1878230" y="420456"/>
                  <a:pt x="1878230" y="939115"/>
                </a:cubicBezTo>
                <a:cubicBezTo>
                  <a:pt x="1878230" y="1457774"/>
                  <a:pt x="1457774" y="1878230"/>
                  <a:pt x="939115" y="1878230"/>
                </a:cubicBezTo>
                <a:cubicBezTo>
                  <a:pt x="420456" y="1878230"/>
                  <a:pt x="0" y="1457774"/>
                  <a:pt x="0" y="939115"/>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4750" tIns="334750" rIns="334750" bIns="334750" numCol="1" spcCol="1270" anchor="ctr" anchorCtr="0">
            <a:noAutofit/>
          </a:bodyPr>
          <a:lstStyle/>
          <a:p>
            <a:pPr marL="0" lvl="0" indent="0" algn="ctr" defTabSz="2089150">
              <a:lnSpc>
                <a:spcPct val="90000"/>
              </a:lnSpc>
              <a:spcBef>
                <a:spcPct val="0"/>
              </a:spcBef>
              <a:spcAft>
                <a:spcPct val="35000"/>
              </a:spcAft>
              <a:buNone/>
            </a:pPr>
            <a:r>
              <a:rPr kumimoji="1" lang="ja-JP" altLang="en-US" sz="4700" b="1" kern="1200" dirty="0">
                <a:latin typeface="ＭＳ ゴシック" panose="020B0609070205080204" pitchFamily="49" charset="-128"/>
                <a:ea typeface="ＭＳ ゴシック" panose="020B0609070205080204" pitchFamily="49" charset="-128"/>
              </a:rPr>
              <a:t>計画</a:t>
            </a:r>
          </a:p>
        </p:txBody>
      </p:sp>
      <p:sp>
        <p:nvSpPr>
          <p:cNvPr id="8" name="フリーフォーム: 図形 7">
            <a:extLst>
              <a:ext uri="{FF2B5EF4-FFF2-40B4-BE49-F238E27FC236}">
                <a16:creationId xmlns:a16="http://schemas.microsoft.com/office/drawing/2014/main" id="{E8C88350-770A-4274-AB72-D70BAE2E9829}"/>
              </a:ext>
            </a:extLst>
          </p:cNvPr>
          <p:cNvSpPr/>
          <p:nvPr/>
        </p:nvSpPr>
        <p:spPr>
          <a:xfrm rot="3600000">
            <a:off x="3664402" y="3123108"/>
            <a:ext cx="720000" cy="612000"/>
          </a:xfrm>
          <a:custGeom>
            <a:avLst/>
            <a:gdLst>
              <a:gd name="connsiteX0" fmla="*/ 0 w 498910"/>
              <a:gd name="connsiteY0" fmla="*/ 126780 h 633902"/>
              <a:gd name="connsiteX1" fmla="*/ 249455 w 498910"/>
              <a:gd name="connsiteY1" fmla="*/ 126780 h 633902"/>
              <a:gd name="connsiteX2" fmla="*/ 249455 w 498910"/>
              <a:gd name="connsiteY2" fmla="*/ 0 h 633902"/>
              <a:gd name="connsiteX3" fmla="*/ 498910 w 498910"/>
              <a:gd name="connsiteY3" fmla="*/ 316951 h 633902"/>
              <a:gd name="connsiteX4" fmla="*/ 249455 w 498910"/>
              <a:gd name="connsiteY4" fmla="*/ 633902 h 633902"/>
              <a:gd name="connsiteX5" fmla="*/ 249455 w 498910"/>
              <a:gd name="connsiteY5" fmla="*/ 507122 h 633902"/>
              <a:gd name="connsiteX6" fmla="*/ 0 w 498910"/>
              <a:gd name="connsiteY6" fmla="*/ 507122 h 633902"/>
              <a:gd name="connsiteX7" fmla="*/ 0 w 498910"/>
              <a:gd name="connsiteY7" fmla="*/ 126780 h 633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910" h="633902">
                <a:moveTo>
                  <a:pt x="0" y="126780"/>
                </a:moveTo>
                <a:lnTo>
                  <a:pt x="249455" y="126780"/>
                </a:lnTo>
                <a:lnTo>
                  <a:pt x="249455" y="0"/>
                </a:lnTo>
                <a:lnTo>
                  <a:pt x="498910" y="316951"/>
                </a:lnTo>
                <a:lnTo>
                  <a:pt x="249455" y="633902"/>
                </a:lnTo>
                <a:lnTo>
                  <a:pt x="249455" y="507122"/>
                </a:lnTo>
                <a:lnTo>
                  <a:pt x="0" y="507122"/>
                </a:lnTo>
                <a:lnTo>
                  <a:pt x="0" y="126780"/>
                </a:lnTo>
                <a:close/>
              </a:path>
            </a:pathLst>
          </a:custGeom>
          <a:solidFill>
            <a:srgbClr val="00B0F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126780" rIns="149672" bIns="126779" numCol="1" spcCol="1270" anchor="ctr" anchorCtr="0">
            <a:noAutofit/>
          </a:bodyPr>
          <a:lstStyle/>
          <a:p>
            <a:pPr marL="0" lvl="0" indent="0" algn="ctr" defTabSz="844550">
              <a:lnSpc>
                <a:spcPct val="90000"/>
              </a:lnSpc>
              <a:spcBef>
                <a:spcPct val="0"/>
              </a:spcBef>
              <a:spcAft>
                <a:spcPct val="35000"/>
              </a:spcAft>
              <a:buNone/>
            </a:pPr>
            <a:endParaRPr kumimoji="1" lang="ja-JP" altLang="en-US" sz="1900" kern="1200"/>
          </a:p>
        </p:txBody>
      </p:sp>
      <p:sp>
        <p:nvSpPr>
          <p:cNvPr id="10" name="フリーフォーム: 図形 9">
            <a:extLst>
              <a:ext uri="{FF2B5EF4-FFF2-40B4-BE49-F238E27FC236}">
                <a16:creationId xmlns:a16="http://schemas.microsoft.com/office/drawing/2014/main" id="{34570B19-0F48-4F36-A89F-24F901767FF0}"/>
              </a:ext>
            </a:extLst>
          </p:cNvPr>
          <p:cNvSpPr/>
          <p:nvPr/>
        </p:nvSpPr>
        <p:spPr>
          <a:xfrm>
            <a:off x="3845899" y="3783019"/>
            <a:ext cx="1878229" cy="1878229"/>
          </a:xfrm>
          <a:custGeom>
            <a:avLst/>
            <a:gdLst>
              <a:gd name="connsiteX0" fmla="*/ 0 w 1878229"/>
              <a:gd name="connsiteY0" fmla="*/ 939115 h 1878229"/>
              <a:gd name="connsiteX1" fmla="*/ 939115 w 1878229"/>
              <a:gd name="connsiteY1" fmla="*/ 0 h 1878229"/>
              <a:gd name="connsiteX2" fmla="*/ 1878230 w 1878229"/>
              <a:gd name="connsiteY2" fmla="*/ 939115 h 1878229"/>
              <a:gd name="connsiteX3" fmla="*/ 939115 w 1878229"/>
              <a:gd name="connsiteY3" fmla="*/ 1878230 h 1878229"/>
              <a:gd name="connsiteX4" fmla="*/ 0 w 1878229"/>
              <a:gd name="connsiteY4" fmla="*/ 939115 h 1878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8229" h="1878229">
                <a:moveTo>
                  <a:pt x="0" y="939115"/>
                </a:moveTo>
                <a:cubicBezTo>
                  <a:pt x="0" y="420456"/>
                  <a:pt x="420456" y="0"/>
                  <a:pt x="939115" y="0"/>
                </a:cubicBezTo>
                <a:cubicBezTo>
                  <a:pt x="1457774" y="0"/>
                  <a:pt x="1878230" y="420456"/>
                  <a:pt x="1878230" y="939115"/>
                </a:cubicBezTo>
                <a:cubicBezTo>
                  <a:pt x="1878230" y="1457774"/>
                  <a:pt x="1457774" y="1878230"/>
                  <a:pt x="939115" y="1878230"/>
                </a:cubicBezTo>
                <a:cubicBezTo>
                  <a:pt x="420456" y="1878230"/>
                  <a:pt x="0" y="1457774"/>
                  <a:pt x="0" y="939115"/>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4750" tIns="334750" rIns="334750" bIns="334750" numCol="1" spcCol="1270" anchor="ctr" anchorCtr="0">
            <a:noAutofit/>
          </a:bodyPr>
          <a:lstStyle/>
          <a:p>
            <a:pPr marL="0" lvl="0" indent="0" algn="ctr" defTabSz="2089150">
              <a:lnSpc>
                <a:spcPct val="90000"/>
              </a:lnSpc>
              <a:spcBef>
                <a:spcPct val="0"/>
              </a:spcBef>
              <a:spcAft>
                <a:spcPct val="35000"/>
              </a:spcAft>
              <a:buNone/>
            </a:pPr>
            <a:r>
              <a:rPr kumimoji="1" lang="ja-JP" altLang="en-US" sz="4700" b="1" kern="1200" dirty="0">
                <a:latin typeface="ＭＳ ゴシック" panose="020B0609070205080204" pitchFamily="49" charset="-128"/>
                <a:ea typeface="ＭＳ ゴシック" panose="020B0609070205080204" pitchFamily="49" charset="-128"/>
              </a:rPr>
              <a:t>実行</a:t>
            </a:r>
          </a:p>
        </p:txBody>
      </p:sp>
      <p:sp>
        <p:nvSpPr>
          <p:cNvPr id="11" name="フリーフォーム: 図形 10">
            <a:extLst>
              <a:ext uri="{FF2B5EF4-FFF2-40B4-BE49-F238E27FC236}">
                <a16:creationId xmlns:a16="http://schemas.microsoft.com/office/drawing/2014/main" id="{AF4B988F-D63C-458A-A193-07465E48D434}"/>
              </a:ext>
            </a:extLst>
          </p:cNvPr>
          <p:cNvSpPr/>
          <p:nvPr/>
        </p:nvSpPr>
        <p:spPr>
          <a:xfrm>
            <a:off x="2783975" y="4416133"/>
            <a:ext cx="720000" cy="612000"/>
          </a:xfrm>
          <a:custGeom>
            <a:avLst/>
            <a:gdLst>
              <a:gd name="connsiteX0" fmla="*/ 0 w 498910"/>
              <a:gd name="connsiteY0" fmla="*/ 126780 h 633902"/>
              <a:gd name="connsiteX1" fmla="*/ 249455 w 498910"/>
              <a:gd name="connsiteY1" fmla="*/ 126780 h 633902"/>
              <a:gd name="connsiteX2" fmla="*/ 249455 w 498910"/>
              <a:gd name="connsiteY2" fmla="*/ 0 h 633902"/>
              <a:gd name="connsiteX3" fmla="*/ 498910 w 498910"/>
              <a:gd name="connsiteY3" fmla="*/ 316951 h 633902"/>
              <a:gd name="connsiteX4" fmla="*/ 249455 w 498910"/>
              <a:gd name="connsiteY4" fmla="*/ 633902 h 633902"/>
              <a:gd name="connsiteX5" fmla="*/ 249455 w 498910"/>
              <a:gd name="connsiteY5" fmla="*/ 507122 h 633902"/>
              <a:gd name="connsiteX6" fmla="*/ 0 w 498910"/>
              <a:gd name="connsiteY6" fmla="*/ 507122 h 633902"/>
              <a:gd name="connsiteX7" fmla="*/ 0 w 498910"/>
              <a:gd name="connsiteY7" fmla="*/ 126780 h 633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910" h="633902">
                <a:moveTo>
                  <a:pt x="498910" y="507122"/>
                </a:moveTo>
                <a:lnTo>
                  <a:pt x="249455" y="507122"/>
                </a:lnTo>
                <a:lnTo>
                  <a:pt x="249455" y="633902"/>
                </a:lnTo>
                <a:lnTo>
                  <a:pt x="0" y="316951"/>
                </a:lnTo>
                <a:lnTo>
                  <a:pt x="249455" y="0"/>
                </a:lnTo>
                <a:lnTo>
                  <a:pt x="249455" y="126780"/>
                </a:lnTo>
                <a:lnTo>
                  <a:pt x="498910" y="126780"/>
                </a:lnTo>
                <a:lnTo>
                  <a:pt x="498910" y="507122"/>
                </a:lnTo>
                <a:close/>
              </a:path>
            </a:pathLst>
          </a:custGeom>
          <a:solidFill>
            <a:srgbClr val="00B0F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49673" tIns="126781" rIns="1" bIns="126780" numCol="1" spcCol="1270" anchor="ctr" anchorCtr="0">
            <a:noAutofit/>
          </a:bodyPr>
          <a:lstStyle/>
          <a:p>
            <a:pPr marL="0" lvl="0" indent="0" algn="ctr" defTabSz="844550">
              <a:lnSpc>
                <a:spcPct val="90000"/>
              </a:lnSpc>
              <a:spcBef>
                <a:spcPct val="0"/>
              </a:spcBef>
              <a:spcAft>
                <a:spcPct val="35000"/>
              </a:spcAft>
              <a:buNone/>
            </a:pPr>
            <a:endParaRPr kumimoji="1" lang="ja-JP" altLang="en-US" sz="1900" kern="1200"/>
          </a:p>
        </p:txBody>
      </p:sp>
      <p:sp>
        <p:nvSpPr>
          <p:cNvPr id="12" name="フリーフォーム: 図形 11">
            <a:extLst>
              <a:ext uri="{FF2B5EF4-FFF2-40B4-BE49-F238E27FC236}">
                <a16:creationId xmlns:a16="http://schemas.microsoft.com/office/drawing/2014/main" id="{3F93B83E-0E65-4418-99EB-A122EB1E1423}"/>
              </a:ext>
            </a:extLst>
          </p:cNvPr>
          <p:cNvSpPr/>
          <p:nvPr/>
        </p:nvSpPr>
        <p:spPr>
          <a:xfrm>
            <a:off x="605539" y="3783019"/>
            <a:ext cx="1878229" cy="1878229"/>
          </a:xfrm>
          <a:custGeom>
            <a:avLst/>
            <a:gdLst>
              <a:gd name="connsiteX0" fmla="*/ 0 w 1878229"/>
              <a:gd name="connsiteY0" fmla="*/ 939115 h 1878229"/>
              <a:gd name="connsiteX1" fmla="*/ 939115 w 1878229"/>
              <a:gd name="connsiteY1" fmla="*/ 0 h 1878229"/>
              <a:gd name="connsiteX2" fmla="*/ 1878230 w 1878229"/>
              <a:gd name="connsiteY2" fmla="*/ 939115 h 1878229"/>
              <a:gd name="connsiteX3" fmla="*/ 939115 w 1878229"/>
              <a:gd name="connsiteY3" fmla="*/ 1878230 h 1878229"/>
              <a:gd name="connsiteX4" fmla="*/ 0 w 1878229"/>
              <a:gd name="connsiteY4" fmla="*/ 939115 h 1878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8229" h="1878229">
                <a:moveTo>
                  <a:pt x="0" y="939115"/>
                </a:moveTo>
                <a:cubicBezTo>
                  <a:pt x="0" y="420456"/>
                  <a:pt x="420456" y="0"/>
                  <a:pt x="939115" y="0"/>
                </a:cubicBezTo>
                <a:cubicBezTo>
                  <a:pt x="1457774" y="0"/>
                  <a:pt x="1878230" y="420456"/>
                  <a:pt x="1878230" y="939115"/>
                </a:cubicBezTo>
                <a:cubicBezTo>
                  <a:pt x="1878230" y="1457774"/>
                  <a:pt x="1457774" y="1878230"/>
                  <a:pt x="939115" y="1878230"/>
                </a:cubicBezTo>
                <a:cubicBezTo>
                  <a:pt x="420456" y="1878230"/>
                  <a:pt x="0" y="1457774"/>
                  <a:pt x="0" y="939115"/>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4750" tIns="334750" rIns="334750" bIns="334750" numCol="1" spcCol="1270" anchor="ctr" anchorCtr="0">
            <a:noAutofit/>
          </a:bodyPr>
          <a:lstStyle/>
          <a:p>
            <a:pPr marL="0" lvl="0" indent="0" algn="ctr" defTabSz="2089150">
              <a:lnSpc>
                <a:spcPct val="90000"/>
              </a:lnSpc>
              <a:spcBef>
                <a:spcPct val="0"/>
              </a:spcBef>
              <a:spcAft>
                <a:spcPct val="35000"/>
              </a:spcAft>
              <a:buNone/>
            </a:pPr>
            <a:r>
              <a:rPr kumimoji="1" lang="ja-JP" altLang="en-US" sz="4700" b="1" kern="1200" dirty="0">
                <a:latin typeface="ＭＳ ゴシック" panose="020B0609070205080204" pitchFamily="49" charset="-128"/>
                <a:ea typeface="ＭＳ ゴシック" panose="020B0609070205080204" pitchFamily="49" charset="-128"/>
              </a:rPr>
              <a:t>分析</a:t>
            </a:r>
          </a:p>
        </p:txBody>
      </p:sp>
      <p:sp>
        <p:nvSpPr>
          <p:cNvPr id="13" name="フリーフォーム: 図形 12">
            <a:extLst>
              <a:ext uri="{FF2B5EF4-FFF2-40B4-BE49-F238E27FC236}">
                <a16:creationId xmlns:a16="http://schemas.microsoft.com/office/drawing/2014/main" id="{3251D5CC-E8CF-4034-926C-EE078539D938}"/>
              </a:ext>
            </a:extLst>
          </p:cNvPr>
          <p:cNvSpPr/>
          <p:nvPr/>
        </p:nvSpPr>
        <p:spPr>
          <a:xfrm rot="18000000">
            <a:off x="1903548" y="3123108"/>
            <a:ext cx="720000" cy="612000"/>
          </a:xfrm>
          <a:custGeom>
            <a:avLst/>
            <a:gdLst>
              <a:gd name="connsiteX0" fmla="*/ 0 w 498910"/>
              <a:gd name="connsiteY0" fmla="*/ 126780 h 633902"/>
              <a:gd name="connsiteX1" fmla="*/ 249455 w 498910"/>
              <a:gd name="connsiteY1" fmla="*/ 126780 h 633902"/>
              <a:gd name="connsiteX2" fmla="*/ 249455 w 498910"/>
              <a:gd name="connsiteY2" fmla="*/ 0 h 633902"/>
              <a:gd name="connsiteX3" fmla="*/ 498910 w 498910"/>
              <a:gd name="connsiteY3" fmla="*/ 316951 h 633902"/>
              <a:gd name="connsiteX4" fmla="*/ 249455 w 498910"/>
              <a:gd name="connsiteY4" fmla="*/ 633902 h 633902"/>
              <a:gd name="connsiteX5" fmla="*/ 249455 w 498910"/>
              <a:gd name="connsiteY5" fmla="*/ 507122 h 633902"/>
              <a:gd name="connsiteX6" fmla="*/ 0 w 498910"/>
              <a:gd name="connsiteY6" fmla="*/ 507122 h 633902"/>
              <a:gd name="connsiteX7" fmla="*/ 0 w 498910"/>
              <a:gd name="connsiteY7" fmla="*/ 126780 h 633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910" h="633902">
                <a:moveTo>
                  <a:pt x="0" y="126780"/>
                </a:moveTo>
                <a:lnTo>
                  <a:pt x="249455" y="126780"/>
                </a:lnTo>
                <a:lnTo>
                  <a:pt x="249455" y="0"/>
                </a:lnTo>
                <a:lnTo>
                  <a:pt x="498910" y="316951"/>
                </a:lnTo>
                <a:lnTo>
                  <a:pt x="249455" y="633902"/>
                </a:lnTo>
                <a:lnTo>
                  <a:pt x="249455" y="507122"/>
                </a:lnTo>
                <a:lnTo>
                  <a:pt x="0" y="507122"/>
                </a:lnTo>
                <a:lnTo>
                  <a:pt x="0" y="126780"/>
                </a:lnTo>
                <a:close/>
              </a:path>
            </a:pathLst>
          </a:custGeom>
          <a:solidFill>
            <a:srgbClr val="00B0F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126779" rIns="149672" bIns="126780" numCol="1" spcCol="1270" anchor="ctr" anchorCtr="0">
            <a:noAutofit/>
          </a:bodyPr>
          <a:lstStyle/>
          <a:p>
            <a:pPr marL="0" lvl="0" indent="0" algn="ctr" defTabSz="844550">
              <a:lnSpc>
                <a:spcPct val="90000"/>
              </a:lnSpc>
              <a:spcBef>
                <a:spcPct val="0"/>
              </a:spcBef>
              <a:spcAft>
                <a:spcPct val="35000"/>
              </a:spcAft>
              <a:buNone/>
            </a:pPr>
            <a:endParaRPr kumimoji="1" lang="ja-JP" altLang="en-US" sz="1900" kern="1200"/>
          </a:p>
        </p:txBody>
      </p:sp>
      <p:sp>
        <p:nvSpPr>
          <p:cNvPr id="7" name="正方形/長方形 6">
            <a:extLst>
              <a:ext uri="{FF2B5EF4-FFF2-40B4-BE49-F238E27FC236}">
                <a16:creationId xmlns:a16="http://schemas.microsoft.com/office/drawing/2014/main" id="{8A884F0A-B6C3-45C6-8420-88157FC905F4}"/>
              </a:ext>
            </a:extLst>
          </p:cNvPr>
          <p:cNvSpPr/>
          <p:nvPr/>
        </p:nvSpPr>
        <p:spPr>
          <a:xfrm>
            <a:off x="7740352" y="1952836"/>
            <a:ext cx="738664" cy="2952328"/>
          </a:xfrm>
          <a:prstGeom prst="rect">
            <a:avLst/>
          </a:prstGeom>
          <a:solidFill>
            <a:srgbClr val="0070C0"/>
          </a:solidFill>
          <a:ln>
            <a:noFill/>
          </a:ln>
        </p:spPr>
        <p:txBody>
          <a:bodyPr vert="eaVert" wrap="square" lIns="91440" tIns="45720" rIns="91440" bIns="45720">
            <a:spAutoFit/>
          </a:bodyPr>
          <a:lstStyle/>
          <a:p>
            <a:pPr algn="ctr"/>
            <a:r>
              <a:rPr lang="ja-JP" altLang="en-US" sz="3600" b="1" cap="none" spc="0" dirty="0">
                <a:ln w="0"/>
                <a:solidFill>
                  <a:schemeClr val="bg1"/>
                </a:solidFill>
                <a:effectLst>
                  <a:outerShdw blurRad="38100" dist="25400" dir="5400000" algn="ctr" rotWithShape="0">
                    <a:srgbClr val="6E747A">
                      <a:alpha val="43000"/>
                    </a:srgbClr>
                  </a:outerShdw>
                </a:effectLst>
                <a:latin typeface="ＭＳ ゴシック" panose="020B0609070205080204" pitchFamily="49" charset="-128"/>
                <a:ea typeface="ＭＳ ゴシック" panose="020B0609070205080204" pitchFamily="49" charset="-128"/>
              </a:rPr>
              <a:t>投資診断士</a:t>
            </a:r>
          </a:p>
        </p:txBody>
      </p:sp>
      <p:sp>
        <p:nvSpPr>
          <p:cNvPr id="9" name="矢印: 左 8">
            <a:extLst>
              <a:ext uri="{FF2B5EF4-FFF2-40B4-BE49-F238E27FC236}">
                <a16:creationId xmlns:a16="http://schemas.microsoft.com/office/drawing/2014/main" id="{705A3457-3406-486E-A8D3-2A44F26A0760}"/>
              </a:ext>
            </a:extLst>
          </p:cNvPr>
          <p:cNvSpPr/>
          <p:nvPr/>
        </p:nvSpPr>
        <p:spPr>
          <a:xfrm>
            <a:off x="5364088" y="2852936"/>
            <a:ext cx="2016224" cy="1152128"/>
          </a:xfrm>
          <a:prstGeom prst="leftArrow">
            <a:avLst/>
          </a:prstGeom>
          <a:solidFill>
            <a:srgbClr val="00B0F0"/>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ＭＳ ゴシック" panose="020B0609070205080204" pitchFamily="49" charset="-128"/>
                <a:ea typeface="ＭＳ ゴシック" panose="020B0609070205080204" pitchFamily="49" charset="-128"/>
              </a:rPr>
              <a:t>アドバイス</a:t>
            </a:r>
          </a:p>
        </p:txBody>
      </p:sp>
      <p:sp>
        <p:nvSpPr>
          <p:cNvPr id="14" name="正方形/長方形 13">
            <a:extLst>
              <a:ext uri="{FF2B5EF4-FFF2-40B4-BE49-F238E27FC236}">
                <a16:creationId xmlns:a16="http://schemas.microsoft.com/office/drawing/2014/main" id="{96FA637B-4BA0-4414-8B75-E2BE79482F04}"/>
              </a:ext>
            </a:extLst>
          </p:cNvPr>
          <p:cNvSpPr/>
          <p:nvPr/>
        </p:nvSpPr>
        <p:spPr>
          <a:xfrm>
            <a:off x="315576" y="836712"/>
            <a:ext cx="8512848" cy="518457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a:extLst>
              <a:ext uri="{FF2B5EF4-FFF2-40B4-BE49-F238E27FC236}">
                <a16:creationId xmlns:a16="http://schemas.microsoft.com/office/drawing/2014/main" id="{63CC4693-A138-459B-A59C-E3E898988479}"/>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Rectangle 2">
            <a:extLst>
              <a:ext uri="{FF2B5EF4-FFF2-40B4-BE49-F238E27FC236}">
                <a16:creationId xmlns:a16="http://schemas.microsoft.com/office/drawing/2014/main" id="{1AE6F400-1DC2-4DEF-B7EF-A531CC9A2291}"/>
              </a:ext>
            </a:extLst>
          </p:cNvPr>
          <p:cNvSpPr txBox="1">
            <a:spLocks noChangeArrowheads="1"/>
          </p:cNvSpPr>
          <p:nvPr/>
        </p:nvSpPr>
        <p:spPr>
          <a:xfrm>
            <a:off x="0" y="-243408"/>
            <a:ext cx="7886700" cy="1325563"/>
          </a:xfrm>
          <a:prstGeom prst="rect">
            <a:avLst/>
          </a:prstGeom>
          <a:ln>
            <a:miter lim="800000"/>
            <a:headEnd/>
            <a:tailEnd/>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defRPr/>
            </a:pPr>
            <a:r>
              <a:rPr lang="ja-JP" alt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投資診断士の活用</a:t>
            </a:r>
          </a:p>
        </p:txBody>
      </p:sp>
    </p:spTree>
    <p:extLst>
      <p:ext uri="{BB962C8B-B14F-4D97-AF65-F5344CB8AC3E}">
        <p14:creationId xmlns:p14="http://schemas.microsoft.com/office/powerpoint/2010/main" val="10999332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線コネクタ 14">
            <a:extLst>
              <a:ext uri="{FF2B5EF4-FFF2-40B4-BE49-F238E27FC236}">
                <a16:creationId xmlns:a16="http://schemas.microsoft.com/office/drawing/2014/main" id="{63CC4693-A138-459B-A59C-E3E898988479}"/>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Rectangle 2">
            <a:extLst>
              <a:ext uri="{FF2B5EF4-FFF2-40B4-BE49-F238E27FC236}">
                <a16:creationId xmlns:a16="http://schemas.microsoft.com/office/drawing/2014/main" id="{1AE6F400-1DC2-4DEF-B7EF-A531CC9A2291}"/>
              </a:ext>
            </a:extLst>
          </p:cNvPr>
          <p:cNvSpPr txBox="1">
            <a:spLocks noChangeArrowheads="1"/>
          </p:cNvSpPr>
          <p:nvPr/>
        </p:nvSpPr>
        <p:spPr>
          <a:xfrm>
            <a:off x="0" y="-243408"/>
            <a:ext cx="7886700" cy="1325563"/>
          </a:xfrm>
          <a:prstGeom prst="rect">
            <a:avLst/>
          </a:prstGeom>
          <a:ln>
            <a:miter lim="800000"/>
            <a:headEnd/>
            <a:tailEnd/>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defRPr/>
            </a:pPr>
            <a:r>
              <a:rPr lang="ja-JP" alt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終わりに</a:t>
            </a:r>
          </a:p>
        </p:txBody>
      </p:sp>
      <p:sp>
        <p:nvSpPr>
          <p:cNvPr id="17" name="角丸四角形 2">
            <a:extLst>
              <a:ext uri="{FF2B5EF4-FFF2-40B4-BE49-F238E27FC236}">
                <a16:creationId xmlns:a16="http://schemas.microsoft.com/office/drawing/2014/main" id="{EDBC8CD1-CB6D-4698-8527-14EABF413F10}"/>
              </a:ext>
            </a:extLst>
          </p:cNvPr>
          <p:cNvSpPr/>
          <p:nvPr/>
        </p:nvSpPr>
        <p:spPr>
          <a:xfrm>
            <a:off x="1331640" y="980728"/>
            <a:ext cx="6408712" cy="576064"/>
          </a:xfrm>
          <a:prstGeom prst="roundRect">
            <a:avLst/>
          </a:prstGeom>
          <a:solidFill>
            <a:schemeClr val="accent6">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b="1" dirty="0"/>
              <a:t>相談する相手はいますか？</a:t>
            </a:r>
          </a:p>
        </p:txBody>
      </p:sp>
      <p:sp>
        <p:nvSpPr>
          <p:cNvPr id="18" name="正方形/長方形 17">
            <a:extLst>
              <a:ext uri="{FF2B5EF4-FFF2-40B4-BE49-F238E27FC236}">
                <a16:creationId xmlns:a16="http://schemas.microsoft.com/office/drawing/2014/main" id="{C134BCDC-FC06-41A3-9579-A5DDB3B06001}"/>
              </a:ext>
            </a:extLst>
          </p:cNvPr>
          <p:cNvSpPr/>
          <p:nvPr/>
        </p:nvSpPr>
        <p:spPr>
          <a:xfrm>
            <a:off x="0" y="2924944"/>
            <a:ext cx="9144000" cy="4708981"/>
          </a:xfrm>
          <a:prstGeom prst="rect">
            <a:avLst/>
          </a:prstGeom>
        </p:spPr>
        <p:txBody>
          <a:bodyPr wrap="square">
            <a:spAutoFit/>
          </a:bodyPr>
          <a:lstStyle/>
          <a:p>
            <a:pPr algn="ctr"/>
            <a:r>
              <a:rPr lang="ja-JP" altLang="en-US" sz="3600" dirty="0">
                <a:solidFill>
                  <a:schemeClr val="accent6">
                    <a:lumMod val="75000"/>
                  </a:schemeClr>
                </a:solidFill>
                <a:latin typeface="ＭＳ Ｐゴシック" panose="020B0600070205080204" pitchFamily="50" charset="-128"/>
              </a:rPr>
              <a:t>正しい知識を持って、</a:t>
            </a:r>
            <a:endParaRPr lang="en-US" altLang="ja-JP" sz="3600" dirty="0">
              <a:solidFill>
                <a:schemeClr val="accent6">
                  <a:lumMod val="75000"/>
                </a:schemeClr>
              </a:solidFill>
              <a:latin typeface="ＭＳ Ｐゴシック" panose="020B0600070205080204" pitchFamily="50" charset="-128"/>
            </a:endParaRPr>
          </a:p>
          <a:p>
            <a:pPr algn="ctr"/>
            <a:r>
              <a:rPr lang="ja-JP" altLang="en-US" sz="3600" dirty="0">
                <a:solidFill>
                  <a:schemeClr val="accent6">
                    <a:lumMod val="75000"/>
                  </a:schemeClr>
                </a:solidFill>
                <a:latin typeface="ＭＳ Ｐゴシック" panose="020B0600070205080204" pitchFamily="50" charset="-128"/>
              </a:rPr>
              <a:t>正しい資産形成の実行を！</a:t>
            </a:r>
            <a:endParaRPr lang="en-US" altLang="ja-JP" sz="3600" dirty="0">
              <a:solidFill>
                <a:schemeClr val="accent6">
                  <a:lumMod val="75000"/>
                </a:schemeClr>
              </a:solidFill>
              <a:latin typeface="ＭＳ Ｐゴシック" panose="020B0600070205080204" pitchFamily="50" charset="-128"/>
            </a:endParaRPr>
          </a:p>
          <a:p>
            <a:pPr algn="ctr"/>
            <a:endParaRPr lang="en-US" altLang="ja-JP" sz="3600" dirty="0">
              <a:solidFill>
                <a:schemeClr val="accent6">
                  <a:lumMod val="75000"/>
                </a:schemeClr>
              </a:solidFill>
              <a:latin typeface="ＭＳ Ｐゴシック" panose="020B0600070205080204" pitchFamily="50" charset="-128"/>
            </a:endParaRPr>
          </a:p>
          <a:p>
            <a:pPr algn="ctr"/>
            <a:r>
              <a:rPr lang="ja-JP" altLang="en-US" sz="3600" dirty="0">
                <a:solidFill>
                  <a:schemeClr val="accent6">
                    <a:lumMod val="75000"/>
                  </a:schemeClr>
                </a:solidFill>
                <a:latin typeface="ＭＳ Ｐゴシック" panose="020B0600070205080204" pitchFamily="50" charset="-128"/>
              </a:rPr>
              <a:t>投資の診断は</a:t>
            </a:r>
          </a:p>
          <a:p>
            <a:pPr algn="ctr"/>
            <a:r>
              <a:rPr lang="ja-JP" altLang="en-US" sz="3600" dirty="0">
                <a:solidFill>
                  <a:schemeClr val="accent6">
                    <a:lumMod val="75000"/>
                  </a:schemeClr>
                </a:solidFill>
                <a:latin typeface="ＭＳ Ｐゴシック" panose="020B0600070205080204" pitchFamily="50" charset="-128"/>
              </a:rPr>
              <a:t>プロフェッショナルである</a:t>
            </a:r>
            <a:endParaRPr lang="en-US" altLang="ja-JP" sz="3600" dirty="0">
              <a:solidFill>
                <a:schemeClr val="accent6">
                  <a:lumMod val="75000"/>
                </a:schemeClr>
              </a:solidFill>
              <a:latin typeface="ＭＳ Ｐゴシック" panose="020B0600070205080204" pitchFamily="50" charset="-128"/>
            </a:endParaRPr>
          </a:p>
          <a:p>
            <a:pPr algn="ctr"/>
            <a:r>
              <a:rPr lang="en-US" altLang="ja-JP" sz="4800" dirty="0">
                <a:solidFill>
                  <a:schemeClr val="accent6">
                    <a:lumMod val="75000"/>
                  </a:schemeClr>
                </a:solidFill>
                <a:latin typeface="ＭＳ Ｐゴシック" panose="020B0600070205080204" pitchFamily="50" charset="-128"/>
              </a:rPr>
              <a:t>【</a:t>
            </a:r>
            <a:r>
              <a:rPr lang="ja-JP" altLang="en-US" sz="4800" dirty="0">
                <a:solidFill>
                  <a:schemeClr val="accent6">
                    <a:lumMod val="75000"/>
                  </a:schemeClr>
                </a:solidFill>
                <a:latin typeface="ＭＳ Ｐゴシック" panose="020B0600070205080204" pitchFamily="50" charset="-128"/>
              </a:rPr>
              <a:t>投資診断士</a:t>
            </a:r>
            <a:r>
              <a:rPr lang="en-US" altLang="ja-JP" sz="4800" dirty="0">
                <a:solidFill>
                  <a:schemeClr val="accent6">
                    <a:lumMod val="75000"/>
                  </a:schemeClr>
                </a:solidFill>
                <a:latin typeface="ＭＳ Ｐゴシック" panose="020B0600070205080204" pitchFamily="50" charset="-128"/>
              </a:rPr>
              <a:t>】</a:t>
            </a:r>
            <a:r>
              <a:rPr lang="ja-JP" altLang="en-US" sz="3600" dirty="0">
                <a:solidFill>
                  <a:schemeClr val="accent6">
                    <a:lumMod val="75000"/>
                  </a:schemeClr>
                </a:solidFill>
                <a:latin typeface="ＭＳ Ｐゴシック" panose="020B0600070205080204" pitchFamily="50" charset="-128"/>
              </a:rPr>
              <a:t>へ</a:t>
            </a:r>
          </a:p>
          <a:p>
            <a:pPr algn="ctr"/>
            <a:endParaRPr lang="en-US" altLang="ja-JP" sz="3600" dirty="0">
              <a:solidFill>
                <a:srgbClr val="000000"/>
              </a:solidFill>
              <a:latin typeface="ＭＳ Ｐゴシック" panose="020B0600070205080204" pitchFamily="50" charset="-128"/>
            </a:endParaRPr>
          </a:p>
          <a:p>
            <a:pPr algn="ctr"/>
            <a:endParaRPr lang="ja-JP" altLang="en-US" sz="3600" dirty="0"/>
          </a:p>
        </p:txBody>
      </p:sp>
      <p:sp>
        <p:nvSpPr>
          <p:cNvPr id="19" name="テキスト ボックス 18">
            <a:extLst>
              <a:ext uri="{FF2B5EF4-FFF2-40B4-BE49-F238E27FC236}">
                <a16:creationId xmlns:a16="http://schemas.microsoft.com/office/drawing/2014/main" id="{D8A018BA-20EF-49FA-AF4B-1A90B22F96EA}"/>
              </a:ext>
            </a:extLst>
          </p:cNvPr>
          <p:cNvSpPr txBox="1"/>
          <p:nvPr/>
        </p:nvSpPr>
        <p:spPr>
          <a:xfrm>
            <a:off x="251520" y="1775718"/>
            <a:ext cx="8676456" cy="1077218"/>
          </a:xfrm>
          <a:prstGeom prst="rect">
            <a:avLst/>
          </a:prstGeom>
          <a:noFill/>
        </p:spPr>
        <p:txBody>
          <a:bodyPr wrap="square" rtlCol="0">
            <a:spAutoFit/>
          </a:bodyPr>
          <a:lstStyle/>
          <a:p>
            <a:pPr algn="ctr"/>
            <a:r>
              <a:rPr lang="ja-JP" altLang="en-US" sz="3200" dirty="0"/>
              <a:t>知人・友人に相談してませんか？</a:t>
            </a:r>
            <a:endParaRPr kumimoji="1" lang="en-US" altLang="ja-JP" sz="3200" dirty="0"/>
          </a:p>
          <a:p>
            <a:pPr algn="ctr"/>
            <a:r>
              <a:rPr lang="ja-JP" altLang="en-US" sz="3200" dirty="0"/>
              <a:t>ネットで調べて実行しようとしてませんか？</a:t>
            </a:r>
            <a:endParaRPr kumimoji="1" lang="en-US" altLang="ja-JP" sz="3200" dirty="0"/>
          </a:p>
        </p:txBody>
      </p:sp>
    </p:spTree>
    <p:extLst>
      <p:ext uri="{BB962C8B-B14F-4D97-AF65-F5344CB8AC3E}">
        <p14:creationId xmlns:p14="http://schemas.microsoft.com/office/powerpoint/2010/main" val="388395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fade">
                                      <p:cBhvr>
                                        <p:cTn id="12" dur="5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FECB3F9E-50E3-40DD-84C5-4B22A9C9A88B}"/>
              </a:ext>
            </a:extLst>
          </p:cNvPr>
          <p:cNvSpPr>
            <a:spLocks noGrp="1" noChangeArrowheads="1"/>
          </p:cNvSpPr>
          <p:nvPr>
            <p:ph type="title" idx="4294967295"/>
          </p:nvPr>
        </p:nvSpPr>
        <p:spPr>
          <a:xfrm>
            <a:off x="0" y="-171400"/>
            <a:ext cx="8597900" cy="1143000"/>
          </a:xfrm>
          <a:ln>
            <a:miter lim="800000"/>
            <a:headEnd/>
            <a:tailEnd/>
          </a:ln>
        </p:spPr>
        <p:txBody>
          <a:bodyPr/>
          <a:lstStyle/>
          <a:p>
            <a:pPr eaLnBrk="1" hangingPunct="1">
              <a:defRPr/>
            </a:pPr>
            <a:r>
              <a:rPr lang="ja-JP" alt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研修項目</a:t>
            </a:r>
          </a:p>
        </p:txBody>
      </p:sp>
      <p:cxnSp>
        <p:nvCxnSpPr>
          <p:cNvPr id="4" name="直線コネクタ 3">
            <a:extLst>
              <a:ext uri="{FF2B5EF4-FFF2-40B4-BE49-F238E27FC236}">
                <a16:creationId xmlns:a16="http://schemas.microsoft.com/office/drawing/2014/main" id="{BD9FBD60-2A94-4586-8CAD-92923F4880CD}"/>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8600FA13-BB03-4319-B540-C9ACA773B785}"/>
              </a:ext>
            </a:extLst>
          </p:cNvPr>
          <p:cNvSpPr txBox="1"/>
          <p:nvPr/>
        </p:nvSpPr>
        <p:spPr>
          <a:xfrm>
            <a:off x="395536" y="1052736"/>
            <a:ext cx="8280920" cy="4832092"/>
          </a:xfrm>
          <a:prstGeom prst="rect">
            <a:avLst/>
          </a:prstGeom>
          <a:noFill/>
        </p:spPr>
        <p:txBody>
          <a:bodyPr wrap="square" rtlCol="0">
            <a:spAutoFit/>
          </a:bodyPr>
          <a:lstStyle/>
          <a:p>
            <a:r>
              <a:rPr kumimoji="1" lang="ja-JP" altLang="en-US" sz="4400" dirty="0"/>
              <a:t>１．金融リテラシーとは</a:t>
            </a:r>
            <a:endParaRPr kumimoji="1" lang="en-US" altLang="ja-JP" sz="4400" dirty="0"/>
          </a:p>
          <a:p>
            <a:r>
              <a:rPr lang="ja-JP" altLang="en-US" sz="4400" dirty="0"/>
              <a:t>２</a:t>
            </a:r>
            <a:r>
              <a:rPr kumimoji="1" lang="ja-JP" altLang="en-US" sz="4400" dirty="0"/>
              <a:t>．日本人の現状</a:t>
            </a:r>
            <a:endParaRPr kumimoji="1" lang="en-US" altLang="ja-JP" sz="4400" dirty="0"/>
          </a:p>
          <a:p>
            <a:r>
              <a:rPr lang="ja-JP" altLang="en-US" sz="4400" dirty="0"/>
              <a:t>３．人生設計とは</a:t>
            </a:r>
            <a:endParaRPr lang="en-US" altLang="ja-JP" sz="4400" dirty="0"/>
          </a:p>
          <a:p>
            <a:r>
              <a:rPr lang="ja-JP" altLang="en-US" sz="4400" dirty="0"/>
              <a:t>４．実体験</a:t>
            </a:r>
            <a:endParaRPr lang="en-US" altLang="ja-JP" sz="4400" dirty="0"/>
          </a:p>
          <a:p>
            <a:endParaRPr kumimoji="1" lang="en-US" altLang="ja-JP" sz="4400" dirty="0"/>
          </a:p>
          <a:p>
            <a:r>
              <a:rPr lang="en-US" altLang="ja-JP" sz="4400" dirty="0"/>
              <a:t>1</a:t>
            </a:r>
            <a:r>
              <a:rPr lang="ja-JP" altLang="en-US" sz="4400" dirty="0"/>
              <a:t>時間</a:t>
            </a:r>
            <a:r>
              <a:rPr lang="en-US" altLang="ja-JP" sz="4400" dirty="0"/>
              <a:t>40</a:t>
            </a:r>
            <a:r>
              <a:rPr lang="ja-JP" altLang="en-US" sz="4400" dirty="0"/>
              <a:t>分の授業です！</a:t>
            </a:r>
            <a:endParaRPr lang="en-US" altLang="ja-JP" sz="4400" dirty="0"/>
          </a:p>
          <a:p>
            <a:r>
              <a:rPr lang="ja-JP" altLang="en-US" sz="4400" dirty="0"/>
              <a:t>寝る暇はありませんよ！</a:t>
            </a:r>
            <a:endParaRPr kumimoji="1" lang="ja-JP" altLang="en-US" sz="4400" dirty="0"/>
          </a:p>
        </p:txBody>
      </p:sp>
    </p:spTree>
    <p:extLst>
      <p:ext uri="{BB962C8B-B14F-4D97-AF65-F5344CB8AC3E}">
        <p14:creationId xmlns:p14="http://schemas.microsoft.com/office/powerpoint/2010/main" val="304331425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FECB3F9E-50E3-40DD-84C5-4B22A9C9A88B}"/>
              </a:ext>
            </a:extLst>
          </p:cNvPr>
          <p:cNvSpPr>
            <a:spLocks noGrp="1" noChangeArrowheads="1"/>
          </p:cNvSpPr>
          <p:nvPr>
            <p:ph type="title" idx="4294967295"/>
          </p:nvPr>
        </p:nvSpPr>
        <p:spPr>
          <a:xfrm>
            <a:off x="0" y="-171400"/>
            <a:ext cx="8597900" cy="1143000"/>
          </a:xfrm>
          <a:ln>
            <a:miter lim="800000"/>
            <a:headEnd/>
            <a:tailEnd/>
          </a:ln>
        </p:spPr>
        <p:txBody>
          <a:bodyPr/>
          <a:lstStyle/>
          <a:p>
            <a:pPr eaLnBrk="1" hangingPunct="1">
              <a:defRPr/>
            </a:pPr>
            <a:r>
              <a:rPr lang="ja-JP" alt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研修項目</a:t>
            </a:r>
          </a:p>
        </p:txBody>
      </p:sp>
      <p:cxnSp>
        <p:nvCxnSpPr>
          <p:cNvPr id="4" name="直線コネクタ 3">
            <a:extLst>
              <a:ext uri="{FF2B5EF4-FFF2-40B4-BE49-F238E27FC236}">
                <a16:creationId xmlns:a16="http://schemas.microsoft.com/office/drawing/2014/main" id="{BD9FBD60-2A94-4586-8CAD-92923F4880CD}"/>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8600FA13-BB03-4319-B540-C9ACA773B785}"/>
              </a:ext>
            </a:extLst>
          </p:cNvPr>
          <p:cNvSpPr txBox="1"/>
          <p:nvPr/>
        </p:nvSpPr>
        <p:spPr>
          <a:xfrm>
            <a:off x="467544" y="3105542"/>
            <a:ext cx="8280920" cy="2123658"/>
          </a:xfrm>
          <a:prstGeom prst="rect">
            <a:avLst/>
          </a:prstGeom>
          <a:noFill/>
        </p:spPr>
        <p:txBody>
          <a:bodyPr wrap="square" rtlCol="0">
            <a:spAutoFit/>
          </a:bodyPr>
          <a:lstStyle/>
          <a:p>
            <a:pPr algn="ctr"/>
            <a:r>
              <a:rPr kumimoji="1" lang="ja-JP" altLang="en-US" sz="4400" dirty="0"/>
              <a:t>１．金融リテラシーとは</a:t>
            </a:r>
            <a:endParaRPr kumimoji="1" lang="en-US" altLang="ja-JP" sz="4400" dirty="0"/>
          </a:p>
          <a:p>
            <a:endParaRPr lang="en-US" altLang="ja-JP" sz="4400" dirty="0"/>
          </a:p>
          <a:p>
            <a:endParaRPr kumimoji="1" lang="ja-JP" altLang="en-US" sz="4400" dirty="0"/>
          </a:p>
        </p:txBody>
      </p:sp>
    </p:spTree>
    <p:extLst>
      <p:ext uri="{BB962C8B-B14F-4D97-AF65-F5344CB8AC3E}">
        <p14:creationId xmlns:p14="http://schemas.microsoft.com/office/powerpoint/2010/main" val="307122191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0B692AB1-B07A-41FE-A88F-6AC123A3B78D}"/>
              </a:ext>
            </a:extLst>
          </p:cNvPr>
          <p:cNvSpPr/>
          <p:nvPr/>
        </p:nvSpPr>
        <p:spPr>
          <a:xfrm>
            <a:off x="179512" y="836712"/>
            <a:ext cx="8809722" cy="561662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四角形: 角を丸くする 21">
            <a:extLst>
              <a:ext uri="{FF2B5EF4-FFF2-40B4-BE49-F238E27FC236}">
                <a16:creationId xmlns:a16="http://schemas.microsoft.com/office/drawing/2014/main" id="{28208AE1-26C8-4277-9228-5DC2C38C8737}"/>
              </a:ext>
            </a:extLst>
          </p:cNvPr>
          <p:cNvSpPr/>
          <p:nvPr/>
        </p:nvSpPr>
        <p:spPr>
          <a:xfrm>
            <a:off x="294499" y="980728"/>
            <a:ext cx="8600125" cy="3889631"/>
          </a:xfrm>
          <a:prstGeom prst="roundRect">
            <a:avLst>
              <a:gd name="adj" fmla="val 522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8A21D9C0-72DD-4C89-A2EF-6FCDE96F528E}"/>
              </a:ext>
            </a:extLst>
          </p:cNvPr>
          <p:cNvSpPr/>
          <p:nvPr/>
        </p:nvSpPr>
        <p:spPr>
          <a:xfrm>
            <a:off x="415157" y="1682890"/>
            <a:ext cx="1888381" cy="3024336"/>
          </a:xfrm>
          <a:prstGeom prst="roundRect">
            <a:avLst>
              <a:gd name="adj" fmla="val 10955"/>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Rectangle 2"/>
          <p:cNvSpPr>
            <a:spLocks noChangeArrowheads="1"/>
          </p:cNvSpPr>
          <p:nvPr/>
        </p:nvSpPr>
        <p:spPr bwMode="auto">
          <a:xfrm>
            <a:off x="4489" y="1916832"/>
            <a:ext cx="9104015" cy="1072328"/>
          </a:xfrm>
          <a:prstGeom prst="rect">
            <a:avLst/>
          </a:prstGeom>
          <a:noFill/>
          <a:ln w="9525">
            <a:noFill/>
            <a:miter lim="800000"/>
            <a:headEnd/>
            <a:tailEnd/>
          </a:ln>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en-US" altLang="ja-JP" sz="4000" b="1" spc="50" dirty="0">
              <a:ln w="11430"/>
              <a:gradFill>
                <a:gsLst>
                  <a:gs pos="25000">
                    <a:schemeClr val="accent5">
                      <a:lumMod val="75000"/>
                    </a:schemeClr>
                  </a:gs>
                  <a:gs pos="100000">
                    <a:schemeClr val="accent4">
                      <a:lumMod val="50000"/>
                    </a:schemeClr>
                  </a:gs>
                </a:gsLst>
                <a:lin ang="5400000"/>
              </a:gradFill>
              <a:effectLst>
                <a:outerShdw blurRad="76200" dist="50800" dir="5400000" algn="tl" rotWithShape="0">
                  <a:srgbClr val="000000">
                    <a:alpha val="65000"/>
                  </a:srgbClr>
                </a:outerShdw>
              </a:effectLst>
              <a:latin typeface="Arial" charset="0"/>
              <a:ea typeface="HG丸ｺﾞｼｯｸM-PRO" pitchFamily="50" charset="-128"/>
            </a:endParaRPr>
          </a:p>
          <a:p>
            <a:pPr algn="ctr">
              <a:defRPr/>
            </a:pPr>
            <a:endParaRPr lang="en-US" altLang="ja-JP" sz="4000" b="1" spc="50" dirty="0">
              <a:ln w="11430"/>
              <a:gradFill>
                <a:gsLst>
                  <a:gs pos="25000">
                    <a:schemeClr val="accent5">
                      <a:lumMod val="75000"/>
                    </a:schemeClr>
                  </a:gs>
                  <a:gs pos="100000">
                    <a:schemeClr val="accent4">
                      <a:lumMod val="50000"/>
                    </a:schemeClr>
                  </a:gs>
                </a:gsLst>
                <a:lin ang="5400000"/>
              </a:gradFill>
              <a:effectLst>
                <a:outerShdw blurRad="76200" dist="50800" dir="5400000" algn="tl" rotWithShape="0">
                  <a:srgbClr val="000000">
                    <a:alpha val="65000"/>
                  </a:srgbClr>
                </a:outerShdw>
              </a:effectLst>
              <a:ea typeface="HG丸ｺﾞｼｯｸM-PRO" pitchFamily="50" charset="-128"/>
            </a:endParaRPr>
          </a:p>
        </p:txBody>
      </p:sp>
      <p:grpSp>
        <p:nvGrpSpPr>
          <p:cNvPr id="3" name="グループ化 2">
            <a:extLst>
              <a:ext uri="{FF2B5EF4-FFF2-40B4-BE49-F238E27FC236}">
                <a16:creationId xmlns:a16="http://schemas.microsoft.com/office/drawing/2014/main" id="{0A78D8B7-52FE-4186-9000-E7EFFC96AD66}"/>
              </a:ext>
            </a:extLst>
          </p:cNvPr>
          <p:cNvGrpSpPr/>
          <p:nvPr/>
        </p:nvGrpSpPr>
        <p:grpSpPr>
          <a:xfrm>
            <a:off x="372222" y="1635004"/>
            <a:ext cx="2059160" cy="3051742"/>
            <a:chOff x="372222" y="1635004"/>
            <a:chExt cx="2059160" cy="3051742"/>
          </a:xfrm>
        </p:grpSpPr>
        <p:sp>
          <p:nvSpPr>
            <p:cNvPr id="19" name="四角形: 上の 2 つの角を丸める 18">
              <a:extLst>
                <a:ext uri="{FF2B5EF4-FFF2-40B4-BE49-F238E27FC236}">
                  <a16:creationId xmlns:a16="http://schemas.microsoft.com/office/drawing/2014/main" id="{DCBCC142-7F19-4C1F-B7ED-8ED67EBA6288}"/>
                </a:ext>
              </a:extLst>
            </p:cNvPr>
            <p:cNvSpPr/>
            <p:nvPr/>
          </p:nvSpPr>
          <p:spPr>
            <a:xfrm>
              <a:off x="418269" y="1636751"/>
              <a:ext cx="1888381" cy="574903"/>
            </a:xfrm>
            <a:prstGeom prst="round2SameRect">
              <a:avLst>
                <a:gd name="adj1" fmla="val 36169"/>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リーフォーム: 図形 23">
              <a:extLst>
                <a:ext uri="{FF2B5EF4-FFF2-40B4-BE49-F238E27FC236}">
                  <a16:creationId xmlns:a16="http://schemas.microsoft.com/office/drawing/2014/main" id="{9CDE2F51-7E32-45A6-B4A4-8ED10C2902E9}"/>
                </a:ext>
              </a:extLst>
            </p:cNvPr>
            <p:cNvSpPr/>
            <p:nvPr/>
          </p:nvSpPr>
          <p:spPr>
            <a:xfrm>
              <a:off x="372222" y="1635004"/>
              <a:ext cx="2059160" cy="447087"/>
            </a:xfrm>
            <a:custGeom>
              <a:avLst/>
              <a:gdLst>
                <a:gd name="connsiteX0" fmla="*/ 0 w 1888381"/>
                <a:gd name="connsiteY0" fmla="*/ 0 h 755352"/>
                <a:gd name="connsiteX1" fmla="*/ 1888381 w 1888381"/>
                <a:gd name="connsiteY1" fmla="*/ 0 h 755352"/>
                <a:gd name="connsiteX2" fmla="*/ 1888381 w 1888381"/>
                <a:gd name="connsiteY2" fmla="*/ 755352 h 755352"/>
                <a:gd name="connsiteX3" fmla="*/ 0 w 1888381"/>
                <a:gd name="connsiteY3" fmla="*/ 755352 h 755352"/>
                <a:gd name="connsiteX4" fmla="*/ 0 w 1888381"/>
                <a:gd name="connsiteY4" fmla="*/ 0 h 755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8381" h="755352">
                  <a:moveTo>
                    <a:pt x="0" y="0"/>
                  </a:moveTo>
                  <a:lnTo>
                    <a:pt x="1888381" y="0"/>
                  </a:lnTo>
                  <a:lnTo>
                    <a:pt x="1888381" y="755352"/>
                  </a:lnTo>
                  <a:lnTo>
                    <a:pt x="0" y="755352"/>
                  </a:lnTo>
                  <a:lnTo>
                    <a:pt x="0" y="0"/>
                  </a:lnTo>
                  <a:close/>
                </a:path>
              </a:pathLst>
            </a:custGeom>
            <a:noFill/>
            <a:ln>
              <a:no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marL="0" lvl="0" indent="0" algn="ctr" defTabSz="889000">
                <a:lnSpc>
                  <a:spcPct val="150000"/>
                </a:lnSpc>
                <a:spcBef>
                  <a:spcPct val="0"/>
                </a:spcBef>
                <a:spcAft>
                  <a:spcPct val="35000"/>
                </a:spcAft>
                <a:buNone/>
              </a:pPr>
              <a:r>
                <a:rPr kumimoji="1" lang="ja-JP" altLang="en-US" sz="2300" kern="1200" spc="600" dirty="0">
                  <a:solidFill>
                    <a:srgbClr val="FFFF00"/>
                  </a:solidFill>
                  <a:latin typeface="ＭＳ ゴシック" panose="020B0609070205080204" pitchFamily="49" charset="-128"/>
                  <a:ea typeface="ＭＳ ゴシック" panose="020B0609070205080204" pitchFamily="49" charset="-128"/>
                </a:rPr>
                <a:t>家計管理</a:t>
              </a:r>
            </a:p>
          </p:txBody>
        </p:sp>
        <p:sp>
          <p:nvSpPr>
            <p:cNvPr id="26" name="フリーフォーム: 図形 25">
              <a:extLst>
                <a:ext uri="{FF2B5EF4-FFF2-40B4-BE49-F238E27FC236}">
                  <a16:creationId xmlns:a16="http://schemas.microsoft.com/office/drawing/2014/main" id="{B884B72B-80B1-40FE-AB5B-8E22ACC66850}"/>
                </a:ext>
              </a:extLst>
            </p:cNvPr>
            <p:cNvSpPr/>
            <p:nvPr/>
          </p:nvSpPr>
          <p:spPr>
            <a:xfrm>
              <a:off x="436131" y="2204864"/>
              <a:ext cx="1888381" cy="2481882"/>
            </a:xfrm>
            <a:custGeom>
              <a:avLst/>
              <a:gdLst>
                <a:gd name="connsiteX0" fmla="*/ 0 w 1888381"/>
                <a:gd name="connsiteY0" fmla="*/ 0 h 2854800"/>
                <a:gd name="connsiteX1" fmla="*/ 1888381 w 1888381"/>
                <a:gd name="connsiteY1" fmla="*/ 0 h 2854800"/>
                <a:gd name="connsiteX2" fmla="*/ 1888381 w 1888381"/>
                <a:gd name="connsiteY2" fmla="*/ 2854800 h 2854800"/>
                <a:gd name="connsiteX3" fmla="*/ 0 w 1888381"/>
                <a:gd name="connsiteY3" fmla="*/ 2854800 h 2854800"/>
                <a:gd name="connsiteX4" fmla="*/ 0 w 1888381"/>
                <a:gd name="connsiteY4" fmla="*/ 0 h 285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8381" h="2854800">
                  <a:moveTo>
                    <a:pt x="0" y="0"/>
                  </a:moveTo>
                  <a:lnTo>
                    <a:pt x="1888381" y="0"/>
                  </a:lnTo>
                  <a:lnTo>
                    <a:pt x="1888381" y="2854800"/>
                  </a:lnTo>
                  <a:lnTo>
                    <a:pt x="0" y="2854800"/>
                  </a:lnTo>
                  <a:lnTo>
                    <a:pt x="0" y="0"/>
                  </a:lnTo>
                  <a:close/>
                </a:path>
              </a:pathLst>
            </a:cu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a:lnSpc>
                  <a:spcPct val="150000"/>
                </a:lnSpc>
                <a:spcBef>
                  <a:spcPct val="0"/>
                </a:spcBef>
                <a:spcAft>
                  <a:spcPct val="15000"/>
                </a:spcAft>
                <a:buChar char="•"/>
              </a:pPr>
              <a:r>
                <a:rPr kumimoji="1" lang="ja-JP" altLang="en-US" sz="2400" b="1" kern="1200" dirty="0">
                  <a:solidFill>
                    <a:schemeClr val="accent5">
                      <a:lumMod val="50000"/>
                    </a:schemeClr>
                  </a:solidFill>
                  <a:latin typeface="BIZ UDPゴシック" panose="020B0400000000000000" pitchFamily="50" charset="-128"/>
                  <a:ea typeface="BIZ UDPゴシック" panose="020B0400000000000000" pitchFamily="50" charset="-128"/>
                </a:rPr>
                <a:t>収入</a:t>
              </a:r>
            </a:p>
            <a:p>
              <a:pPr marL="171450" lvl="1" indent="-171450" algn="l" defTabSz="800100">
                <a:lnSpc>
                  <a:spcPct val="150000"/>
                </a:lnSpc>
                <a:spcBef>
                  <a:spcPct val="0"/>
                </a:spcBef>
                <a:spcAft>
                  <a:spcPct val="15000"/>
                </a:spcAft>
                <a:buChar char="•"/>
              </a:pPr>
              <a:r>
                <a:rPr kumimoji="1" lang="ja-JP" altLang="en-US" sz="2400" b="1" kern="1200" dirty="0">
                  <a:solidFill>
                    <a:schemeClr val="accent5">
                      <a:lumMod val="50000"/>
                    </a:schemeClr>
                  </a:solidFill>
                  <a:latin typeface="BIZ UDPゴシック" panose="020B0400000000000000" pitchFamily="50" charset="-128"/>
                  <a:ea typeface="BIZ UDPゴシック" panose="020B0400000000000000" pitchFamily="50" charset="-128"/>
                </a:rPr>
                <a:t>支出</a:t>
              </a:r>
            </a:p>
            <a:p>
              <a:pPr marL="171450" lvl="1" indent="-171450" algn="l" defTabSz="800100">
                <a:lnSpc>
                  <a:spcPct val="150000"/>
                </a:lnSpc>
                <a:spcBef>
                  <a:spcPct val="0"/>
                </a:spcBef>
                <a:spcAft>
                  <a:spcPct val="15000"/>
                </a:spcAft>
                <a:buChar char="•"/>
              </a:pPr>
              <a:r>
                <a:rPr kumimoji="1" lang="ja-JP" altLang="en-US" sz="2400" b="1" kern="1200" dirty="0">
                  <a:solidFill>
                    <a:schemeClr val="accent5">
                      <a:lumMod val="50000"/>
                    </a:schemeClr>
                  </a:solidFill>
                  <a:latin typeface="BIZ UDPゴシック" panose="020B0400000000000000" pitchFamily="50" charset="-128"/>
                  <a:ea typeface="BIZ UDPゴシック" panose="020B0400000000000000" pitchFamily="50" charset="-128"/>
                </a:rPr>
                <a:t>貯蓄           </a:t>
              </a:r>
              <a:r>
                <a:rPr kumimoji="1" lang="en-US" altLang="ja-JP" sz="2400" b="1" kern="1200" dirty="0">
                  <a:solidFill>
                    <a:schemeClr val="accent5">
                      <a:lumMod val="50000"/>
                    </a:schemeClr>
                  </a:solidFill>
                  <a:latin typeface="BIZ UDPゴシック" panose="020B0400000000000000" pitchFamily="50" charset="-128"/>
                  <a:ea typeface="BIZ UDPゴシック" panose="020B0400000000000000" pitchFamily="50" charset="-128"/>
                </a:rPr>
                <a:t>etc.</a:t>
              </a:r>
              <a:endParaRPr kumimoji="1" lang="ja-JP" altLang="en-US" sz="2400" b="1" kern="1200" dirty="0">
                <a:solidFill>
                  <a:schemeClr val="accent5">
                    <a:lumMod val="50000"/>
                  </a:schemeClr>
                </a:solidFill>
                <a:latin typeface="BIZ UDPゴシック" panose="020B0400000000000000" pitchFamily="50" charset="-128"/>
                <a:ea typeface="BIZ UDPゴシック" panose="020B0400000000000000" pitchFamily="50" charset="-128"/>
              </a:endParaRPr>
            </a:p>
            <a:p>
              <a:pPr marL="171450" lvl="1" indent="-171450" algn="l" defTabSz="800100">
                <a:lnSpc>
                  <a:spcPct val="150000"/>
                </a:lnSpc>
                <a:spcBef>
                  <a:spcPct val="0"/>
                </a:spcBef>
                <a:spcAft>
                  <a:spcPct val="15000"/>
                </a:spcAft>
                <a:buChar char="•"/>
              </a:pPr>
              <a:endParaRPr kumimoji="1" lang="ja-JP" altLang="en-US" sz="1800" kern="1200" dirty="0"/>
            </a:p>
          </p:txBody>
        </p:sp>
      </p:grpSp>
      <p:grpSp>
        <p:nvGrpSpPr>
          <p:cNvPr id="4" name="グループ化 3">
            <a:extLst>
              <a:ext uri="{FF2B5EF4-FFF2-40B4-BE49-F238E27FC236}">
                <a16:creationId xmlns:a16="http://schemas.microsoft.com/office/drawing/2014/main" id="{51155DC2-A6C8-4CB4-8F89-C6A6D4C9D862}"/>
              </a:ext>
            </a:extLst>
          </p:cNvPr>
          <p:cNvGrpSpPr/>
          <p:nvPr/>
        </p:nvGrpSpPr>
        <p:grpSpPr>
          <a:xfrm>
            <a:off x="2384474" y="1636751"/>
            <a:ext cx="2094195" cy="3070475"/>
            <a:chOff x="2384474" y="1636751"/>
            <a:chExt cx="2094195" cy="3070475"/>
          </a:xfrm>
        </p:grpSpPr>
        <p:sp>
          <p:nvSpPr>
            <p:cNvPr id="63" name="四角形: 角を丸くする 62">
              <a:extLst>
                <a:ext uri="{FF2B5EF4-FFF2-40B4-BE49-F238E27FC236}">
                  <a16:creationId xmlns:a16="http://schemas.microsoft.com/office/drawing/2014/main" id="{33BAE108-95D7-46CA-B01A-C9807D8751FE}"/>
                </a:ext>
              </a:extLst>
            </p:cNvPr>
            <p:cNvSpPr/>
            <p:nvPr/>
          </p:nvSpPr>
          <p:spPr>
            <a:xfrm>
              <a:off x="2459707" y="1682890"/>
              <a:ext cx="1888381" cy="3024336"/>
            </a:xfrm>
            <a:prstGeom prst="roundRect">
              <a:avLst>
                <a:gd name="adj" fmla="val 10955"/>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四角形: 上の 2 つの角を丸める 63">
              <a:extLst>
                <a:ext uri="{FF2B5EF4-FFF2-40B4-BE49-F238E27FC236}">
                  <a16:creationId xmlns:a16="http://schemas.microsoft.com/office/drawing/2014/main" id="{869BF98B-7C58-4332-99E5-736022F169D1}"/>
                </a:ext>
              </a:extLst>
            </p:cNvPr>
            <p:cNvSpPr/>
            <p:nvPr/>
          </p:nvSpPr>
          <p:spPr>
            <a:xfrm>
              <a:off x="2476825" y="1636751"/>
              <a:ext cx="1877843" cy="574903"/>
            </a:xfrm>
            <a:prstGeom prst="round2SameRect">
              <a:avLst>
                <a:gd name="adj1" fmla="val 36169"/>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フリーフォーム: 図形 65">
              <a:extLst>
                <a:ext uri="{FF2B5EF4-FFF2-40B4-BE49-F238E27FC236}">
                  <a16:creationId xmlns:a16="http://schemas.microsoft.com/office/drawing/2014/main" id="{ADA29381-4B72-4C94-B244-3730391BE478}"/>
                </a:ext>
              </a:extLst>
            </p:cNvPr>
            <p:cNvSpPr/>
            <p:nvPr/>
          </p:nvSpPr>
          <p:spPr>
            <a:xfrm>
              <a:off x="2384474" y="1700659"/>
              <a:ext cx="2094195" cy="447087"/>
            </a:xfrm>
            <a:custGeom>
              <a:avLst/>
              <a:gdLst>
                <a:gd name="connsiteX0" fmla="*/ 0 w 1888381"/>
                <a:gd name="connsiteY0" fmla="*/ 0 h 755352"/>
                <a:gd name="connsiteX1" fmla="*/ 1888381 w 1888381"/>
                <a:gd name="connsiteY1" fmla="*/ 0 h 755352"/>
                <a:gd name="connsiteX2" fmla="*/ 1888381 w 1888381"/>
                <a:gd name="connsiteY2" fmla="*/ 755352 h 755352"/>
                <a:gd name="connsiteX3" fmla="*/ 0 w 1888381"/>
                <a:gd name="connsiteY3" fmla="*/ 755352 h 755352"/>
                <a:gd name="connsiteX4" fmla="*/ 0 w 1888381"/>
                <a:gd name="connsiteY4" fmla="*/ 0 h 755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8381" h="755352">
                  <a:moveTo>
                    <a:pt x="0" y="0"/>
                  </a:moveTo>
                  <a:lnTo>
                    <a:pt x="1888381" y="0"/>
                  </a:lnTo>
                  <a:lnTo>
                    <a:pt x="1888381" y="755352"/>
                  </a:lnTo>
                  <a:lnTo>
                    <a:pt x="0" y="755352"/>
                  </a:lnTo>
                  <a:lnTo>
                    <a:pt x="0" y="0"/>
                  </a:lnTo>
                  <a:close/>
                </a:path>
              </a:pathLst>
            </a:custGeom>
            <a:noFill/>
            <a:ln>
              <a:no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kumimoji="1" lang="ja-JP" altLang="en-US" sz="2300" kern="1200" spc="600" dirty="0">
                  <a:solidFill>
                    <a:srgbClr val="FFFF00"/>
                  </a:solidFill>
                  <a:latin typeface="ＭＳ ゴシック" panose="020B0609070205080204" pitchFamily="49" charset="-128"/>
                  <a:ea typeface="ＭＳ ゴシック" panose="020B0609070205080204" pitchFamily="49" charset="-128"/>
                </a:rPr>
                <a:t>生活設計</a:t>
              </a:r>
            </a:p>
          </p:txBody>
        </p:sp>
      </p:grpSp>
      <p:sp>
        <p:nvSpPr>
          <p:cNvPr id="67" name="フリーフォーム: 図形 66">
            <a:extLst>
              <a:ext uri="{FF2B5EF4-FFF2-40B4-BE49-F238E27FC236}">
                <a16:creationId xmlns:a16="http://schemas.microsoft.com/office/drawing/2014/main" id="{241D8F75-8E76-4BD5-A655-23E364FA3F67}"/>
              </a:ext>
            </a:extLst>
          </p:cNvPr>
          <p:cNvSpPr/>
          <p:nvPr/>
        </p:nvSpPr>
        <p:spPr>
          <a:xfrm>
            <a:off x="2494157" y="2204864"/>
            <a:ext cx="1888381" cy="2473954"/>
          </a:xfrm>
          <a:custGeom>
            <a:avLst/>
            <a:gdLst>
              <a:gd name="connsiteX0" fmla="*/ 0 w 1888381"/>
              <a:gd name="connsiteY0" fmla="*/ 0 h 2854800"/>
              <a:gd name="connsiteX1" fmla="*/ 1888381 w 1888381"/>
              <a:gd name="connsiteY1" fmla="*/ 0 h 2854800"/>
              <a:gd name="connsiteX2" fmla="*/ 1888381 w 1888381"/>
              <a:gd name="connsiteY2" fmla="*/ 2854800 h 2854800"/>
              <a:gd name="connsiteX3" fmla="*/ 0 w 1888381"/>
              <a:gd name="connsiteY3" fmla="*/ 2854800 h 2854800"/>
              <a:gd name="connsiteX4" fmla="*/ 0 w 1888381"/>
              <a:gd name="connsiteY4" fmla="*/ 0 h 285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8381" h="2854800">
                <a:moveTo>
                  <a:pt x="0" y="0"/>
                </a:moveTo>
                <a:lnTo>
                  <a:pt x="1888381" y="0"/>
                </a:lnTo>
                <a:lnTo>
                  <a:pt x="1888381" y="2854800"/>
                </a:lnTo>
                <a:lnTo>
                  <a:pt x="0" y="2854800"/>
                </a:lnTo>
                <a:lnTo>
                  <a:pt x="0" y="0"/>
                </a:lnTo>
                <a:close/>
              </a:path>
            </a:pathLst>
          </a:cu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a:lnSpc>
                <a:spcPct val="150000"/>
              </a:lnSpc>
              <a:spcBef>
                <a:spcPct val="0"/>
              </a:spcBef>
              <a:spcAft>
                <a:spcPct val="15000"/>
              </a:spcAft>
              <a:buChar char="•"/>
            </a:pPr>
            <a:r>
              <a:rPr lang="ja-JP" altLang="en-US" sz="2400" b="1" dirty="0">
                <a:solidFill>
                  <a:schemeClr val="accent5">
                    <a:lumMod val="50000"/>
                  </a:schemeClr>
                </a:solidFill>
                <a:latin typeface="BIZ UDPゴシック" panose="020B0400000000000000" pitchFamily="50" charset="-128"/>
                <a:ea typeface="BIZ UDPゴシック" panose="020B0400000000000000" pitchFamily="50" charset="-128"/>
              </a:rPr>
              <a:t>教育</a:t>
            </a:r>
            <a:endParaRPr kumimoji="1" lang="ja-JP" altLang="en-US" sz="2400" b="1" kern="1200" dirty="0">
              <a:solidFill>
                <a:schemeClr val="accent5">
                  <a:lumMod val="50000"/>
                </a:schemeClr>
              </a:solidFill>
              <a:latin typeface="BIZ UDPゴシック" panose="020B0400000000000000" pitchFamily="50" charset="-128"/>
              <a:ea typeface="BIZ UDPゴシック" panose="020B0400000000000000" pitchFamily="50" charset="-128"/>
            </a:endParaRPr>
          </a:p>
          <a:p>
            <a:pPr marL="171450" lvl="1" indent="-171450" algn="l" defTabSz="800100">
              <a:lnSpc>
                <a:spcPct val="150000"/>
              </a:lnSpc>
              <a:spcBef>
                <a:spcPct val="0"/>
              </a:spcBef>
              <a:spcAft>
                <a:spcPct val="15000"/>
              </a:spcAft>
              <a:buChar char="•"/>
            </a:pPr>
            <a:r>
              <a:rPr kumimoji="1" lang="ja-JP" altLang="en-US" sz="2400" b="1" kern="1200" dirty="0">
                <a:solidFill>
                  <a:schemeClr val="accent5">
                    <a:lumMod val="50000"/>
                  </a:schemeClr>
                </a:solidFill>
                <a:latin typeface="BIZ UDPゴシック" panose="020B0400000000000000" pitchFamily="50" charset="-128"/>
                <a:ea typeface="BIZ UDPゴシック" panose="020B0400000000000000" pitchFamily="50" charset="-128"/>
              </a:rPr>
              <a:t>住宅</a:t>
            </a:r>
            <a:endParaRPr kumimoji="1" lang="en-US" altLang="ja-JP" sz="2400" b="1" kern="1200" dirty="0">
              <a:solidFill>
                <a:schemeClr val="accent5">
                  <a:lumMod val="50000"/>
                </a:schemeClr>
              </a:solidFill>
              <a:latin typeface="BIZ UDPゴシック" panose="020B0400000000000000" pitchFamily="50" charset="-128"/>
              <a:ea typeface="BIZ UDPゴシック" panose="020B0400000000000000" pitchFamily="50" charset="-128"/>
            </a:endParaRPr>
          </a:p>
          <a:p>
            <a:pPr marL="171450" lvl="1" indent="-171450" algn="l" defTabSz="800100">
              <a:lnSpc>
                <a:spcPct val="150000"/>
              </a:lnSpc>
              <a:spcBef>
                <a:spcPct val="0"/>
              </a:spcBef>
              <a:spcAft>
                <a:spcPct val="15000"/>
              </a:spcAft>
              <a:buChar char="•"/>
            </a:pPr>
            <a:r>
              <a:rPr lang="ja-JP" altLang="en-US" sz="2400" b="1" dirty="0">
                <a:solidFill>
                  <a:schemeClr val="accent5">
                    <a:lumMod val="50000"/>
                  </a:schemeClr>
                </a:solidFill>
                <a:latin typeface="BIZ UDPゴシック" panose="020B0400000000000000" pitchFamily="50" charset="-128"/>
                <a:ea typeface="BIZ UDPゴシック" panose="020B0400000000000000" pitchFamily="50" charset="-128"/>
              </a:rPr>
              <a:t>老後</a:t>
            </a:r>
            <a:r>
              <a:rPr kumimoji="1" lang="ja-JP" altLang="en-US" sz="2400" b="1" kern="1200" dirty="0">
                <a:solidFill>
                  <a:schemeClr val="accent5">
                    <a:lumMod val="50000"/>
                  </a:schemeClr>
                </a:solidFill>
                <a:latin typeface="BIZ UDPゴシック" panose="020B0400000000000000" pitchFamily="50" charset="-128"/>
                <a:ea typeface="BIZ UDPゴシック" panose="020B0400000000000000" pitchFamily="50" charset="-128"/>
              </a:rPr>
              <a:t>          </a:t>
            </a:r>
            <a:r>
              <a:rPr kumimoji="1" lang="en-US" altLang="ja-JP" sz="2400" b="1" kern="1200" dirty="0">
                <a:solidFill>
                  <a:schemeClr val="accent5">
                    <a:lumMod val="50000"/>
                  </a:schemeClr>
                </a:solidFill>
                <a:latin typeface="BIZ UDPゴシック" panose="020B0400000000000000" pitchFamily="50" charset="-128"/>
                <a:ea typeface="BIZ UDPゴシック" panose="020B0400000000000000" pitchFamily="50" charset="-128"/>
              </a:rPr>
              <a:t>etc</a:t>
            </a:r>
            <a:r>
              <a:rPr kumimoji="1" lang="en-US" altLang="ja-JP" sz="2400" b="1" kern="1200" dirty="0">
                <a:latin typeface="BIZ UDPゴシック" panose="020B0400000000000000" pitchFamily="50" charset="-128"/>
                <a:ea typeface="BIZ UDPゴシック" panose="020B0400000000000000" pitchFamily="50" charset="-128"/>
              </a:rPr>
              <a:t>.</a:t>
            </a:r>
            <a:endParaRPr kumimoji="1" lang="ja-JP" altLang="en-US" sz="2400" b="1" kern="1200" dirty="0">
              <a:latin typeface="BIZ UDPゴシック" panose="020B0400000000000000" pitchFamily="50" charset="-128"/>
              <a:ea typeface="BIZ UDPゴシック" panose="020B0400000000000000" pitchFamily="50" charset="-128"/>
            </a:endParaRPr>
          </a:p>
          <a:p>
            <a:pPr marL="171450" lvl="1" indent="-171450" algn="l" defTabSz="800100">
              <a:lnSpc>
                <a:spcPct val="90000"/>
              </a:lnSpc>
              <a:spcBef>
                <a:spcPct val="0"/>
              </a:spcBef>
              <a:spcAft>
                <a:spcPct val="15000"/>
              </a:spcAft>
              <a:buChar char="•"/>
            </a:pPr>
            <a:endParaRPr kumimoji="1" lang="ja-JP" altLang="en-US" sz="1800" kern="1200" dirty="0"/>
          </a:p>
        </p:txBody>
      </p:sp>
      <p:grpSp>
        <p:nvGrpSpPr>
          <p:cNvPr id="5" name="グループ化 4">
            <a:extLst>
              <a:ext uri="{FF2B5EF4-FFF2-40B4-BE49-F238E27FC236}">
                <a16:creationId xmlns:a16="http://schemas.microsoft.com/office/drawing/2014/main" id="{C8DC84BC-FB99-4875-B569-3A30630BE13B}"/>
              </a:ext>
            </a:extLst>
          </p:cNvPr>
          <p:cNvGrpSpPr/>
          <p:nvPr/>
        </p:nvGrpSpPr>
        <p:grpSpPr>
          <a:xfrm>
            <a:off x="4334653" y="1636751"/>
            <a:ext cx="2059160" cy="3070475"/>
            <a:chOff x="4334653" y="1636751"/>
            <a:chExt cx="2059160" cy="3070475"/>
          </a:xfrm>
        </p:grpSpPr>
        <p:sp>
          <p:nvSpPr>
            <p:cNvPr id="68" name="四角形: 角を丸くする 67">
              <a:extLst>
                <a:ext uri="{FF2B5EF4-FFF2-40B4-BE49-F238E27FC236}">
                  <a16:creationId xmlns:a16="http://schemas.microsoft.com/office/drawing/2014/main" id="{02286F76-30C6-4C8C-AB49-54749F9CB8D7}"/>
                </a:ext>
              </a:extLst>
            </p:cNvPr>
            <p:cNvSpPr/>
            <p:nvPr/>
          </p:nvSpPr>
          <p:spPr>
            <a:xfrm>
              <a:off x="4440515" y="1682890"/>
              <a:ext cx="1888381" cy="3024336"/>
            </a:xfrm>
            <a:prstGeom prst="roundRect">
              <a:avLst>
                <a:gd name="adj" fmla="val 10955"/>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四角形: 上の 2 つの角を丸める 68">
              <a:extLst>
                <a:ext uri="{FF2B5EF4-FFF2-40B4-BE49-F238E27FC236}">
                  <a16:creationId xmlns:a16="http://schemas.microsoft.com/office/drawing/2014/main" id="{E67B284E-6419-4A49-93B0-3C6A73638C08}"/>
                </a:ext>
              </a:extLst>
            </p:cNvPr>
            <p:cNvSpPr/>
            <p:nvPr/>
          </p:nvSpPr>
          <p:spPr>
            <a:xfrm>
              <a:off x="4440515" y="1636751"/>
              <a:ext cx="1888381" cy="574903"/>
            </a:xfrm>
            <a:prstGeom prst="round2SameRect">
              <a:avLst>
                <a:gd name="adj1" fmla="val 36169"/>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フリーフォーム: 図形 70">
              <a:extLst>
                <a:ext uri="{FF2B5EF4-FFF2-40B4-BE49-F238E27FC236}">
                  <a16:creationId xmlns:a16="http://schemas.microsoft.com/office/drawing/2014/main" id="{F079DE4A-7B59-4AC8-ABF1-17D92C685D66}"/>
                </a:ext>
              </a:extLst>
            </p:cNvPr>
            <p:cNvSpPr/>
            <p:nvPr/>
          </p:nvSpPr>
          <p:spPr>
            <a:xfrm>
              <a:off x="4334653" y="1700659"/>
              <a:ext cx="2059160" cy="447087"/>
            </a:xfrm>
            <a:custGeom>
              <a:avLst/>
              <a:gdLst>
                <a:gd name="connsiteX0" fmla="*/ 0 w 1888381"/>
                <a:gd name="connsiteY0" fmla="*/ 0 h 755352"/>
                <a:gd name="connsiteX1" fmla="*/ 1888381 w 1888381"/>
                <a:gd name="connsiteY1" fmla="*/ 0 h 755352"/>
                <a:gd name="connsiteX2" fmla="*/ 1888381 w 1888381"/>
                <a:gd name="connsiteY2" fmla="*/ 755352 h 755352"/>
                <a:gd name="connsiteX3" fmla="*/ 0 w 1888381"/>
                <a:gd name="connsiteY3" fmla="*/ 755352 h 755352"/>
                <a:gd name="connsiteX4" fmla="*/ 0 w 1888381"/>
                <a:gd name="connsiteY4" fmla="*/ 0 h 755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8381" h="755352">
                  <a:moveTo>
                    <a:pt x="0" y="0"/>
                  </a:moveTo>
                  <a:lnTo>
                    <a:pt x="1888381" y="0"/>
                  </a:lnTo>
                  <a:lnTo>
                    <a:pt x="1888381" y="755352"/>
                  </a:lnTo>
                  <a:lnTo>
                    <a:pt x="0" y="755352"/>
                  </a:lnTo>
                  <a:lnTo>
                    <a:pt x="0" y="0"/>
                  </a:lnTo>
                  <a:close/>
                </a:path>
              </a:pathLst>
            </a:custGeom>
            <a:noFill/>
            <a:ln>
              <a:no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kumimoji="1" lang="ja-JP" altLang="en-US" sz="2300" kern="1200" dirty="0">
                  <a:solidFill>
                    <a:srgbClr val="FFFF00"/>
                  </a:solidFill>
                  <a:latin typeface="ＭＳ ゴシック" panose="020B0609070205080204" pitchFamily="49" charset="-128"/>
                  <a:ea typeface="ＭＳ ゴシック" panose="020B0609070205080204" pitchFamily="49" charset="-128"/>
                </a:rPr>
                <a:t>金融基礎知識</a:t>
              </a:r>
            </a:p>
          </p:txBody>
        </p:sp>
      </p:grpSp>
      <p:sp>
        <p:nvSpPr>
          <p:cNvPr id="72" name="フリーフォーム: 図形 71">
            <a:extLst>
              <a:ext uri="{FF2B5EF4-FFF2-40B4-BE49-F238E27FC236}">
                <a16:creationId xmlns:a16="http://schemas.microsoft.com/office/drawing/2014/main" id="{AEB20ADA-58C9-4E9C-A0BB-3953780667B9}"/>
              </a:ext>
            </a:extLst>
          </p:cNvPr>
          <p:cNvSpPr/>
          <p:nvPr/>
        </p:nvSpPr>
        <p:spPr>
          <a:xfrm>
            <a:off x="4458464" y="2204863"/>
            <a:ext cx="1703696" cy="2548501"/>
          </a:xfrm>
          <a:custGeom>
            <a:avLst/>
            <a:gdLst>
              <a:gd name="connsiteX0" fmla="*/ 0 w 1888381"/>
              <a:gd name="connsiteY0" fmla="*/ 0 h 2854800"/>
              <a:gd name="connsiteX1" fmla="*/ 1888381 w 1888381"/>
              <a:gd name="connsiteY1" fmla="*/ 0 h 2854800"/>
              <a:gd name="connsiteX2" fmla="*/ 1888381 w 1888381"/>
              <a:gd name="connsiteY2" fmla="*/ 2854800 h 2854800"/>
              <a:gd name="connsiteX3" fmla="*/ 0 w 1888381"/>
              <a:gd name="connsiteY3" fmla="*/ 2854800 h 2854800"/>
              <a:gd name="connsiteX4" fmla="*/ 0 w 1888381"/>
              <a:gd name="connsiteY4" fmla="*/ 0 h 285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8381" h="2854800">
                <a:moveTo>
                  <a:pt x="0" y="0"/>
                </a:moveTo>
                <a:lnTo>
                  <a:pt x="1888381" y="0"/>
                </a:lnTo>
                <a:lnTo>
                  <a:pt x="1888381" y="2854800"/>
                </a:lnTo>
                <a:lnTo>
                  <a:pt x="0" y="2854800"/>
                </a:lnTo>
                <a:lnTo>
                  <a:pt x="0" y="0"/>
                </a:lnTo>
                <a:close/>
              </a:path>
            </a:pathLst>
          </a:cu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a:spcBef>
                <a:spcPct val="0"/>
              </a:spcBef>
              <a:spcAft>
                <a:spcPct val="15000"/>
              </a:spcAft>
              <a:buChar char="•"/>
            </a:pPr>
            <a:r>
              <a:rPr kumimoji="1" lang="ja-JP" altLang="en-US" sz="2400" b="1" kern="1200" dirty="0">
                <a:solidFill>
                  <a:schemeClr val="accent5">
                    <a:lumMod val="50000"/>
                  </a:schemeClr>
                </a:solidFill>
                <a:latin typeface="BIZ UDPゴシック" panose="020B0400000000000000" pitchFamily="50" charset="-128"/>
                <a:ea typeface="BIZ UDPゴシック" panose="020B0400000000000000" pitchFamily="50" charset="-128"/>
              </a:rPr>
              <a:t>金利</a:t>
            </a:r>
            <a:endParaRPr kumimoji="1" lang="en-US" altLang="ja-JP" sz="2400" b="1" kern="1200" dirty="0">
              <a:solidFill>
                <a:schemeClr val="accent5">
                  <a:lumMod val="50000"/>
                </a:schemeClr>
              </a:solidFill>
              <a:latin typeface="BIZ UDPゴシック" panose="020B0400000000000000" pitchFamily="50" charset="-128"/>
              <a:ea typeface="BIZ UDPゴシック" panose="020B0400000000000000" pitchFamily="50" charset="-128"/>
            </a:endParaRPr>
          </a:p>
          <a:p>
            <a:pPr marL="171450" lvl="1" indent="-171450" algn="l" defTabSz="800100">
              <a:spcBef>
                <a:spcPct val="0"/>
              </a:spcBef>
              <a:spcAft>
                <a:spcPct val="15000"/>
              </a:spcAft>
              <a:buChar char="•"/>
            </a:pPr>
            <a:r>
              <a:rPr kumimoji="1" lang="ja-JP" altLang="en-US" sz="2400" b="1" kern="1200" dirty="0">
                <a:solidFill>
                  <a:schemeClr val="accent5">
                    <a:lumMod val="50000"/>
                  </a:schemeClr>
                </a:solidFill>
                <a:latin typeface="BIZ UDPゴシック" panose="020B0400000000000000" pitchFamily="50" charset="-128"/>
                <a:ea typeface="BIZ UDPゴシック" panose="020B0400000000000000" pitchFamily="50" charset="-128"/>
              </a:rPr>
              <a:t>物価</a:t>
            </a:r>
            <a:endParaRPr kumimoji="1" lang="en-US" altLang="ja-JP" sz="2400" b="1" kern="1200" dirty="0">
              <a:solidFill>
                <a:schemeClr val="accent5">
                  <a:lumMod val="50000"/>
                </a:schemeClr>
              </a:solidFill>
              <a:latin typeface="BIZ UDPゴシック" panose="020B0400000000000000" pitchFamily="50" charset="-128"/>
              <a:ea typeface="BIZ UDPゴシック" panose="020B0400000000000000" pitchFamily="50" charset="-128"/>
            </a:endParaRPr>
          </a:p>
          <a:p>
            <a:pPr marL="171450" lvl="1" indent="-171450" algn="l" defTabSz="800100">
              <a:spcBef>
                <a:spcPct val="0"/>
              </a:spcBef>
              <a:spcAft>
                <a:spcPct val="15000"/>
              </a:spcAft>
              <a:buChar char="•"/>
            </a:pPr>
            <a:r>
              <a:rPr kumimoji="1" lang="ja-JP" altLang="en-US" sz="2400" b="1" kern="1200" dirty="0">
                <a:solidFill>
                  <a:schemeClr val="accent5">
                    <a:lumMod val="50000"/>
                  </a:schemeClr>
                </a:solidFill>
                <a:latin typeface="BIZ UDPゴシック" panose="020B0400000000000000" pitchFamily="50" charset="-128"/>
                <a:ea typeface="BIZ UDPゴシック" panose="020B0400000000000000" pitchFamily="50" charset="-128"/>
              </a:rPr>
              <a:t>保険</a:t>
            </a:r>
            <a:endParaRPr kumimoji="1" lang="en-US" altLang="ja-JP" sz="2400" b="1" kern="1200" dirty="0">
              <a:solidFill>
                <a:schemeClr val="accent5">
                  <a:lumMod val="50000"/>
                </a:schemeClr>
              </a:solidFill>
              <a:latin typeface="BIZ UDPゴシック" panose="020B0400000000000000" pitchFamily="50" charset="-128"/>
              <a:ea typeface="BIZ UDPゴシック" panose="020B0400000000000000" pitchFamily="50" charset="-128"/>
            </a:endParaRPr>
          </a:p>
          <a:p>
            <a:pPr marL="171450" lvl="1" indent="-171450" algn="l" defTabSz="800100">
              <a:spcBef>
                <a:spcPct val="0"/>
              </a:spcBef>
              <a:spcAft>
                <a:spcPct val="15000"/>
              </a:spcAft>
              <a:buChar char="•"/>
            </a:pPr>
            <a:r>
              <a:rPr lang="ja-JP" altLang="en-US" sz="2400" b="1" dirty="0">
                <a:solidFill>
                  <a:schemeClr val="accent5">
                    <a:lumMod val="50000"/>
                  </a:schemeClr>
                </a:solidFill>
                <a:latin typeface="BIZ UDPゴシック" panose="020B0400000000000000" pitchFamily="50" charset="-128"/>
                <a:ea typeface="BIZ UDPゴシック" panose="020B0400000000000000" pitchFamily="50" charset="-128"/>
              </a:rPr>
              <a:t>資産形成</a:t>
            </a:r>
            <a:r>
              <a:rPr kumimoji="1" lang="ja-JP" altLang="en-US" sz="2400" b="1" kern="1200" dirty="0">
                <a:solidFill>
                  <a:schemeClr val="accent5">
                    <a:lumMod val="50000"/>
                  </a:schemeClr>
                </a:solidFill>
                <a:latin typeface="BIZ UDPゴシック" panose="020B0400000000000000" pitchFamily="50" charset="-128"/>
                <a:ea typeface="BIZ UDPゴシック" panose="020B0400000000000000" pitchFamily="50" charset="-128"/>
              </a:rPr>
              <a:t>           </a:t>
            </a:r>
            <a:endParaRPr kumimoji="1" lang="en-US" altLang="ja-JP" sz="2400" b="1" kern="1200" dirty="0">
              <a:solidFill>
                <a:schemeClr val="accent5">
                  <a:lumMod val="50000"/>
                </a:schemeClr>
              </a:solidFill>
              <a:latin typeface="BIZ UDPゴシック" panose="020B0400000000000000" pitchFamily="50" charset="-128"/>
              <a:ea typeface="BIZ UDPゴシック" panose="020B0400000000000000" pitchFamily="50" charset="-128"/>
            </a:endParaRPr>
          </a:p>
          <a:p>
            <a:pPr marL="0" lvl="1" algn="l" defTabSz="800100">
              <a:lnSpc>
                <a:spcPct val="150000"/>
              </a:lnSpc>
              <a:spcBef>
                <a:spcPct val="0"/>
              </a:spcBef>
              <a:spcAft>
                <a:spcPct val="15000"/>
              </a:spcAft>
            </a:pPr>
            <a:r>
              <a:rPr kumimoji="1" lang="ja-JP" altLang="en-US" sz="2400" b="1" kern="1200" dirty="0">
                <a:solidFill>
                  <a:schemeClr val="accent5">
                    <a:lumMod val="50000"/>
                  </a:schemeClr>
                </a:solidFill>
                <a:latin typeface="BIZ UDPゴシック" panose="020B0400000000000000" pitchFamily="50" charset="-128"/>
                <a:ea typeface="BIZ UDPゴシック" panose="020B0400000000000000" pitchFamily="50" charset="-128"/>
              </a:rPr>
              <a:t>　</a:t>
            </a:r>
            <a:r>
              <a:rPr kumimoji="1" lang="en-US" altLang="ja-JP" sz="2400" b="1" kern="1200" dirty="0">
                <a:solidFill>
                  <a:schemeClr val="accent5">
                    <a:lumMod val="50000"/>
                  </a:schemeClr>
                </a:solidFill>
                <a:latin typeface="BIZ UDPゴシック" panose="020B0400000000000000" pitchFamily="50" charset="-128"/>
                <a:ea typeface="BIZ UDPゴシック" panose="020B0400000000000000" pitchFamily="50" charset="-128"/>
              </a:rPr>
              <a:t>etc.</a:t>
            </a:r>
            <a:endParaRPr kumimoji="1" lang="ja-JP" altLang="en-US" sz="2400" b="1" kern="1200" dirty="0">
              <a:solidFill>
                <a:schemeClr val="accent5">
                  <a:lumMod val="50000"/>
                </a:schemeClr>
              </a:solidFill>
              <a:latin typeface="BIZ UDPゴシック" panose="020B0400000000000000" pitchFamily="50" charset="-128"/>
              <a:ea typeface="BIZ UDPゴシック" panose="020B0400000000000000" pitchFamily="50" charset="-128"/>
            </a:endParaRPr>
          </a:p>
          <a:p>
            <a:pPr marL="171450" lvl="1" indent="-171450" algn="l" defTabSz="800100">
              <a:lnSpc>
                <a:spcPct val="90000"/>
              </a:lnSpc>
              <a:spcBef>
                <a:spcPct val="0"/>
              </a:spcBef>
              <a:spcAft>
                <a:spcPct val="15000"/>
              </a:spcAft>
              <a:buChar char="•"/>
            </a:pPr>
            <a:endParaRPr kumimoji="1" lang="ja-JP" altLang="en-US" sz="1800" kern="1200" dirty="0"/>
          </a:p>
        </p:txBody>
      </p:sp>
      <p:grpSp>
        <p:nvGrpSpPr>
          <p:cNvPr id="8" name="グループ化 7">
            <a:extLst>
              <a:ext uri="{FF2B5EF4-FFF2-40B4-BE49-F238E27FC236}">
                <a16:creationId xmlns:a16="http://schemas.microsoft.com/office/drawing/2014/main" id="{839719D7-6B38-434D-8445-0A8582FF7CDB}"/>
              </a:ext>
            </a:extLst>
          </p:cNvPr>
          <p:cNvGrpSpPr/>
          <p:nvPr/>
        </p:nvGrpSpPr>
        <p:grpSpPr>
          <a:xfrm>
            <a:off x="6409767" y="1636751"/>
            <a:ext cx="2391322" cy="3070475"/>
            <a:chOff x="6409767" y="1636751"/>
            <a:chExt cx="2391322" cy="3070475"/>
          </a:xfrm>
        </p:grpSpPr>
        <p:sp>
          <p:nvSpPr>
            <p:cNvPr id="73" name="四角形: 角を丸くする 72">
              <a:extLst>
                <a:ext uri="{FF2B5EF4-FFF2-40B4-BE49-F238E27FC236}">
                  <a16:creationId xmlns:a16="http://schemas.microsoft.com/office/drawing/2014/main" id="{E44C9426-8EEC-41D0-81DF-158EDC17B22A}"/>
                </a:ext>
              </a:extLst>
            </p:cNvPr>
            <p:cNvSpPr/>
            <p:nvPr/>
          </p:nvSpPr>
          <p:spPr>
            <a:xfrm>
              <a:off x="6459512" y="1682890"/>
              <a:ext cx="2335870" cy="3024336"/>
            </a:xfrm>
            <a:prstGeom prst="roundRect">
              <a:avLst>
                <a:gd name="adj" fmla="val 10955"/>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四角形: 上の 2 つの角を丸める 73">
              <a:extLst>
                <a:ext uri="{FF2B5EF4-FFF2-40B4-BE49-F238E27FC236}">
                  <a16:creationId xmlns:a16="http://schemas.microsoft.com/office/drawing/2014/main" id="{91C87F3E-0284-4E3B-AF85-DA3350EDBFE3}"/>
                </a:ext>
              </a:extLst>
            </p:cNvPr>
            <p:cNvSpPr/>
            <p:nvPr/>
          </p:nvSpPr>
          <p:spPr>
            <a:xfrm>
              <a:off x="6452429" y="1636751"/>
              <a:ext cx="2335870" cy="574903"/>
            </a:xfrm>
            <a:prstGeom prst="round2SameRect">
              <a:avLst>
                <a:gd name="adj1" fmla="val 36169"/>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フリーフォーム: 図形 75">
              <a:extLst>
                <a:ext uri="{FF2B5EF4-FFF2-40B4-BE49-F238E27FC236}">
                  <a16:creationId xmlns:a16="http://schemas.microsoft.com/office/drawing/2014/main" id="{54F5E16C-1BB4-4CDD-87F1-8A8E5BFEE0F6}"/>
                </a:ext>
              </a:extLst>
            </p:cNvPr>
            <p:cNvSpPr/>
            <p:nvPr/>
          </p:nvSpPr>
          <p:spPr>
            <a:xfrm>
              <a:off x="6409767" y="1700659"/>
              <a:ext cx="2391322" cy="447087"/>
            </a:xfrm>
            <a:custGeom>
              <a:avLst/>
              <a:gdLst>
                <a:gd name="connsiteX0" fmla="*/ 0 w 1888381"/>
                <a:gd name="connsiteY0" fmla="*/ 0 h 755352"/>
                <a:gd name="connsiteX1" fmla="*/ 1888381 w 1888381"/>
                <a:gd name="connsiteY1" fmla="*/ 0 h 755352"/>
                <a:gd name="connsiteX2" fmla="*/ 1888381 w 1888381"/>
                <a:gd name="connsiteY2" fmla="*/ 755352 h 755352"/>
                <a:gd name="connsiteX3" fmla="*/ 0 w 1888381"/>
                <a:gd name="connsiteY3" fmla="*/ 755352 h 755352"/>
                <a:gd name="connsiteX4" fmla="*/ 0 w 1888381"/>
                <a:gd name="connsiteY4" fmla="*/ 0 h 755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8381" h="755352">
                  <a:moveTo>
                    <a:pt x="0" y="0"/>
                  </a:moveTo>
                  <a:lnTo>
                    <a:pt x="1888381" y="0"/>
                  </a:lnTo>
                  <a:lnTo>
                    <a:pt x="1888381" y="755352"/>
                  </a:lnTo>
                  <a:lnTo>
                    <a:pt x="0" y="755352"/>
                  </a:lnTo>
                  <a:lnTo>
                    <a:pt x="0" y="0"/>
                  </a:lnTo>
                  <a:close/>
                </a:path>
              </a:pathLst>
            </a:custGeom>
            <a:noFill/>
            <a:ln>
              <a:no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ja-JP" altLang="en-US" sz="2300" dirty="0">
                  <a:solidFill>
                    <a:srgbClr val="FFFF00"/>
                  </a:solidFill>
                  <a:latin typeface="ＭＳ ゴシック" panose="020B0609070205080204" pitchFamily="49" charset="-128"/>
                  <a:ea typeface="ＭＳ ゴシック" panose="020B0609070205080204" pitchFamily="49" charset="-128"/>
                </a:rPr>
                <a:t>外部知見の活用</a:t>
              </a:r>
              <a:endParaRPr lang="en-US" altLang="ja-JP" sz="2300" dirty="0">
                <a:solidFill>
                  <a:srgbClr val="FFFF00"/>
                </a:solidFill>
                <a:latin typeface="ＭＳ ゴシック" panose="020B0609070205080204" pitchFamily="49" charset="-128"/>
                <a:ea typeface="ＭＳ ゴシック" panose="020B0609070205080204" pitchFamily="49" charset="-128"/>
              </a:endParaRPr>
            </a:p>
          </p:txBody>
        </p:sp>
      </p:grpSp>
      <p:sp>
        <p:nvSpPr>
          <p:cNvPr id="77" name="フリーフォーム: 図形 76">
            <a:extLst>
              <a:ext uri="{FF2B5EF4-FFF2-40B4-BE49-F238E27FC236}">
                <a16:creationId xmlns:a16="http://schemas.microsoft.com/office/drawing/2014/main" id="{D0BEB98F-0A63-4363-8875-7A53F6244F63}"/>
              </a:ext>
            </a:extLst>
          </p:cNvPr>
          <p:cNvSpPr/>
          <p:nvPr/>
        </p:nvSpPr>
        <p:spPr>
          <a:xfrm>
            <a:off x="6452216" y="2204864"/>
            <a:ext cx="2453687" cy="2443986"/>
          </a:xfrm>
          <a:custGeom>
            <a:avLst/>
            <a:gdLst>
              <a:gd name="connsiteX0" fmla="*/ 0 w 1888381"/>
              <a:gd name="connsiteY0" fmla="*/ 0 h 2854800"/>
              <a:gd name="connsiteX1" fmla="*/ 1888381 w 1888381"/>
              <a:gd name="connsiteY1" fmla="*/ 0 h 2854800"/>
              <a:gd name="connsiteX2" fmla="*/ 1888381 w 1888381"/>
              <a:gd name="connsiteY2" fmla="*/ 2854800 h 2854800"/>
              <a:gd name="connsiteX3" fmla="*/ 0 w 1888381"/>
              <a:gd name="connsiteY3" fmla="*/ 2854800 h 2854800"/>
              <a:gd name="connsiteX4" fmla="*/ 0 w 1888381"/>
              <a:gd name="connsiteY4" fmla="*/ 0 h 285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8381" h="2854800">
                <a:moveTo>
                  <a:pt x="0" y="0"/>
                </a:moveTo>
                <a:lnTo>
                  <a:pt x="1888381" y="0"/>
                </a:lnTo>
                <a:lnTo>
                  <a:pt x="1888381" y="2854800"/>
                </a:lnTo>
                <a:lnTo>
                  <a:pt x="0" y="2854800"/>
                </a:lnTo>
                <a:lnTo>
                  <a:pt x="0" y="0"/>
                </a:lnTo>
                <a:close/>
              </a:path>
            </a:pathLst>
          </a:cu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a:lnSpc>
                <a:spcPct val="150000"/>
              </a:lnSpc>
              <a:spcBef>
                <a:spcPct val="0"/>
              </a:spcBef>
              <a:spcAft>
                <a:spcPct val="15000"/>
              </a:spcAft>
              <a:buChar char="•"/>
            </a:pPr>
            <a:r>
              <a:rPr lang="ja-JP" altLang="en-US" sz="2400" b="1" dirty="0">
                <a:solidFill>
                  <a:schemeClr val="accent5">
                    <a:lumMod val="50000"/>
                  </a:schemeClr>
                </a:solidFill>
                <a:latin typeface="BIZ UDPゴシック" panose="020B0400000000000000" pitchFamily="50" charset="-128"/>
                <a:ea typeface="BIZ UDPゴシック" panose="020B0400000000000000" pitchFamily="50" charset="-128"/>
              </a:rPr>
              <a:t>金融</a:t>
            </a:r>
            <a:r>
              <a:rPr lang="en-US" altLang="ja-JP" sz="2400" b="1" dirty="0">
                <a:solidFill>
                  <a:schemeClr val="accent5">
                    <a:lumMod val="50000"/>
                  </a:schemeClr>
                </a:solidFill>
                <a:latin typeface="BIZ UDPゴシック" panose="020B0400000000000000" pitchFamily="50" charset="-128"/>
                <a:ea typeface="BIZ UDPゴシック" panose="020B0400000000000000" pitchFamily="50" charset="-128"/>
              </a:rPr>
              <a:t>ADR</a:t>
            </a:r>
            <a:endParaRPr kumimoji="1" lang="ja-JP" altLang="en-US" sz="2400" b="1" kern="1200" dirty="0">
              <a:solidFill>
                <a:schemeClr val="accent5">
                  <a:lumMod val="50000"/>
                </a:schemeClr>
              </a:solidFill>
              <a:latin typeface="BIZ UDPゴシック" panose="020B0400000000000000" pitchFamily="50" charset="-128"/>
              <a:ea typeface="BIZ UDPゴシック" panose="020B0400000000000000" pitchFamily="50" charset="-128"/>
            </a:endParaRPr>
          </a:p>
          <a:p>
            <a:pPr marL="171450" lvl="1" indent="-171450" algn="l" defTabSz="800100">
              <a:lnSpc>
                <a:spcPct val="150000"/>
              </a:lnSpc>
              <a:spcBef>
                <a:spcPct val="0"/>
              </a:spcBef>
              <a:spcAft>
                <a:spcPct val="15000"/>
              </a:spcAft>
              <a:buChar char="•"/>
            </a:pPr>
            <a:r>
              <a:rPr kumimoji="1" lang="ja-JP" altLang="en-US" sz="2400" b="1" kern="1200" dirty="0">
                <a:solidFill>
                  <a:schemeClr val="accent5">
                    <a:lumMod val="50000"/>
                  </a:schemeClr>
                </a:solidFill>
                <a:latin typeface="BIZ UDPゴシック" panose="020B0400000000000000" pitchFamily="50" charset="-128"/>
                <a:ea typeface="BIZ UDPゴシック" panose="020B0400000000000000" pitchFamily="50" charset="-128"/>
              </a:rPr>
              <a:t>弁護士等</a:t>
            </a:r>
            <a:endParaRPr kumimoji="1" lang="en-US" altLang="ja-JP" sz="2400" b="1" kern="1200" dirty="0">
              <a:solidFill>
                <a:schemeClr val="accent5">
                  <a:lumMod val="50000"/>
                </a:schemeClr>
              </a:solidFill>
              <a:latin typeface="BIZ UDPゴシック" panose="020B0400000000000000" pitchFamily="50" charset="-128"/>
              <a:ea typeface="BIZ UDPゴシック" panose="020B0400000000000000" pitchFamily="50" charset="-128"/>
            </a:endParaRPr>
          </a:p>
          <a:p>
            <a:pPr marL="171450" lvl="1" indent="-171450" algn="l" defTabSz="800100">
              <a:lnSpc>
                <a:spcPct val="150000"/>
              </a:lnSpc>
              <a:spcBef>
                <a:spcPct val="0"/>
              </a:spcBef>
              <a:spcAft>
                <a:spcPct val="15000"/>
              </a:spcAft>
              <a:buChar char="•"/>
            </a:pPr>
            <a:r>
              <a:rPr kumimoji="1" lang="ja-JP" altLang="en-US" sz="2200" b="1" kern="1200" spc="-150" dirty="0">
                <a:solidFill>
                  <a:schemeClr val="accent5">
                    <a:lumMod val="50000"/>
                  </a:schemeClr>
                </a:solidFill>
                <a:latin typeface="BIZ UDPゴシック" panose="020B0400000000000000" pitchFamily="50" charset="-128"/>
                <a:ea typeface="BIZ UDPゴシック" panose="020B0400000000000000" pitchFamily="50" charset="-128"/>
              </a:rPr>
              <a:t>消費生活センター           </a:t>
            </a:r>
            <a:r>
              <a:rPr kumimoji="1" lang="en-US" altLang="ja-JP" sz="2400" b="1" kern="1200" dirty="0">
                <a:solidFill>
                  <a:schemeClr val="accent5">
                    <a:lumMod val="50000"/>
                  </a:schemeClr>
                </a:solidFill>
                <a:latin typeface="BIZ UDPゴシック" panose="020B0400000000000000" pitchFamily="50" charset="-128"/>
                <a:ea typeface="BIZ UDPゴシック" panose="020B0400000000000000" pitchFamily="50" charset="-128"/>
              </a:rPr>
              <a:t>etc.</a:t>
            </a:r>
            <a:endParaRPr kumimoji="1" lang="ja-JP" altLang="en-US" sz="2400" b="1" kern="1200" dirty="0">
              <a:solidFill>
                <a:schemeClr val="accent5">
                  <a:lumMod val="50000"/>
                </a:schemeClr>
              </a:solidFill>
              <a:latin typeface="BIZ UDPゴシック" panose="020B0400000000000000" pitchFamily="50" charset="-128"/>
              <a:ea typeface="BIZ UDPゴシック" panose="020B0400000000000000" pitchFamily="50" charset="-128"/>
            </a:endParaRPr>
          </a:p>
          <a:p>
            <a:pPr marL="171450" lvl="1" indent="-171450" algn="l" defTabSz="800100">
              <a:lnSpc>
                <a:spcPct val="90000"/>
              </a:lnSpc>
              <a:spcBef>
                <a:spcPct val="0"/>
              </a:spcBef>
              <a:spcAft>
                <a:spcPct val="15000"/>
              </a:spcAft>
              <a:buChar char="•"/>
            </a:pPr>
            <a:endParaRPr kumimoji="1" lang="ja-JP" altLang="en-US" sz="1800" kern="1200" dirty="0"/>
          </a:p>
        </p:txBody>
      </p:sp>
      <p:sp>
        <p:nvSpPr>
          <p:cNvPr id="78" name="正方形/長方形 77">
            <a:extLst>
              <a:ext uri="{FF2B5EF4-FFF2-40B4-BE49-F238E27FC236}">
                <a16:creationId xmlns:a16="http://schemas.microsoft.com/office/drawing/2014/main" id="{8975C40F-F5EF-42D4-A399-A2FCBA52F856}"/>
              </a:ext>
            </a:extLst>
          </p:cNvPr>
          <p:cNvSpPr/>
          <p:nvPr/>
        </p:nvSpPr>
        <p:spPr>
          <a:xfrm>
            <a:off x="467544" y="1042584"/>
            <a:ext cx="3869970" cy="492443"/>
          </a:xfrm>
          <a:prstGeom prst="rect">
            <a:avLst/>
          </a:prstGeom>
        </p:spPr>
        <p:txBody>
          <a:bodyPr wrap="none">
            <a:spAutoFit/>
          </a:bodyPr>
          <a:lstStyle/>
          <a:p>
            <a:r>
              <a:rPr lang="ja-JP" altLang="en-US" sz="2600" b="1" dirty="0">
                <a:solidFill>
                  <a:schemeClr val="bg1"/>
                </a:solidFill>
                <a:latin typeface="ＭＳ ゴシック" panose="020B0609070205080204" pitchFamily="49" charset="-128"/>
                <a:ea typeface="ＭＳ ゴシック" panose="020B0609070205080204" pitchFamily="49" charset="-128"/>
              </a:rPr>
              <a:t>金融リテラシーとは・・</a:t>
            </a:r>
          </a:p>
        </p:txBody>
      </p:sp>
      <p:sp>
        <p:nvSpPr>
          <p:cNvPr id="79" name="正方形/長方形 78">
            <a:extLst>
              <a:ext uri="{FF2B5EF4-FFF2-40B4-BE49-F238E27FC236}">
                <a16:creationId xmlns:a16="http://schemas.microsoft.com/office/drawing/2014/main" id="{4BDA5362-5587-40E5-BBAD-A855AD779D34}"/>
              </a:ext>
            </a:extLst>
          </p:cNvPr>
          <p:cNvSpPr/>
          <p:nvPr/>
        </p:nvSpPr>
        <p:spPr>
          <a:xfrm>
            <a:off x="302061" y="4934778"/>
            <a:ext cx="8539878" cy="1446550"/>
          </a:xfrm>
          <a:prstGeom prst="rect">
            <a:avLst/>
          </a:prstGeom>
        </p:spPr>
        <p:txBody>
          <a:bodyPr wrap="square">
            <a:spAutoFit/>
          </a:bodyPr>
          <a:lstStyle/>
          <a:p>
            <a:pPr algn="ctr"/>
            <a:r>
              <a:rPr lang="ja-JP" altLang="en-US" sz="2600" spc="-150" dirty="0">
                <a:solidFill>
                  <a:srgbClr val="0070C0"/>
                </a:solidFill>
                <a:latin typeface="ＭＳ ゴシック" panose="020B0609070205080204" pitchFamily="49" charset="-128"/>
                <a:ea typeface="ＭＳ ゴシック" panose="020B0609070205080204" pitchFamily="49" charset="-128"/>
              </a:rPr>
              <a:t>日本人は全体的に金融リテラシーが低い</a:t>
            </a:r>
          </a:p>
          <a:p>
            <a:pPr algn="ctr"/>
            <a:r>
              <a:rPr lang="ja-JP" altLang="en-US" sz="2600" spc="-150" dirty="0">
                <a:solidFill>
                  <a:srgbClr val="0070C0"/>
                </a:solidFill>
                <a:latin typeface="ＭＳ ゴシック" panose="020B0609070205080204" pitchFamily="49" charset="-128"/>
                <a:ea typeface="ＭＳ ゴシック" panose="020B0609070205080204" pitchFamily="49" charset="-128"/>
              </a:rPr>
              <a:t>特に</a:t>
            </a:r>
            <a:r>
              <a:rPr lang="ja-JP" altLang="en-US" sz="3600" b="1" spc="-150" dirty="0">
                <a:solidFill>
                  <a:srgbClr val="FF0000"/>
                </a:solidFill>
                <a:latin typeface="ＭＳ ゴシック" panose="020B0609070205080204" pitchFamily="49" charset="-128"/>
                <a:ea typeface="ＭＳ ゴシック" panose="020B0609070205080204" pitchFamily="49" charset="-128"/>
              </a:rPr>
              <a:t>「生活設計」「金融基礎知識」</a:t>
            </a:r>
            <a:r>
              <a:rPr lang="ja-JP" altLang="en-US" sz="2600" spc="-150" dirty="0">
                <a:solidFill>
                  <a:srgbClr val="0070C0"/>
                </a:solidFill>
                <a:latin typeface="ＭＳ ゴシック" panose="020B0609070205080204" pitchFamily="49" charset="-128"/>
                <a:ea typeface="ＭＳ ゴシック" panose="020B0609070205080204" pitchFamily="49" charset="-128"/>
              </a:rPr>
              <a:t>を</a:t>
            </a:r>
          </a:p>
          <a:p>
            <a:pPr algn="ctr"/>
            <a:r>
              <a:rPr lang="ja-JP" altLang="en-US" sz="2600" spc="-150" dirty="0">
                <a:solidFill>
                  <a:srgbClr val="0070C0"/>
                </a:solidFill>
                <a:latin typeface="ＭＳ ゴシック" panose="020B0609070205080204" pitchFamily="49" charset="-128"/>
                <a:ea typeface="ＭＳ ゴシック" panose="020B0609070205080204" pitchFamily="49" charset="-128"/>
              </a:rPr>
              <a:t>あげる必要がある</a:t>
            </a:r>
          </a:p>
        </p:txBody>
      </p:sp>
      <p:cxnSp>
        <p:nvCxnSpPr>
          <p:cNvPr id="28" name="直線コネクタ 27">
            <a:extLst>
              <a:ext uri="{FF2B5EF4-FFF2-40B4-BE49-F238E27FC236}">
                <a16:creationId xmlns:a16="http://schemas.microsoft.com/office/drawing/2014/main" id="{AF9AA2D3-DC28-4F19-9EC4-26C2E6E74C3B}"/>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9" name="Rectangle 2">
            <a:extLst>
              <a:ext uri="{FF2B5EF4-FFF2-40B4-BE49-F238E27FC236}">
                <a16:creationId xmlns:a16="http://schemas.microsoft.com/office/drawing/2014/main" id="{70481130-675F-4B3B-8890-F89207397A86}"/>
              </a:ext>
            </a:extLst>
          </p:cNvPr>
          <p:cNvSpPr txBox="1">
            <a:spLocks noChangeArrowheads="1"/>
          </p:cNvSpPr>
          <p:nvPr/>
        </p:nvSpPr>
        <p:spPr>
          <a:xfrm>
            <a:off x="0" y="-171400"/>
            <a:ext cx="8597900" cy="1143000"/>
          </a:xfrm>
          <a:prstGeom prst="rect">
            <a:avLst/>
          </a:prstGeom>
          <a:ln>
            <a:miter lim="800000"/>
            <a:headEnd/>
            <a:tailEnd/>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defRPr/>
            </a:pPr>
            <a:r>
              <a:rPr lang="ja-JP" alt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１．金融リテラシーとは</a:t>
            </a:r>
          </a:p>
        </p:txBody>
      </p:sp>
    </p:spTree>
    <p:extLst>
      <p:ext uri="{BB962C8B-B14F-4D97-AF65-F5344CB8AC3E}">
        <p14:creationId xmlns:p14="http://schemas.microsoft.com/office/powerpoint/2010/main" val="39846664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線コネクタ 14">
            <a:extLst>
              <a:ext uri="{FF2B5EF4-FFF2-40B4-BE49-F238E27FC236}">
                <a16:creationId xmlns:a16="http://schemas.microsoft.com/office/drawing/2014/main" id="{A05F5C51-FD86-4F7D-B766-8F331569F500}"/>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Rectangle 2">
            <a:extLst>
              <a:ext uri="{FF2B5EF4-FFF2-40B4-BE49-F238E27FC236}">
                <a16:creationId xmlns:a16="http://schemas.microsoft.com/office/drawing/2014/main" id="{9D38CB86-E56D-4D58-9AB7-6F89632F61D1}"/>
              </a:ext>
            </a:extLst>
          </p:cNvPr>
          <p:cNvSpPr txBox="1">
            <a:spLocks noChangeArrowheads="1"/>
          </p:cNvSpPr>
          <p:nvPr/>
        </p:nvSpPr>
        <p:spPr>
          <a:xfrm>
            <a:off x="0" y="-171400"/>
            <a:ext cx="8597900" cy="1143000"/>
          </a:xfrm>
          <a:prstGeom prst="rect">
            <a:avLst/>
          </a:prstGeom>
          <a:ln>
            <a:miter lim="800000"/>
            <a:headEnd/>
            <a:tailEnd/>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1" lang="ja-JP" altLang="en-US" sz="3300" b="1" i="0" u="none" strike="noStrike" kern="1200" cap="none" spc="0" normalizeH="0" baseline="0" noProof="0" dirty="0">
                <a:ln>
                  <a:gradFill>
                    <a:gsLst>
                      <a:gs pos="0">
                        <a:srgbClr val="4472C4">
                          <a:tint val="66000"/>
                          <a:satMod val="160000"/>
                        </a:srgbClr>
                      </a:gs>
                      <a:gs pos="50000">
                        <a:srgbClr val="4472C4">
                          <a:tint val="44500"/>
                          <a:satMod val="160000"/>
                        </a:srgbClr>
                      </a:gs>
                      <a:gs pos="100000">
                        <a:srgbClr val="4472C4">
                          <a:tint val="23500"/>
                          <a:satMod val="160000"/>
                        </a:srgbClr>
                      </a:gs>
                    </a:gsLst>
                    <a:lin ang="5400000" scaled="0"/>
                  </a:gradFill>
                </a:ln>
                <a:solidFill>
                  <a:prstClr val="black">
                    <a:lumMod val="65000"/>
                    <a:lumOff val="35000"/>
                  </a:prstClr>
                </a:solidFill>
                <a:effectLst>
                  <a:outerShdw blurRad="38100" dist="38100" dir="2700000" algn="tl">
                    <a:srgbClr val="000000">
                      <a:alpha val="43137"/>
                    </a:srgbClr>
                  </a:outerShdw>
                </a:effectLst>
                <a:uLnTx/>
                <a:uFillTx/>
                <a:latin typeface="HG丸ｺﾞｼｯｸM-PRO" pitchFamily="50" charset="-128"/>
                <a:ea typeface="HG丸ｺﾞｼｯｸM-PRO" pitchFamily="50" charset="-128"/>
                <a:cs typeface="+mj-cs"/>
              </a:rPr>
              <a:t>１．実際の数字で見てみましょう</a:t>
            </a:r>
          </a:p>
        </p:txBody>
      </p:sp>
      <p:pic>
        <p:nvPicPr>
          <p:cNvPr id="20" name="図 19">
            <a:extLst>
              <a:ext uri="{FF2B5EF4-FFF2-40B4-BE49-F238E27FC236}">
                <a16:creationId xmlns:a16="http://schemas.microsoft.com/office/drawing/2014/main" id="{AFD66B8C-A0BC-BEC2-40A9-DD755AD112EC}"/>
              </a:ext>
            </a:extLst>
          </p:cNvPr>
          <p:cNvPicPr>
            <a:picLocks noChangeAspect="1"/>
          </p:cNvPicPr>
          <p:nvPr/>
        </p:nvPicPr>
        <p:blipFill>
          <a:blip r:embed="rId3"/>
          <a:stretch>
            <a:fillRect/>
          </a:stretch>
        </p:blipFill>
        <p:spPr>
          <a:xfrm>
            <a:off x="323528" y="1196752"/>
            <a:ext cx="2088232" cy="5137051"/>
          </a:xfrm>
          <a:prstGeom prst="rect">
            <a:avLst/>
          </a:prstGeom>
        </p:spPr>
      </p:pic>
      <p:sp>
        <p:nvSpPr>
          <p:cNvPr id="21" name="四角形: 角を丸くする 20">
            <a:extLst>
              <a:ext uri="{FF2B5EF4-FFF2-40B4-BE49-F238E27FC236}">
                <a16:creationId xmlns:a16="http://schemas.microsoft.com/office/drawing/2014/main" id="{A3A073B7-E3F9-2139-220B-AFFC04664F80}"/>
              </a:ext>
            </a:extLst>
          </p:cNvPr>
          <p:cNvSpPr/>
          <p:nvPr/>
        </p:nvSpPr>
        <p:spPr>
          <a:xfrm>
            <a:off x="1553503" y="1609216"/>
            <a:ext cx="648072" cy="4611521"/>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ja-JP" altLang="en-US" sz="2400" b="0" i="0" u="none" strike="noStrike" kern="0" cap="none" spc="0" normalizeH="0" baseline="0" noProof="0">
              <a:ln>
                <a:noFill/>
              </a:ln>
              <a:solidFill>
                <a:prstClr val="white"/>
              </a:solidFill>
              <a:effectLst/>
              <a:uLnTx/>
              <a:uFillTx/>
              <a:latin typeface="Trebuchet MS"/>
              <a:ea typeface="HG丸ｺﾞｼｯｸM-PRO" panose="020F0600000000000000" pitchFamily="50" charset="-128"/>
              <a:cs typeface="+mn-cs"/>
            </a:endParaRPr>
          </a:p>
        </p:txBody>
      </p:sp>
      <p:pic>
        <p:nvPicPr>
          <p:cNvPr id="22" name="図 21">
            <a:extLst>
              <a:ext uri="{FF2B5EF4-FFF2-40B4-BE49-F238E27FC236}">
                <a16:creationId xmlns:a16="http://schemas.microsoft.com/office/drawing/2014/main" id="{0CC768AB-5F0F-E041-D59D-B246B8EC5829}"/>
              </a:ext>
            </a:extLst>
          </p:cNvPr>
          <p:cNvPicPr>
            <a:picLocks noChangeAspect="1"/>
          </p:cNvPicPr>
          <p:nvPr/>
        </p:nvPicPr>
        <p:blipFill>
          <a:blip r:embed="rId4"/>
          <a:stretch>
            <a:fillRect/>
          </a:stretch>
        </p:blipFill>
        <p:spPr>
          <a:xfrm>
            <a:off x="2379033" y="1161815"/>
            <a:ext cx="2159525" cy="5137051"/>
          </a:xfrm>
          <a:prstGeom prst="rect">
            <a:avLst/>
          </a:prstGeom>
        </p:spPr>
      </p:pic>
      <p:sp>
        <p:nvSpPr>
          <p:cNvPr id="23" name="四角形: 角を丸くする 22">
            <a:extLst>
              <a:ext uri="{FF2B5EF4-FFF2-40B4-BE49-F238E27FC236}">
                <a16:creationId xmlns:a16="http://schemas.microsoft.com/office/drawing/2014/main" id="{6BD525E7-6D6B-11F7-643F-8FD1FB21D367}"/>
              </a:ext>
            </a:extLst>
          </p:cNvPr>
          <p:cNvSpPr/>
          <p:nvPr/>
        </p:nvSpPr>
        <p:spPr>
          <a:xfrm>
            <a:off x="3696004" y="1609215"/>
            <a:ext cx="648072" cy="4611521"/>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ja-JP" altLang="en-US" sz="2400" b="0" i="0" u="none" strike="noStrike" kern="0" cap="none" spc="0" normalizeH="0" baseline="0" noProof="0">
              <a:ln>
                <a:noFill/>
              </a:ln>
              <a:solidFill>
                <a:prstClr val="white"/>
              </a:solidFill>
              <a:effectLst/>
              <a:uLnTx/>
              <a:uFillTx/>
              <a:latin typeface="Trebuchet MS"/>
              <a:ea typeface="HG丸ｺﾞｼｯｸM-PRO" panose="020F0600000000000000" pitchFamily="50" charset="-128"/>
              <a:cs typeface="+mn-cs"/>
            </a:endParaRPr>
          </a:p>
        </p:txBody>
      </p:sp>
      <p:sp>
        <p:nvSpPr>
          <p:cNvPr id="24" name="テキスト ボックス 23">
            <a:extLst>
              <a:ext uri="{FF2B5EF4-FFF2-40B4-BE49-F238E27FC236}">
                <a16:creationId xmlns:a16="http://schemas.microsoft.com/office/drawing/2014/main" id="{3ADDD21B-89EA-D796-89F5-1F3B51F67357}"/>
              </a:ext>
            </a:extLst>
          </p:cNvPr>
          <p:cNvSpPr txBox="1"/>
          <p:nvPr/>
        </p:nvSpPr>
        <p:spPr>
          <a:xfrm>
            <a:off x="4572000" y="1052736"/>
            <a:ext cx="4320480"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Arial" charset="0"/>
                <a:ea typeface="ＭＳ Ｐゴシック" pitchFamily="50" charset="-128"/>
                <a:cs typeface="+mn-cs"/>
              </a:rPr>
              <a:t>2022</a:t>
            </a:r>
            <a:r>
              <a:rPr kumimoji="1" lang="ja-JP" altLang="en-US" sz="2800" b="1" i="0" u="none" strike="noStrike" kern="1200" cap="none" spc="0" normalizeH="0" baseline="0" noProof="0" dirty="0">
                <a:ln>
                  <a:noFill/>
                </a:ln>
                <a:solidFill>
                  <a:prstClr val="black"/>
                </a:solidFill>
                <a:effectLst/>
                <a:uLnTx/>
                <a:uFillTx/>
                <a:latin typeface="Arial" charset="0"/>
                <a:ea typeface="ＭＳ Ｐゴシック" pitchFamily="50" charset="-128"/>
                <a:cs typeface="+mn-cs"/>
              </a:rPr>
              <a:t>年最新ランキング</a:t>
            </a:r>
          </a:p>
        </p:txBody>
      </p:sp>
      <p:sp>
        <p:nvSpPr>
          <p:cNvPr id="25" name="テキスト ボックス 24">
            <a:extLst>
              <a:ext uri="{FF2B5EF4-FFF2-40B4-BE49-F238E27FC236}">
                <a16:creationId xmlns:a16="http://schemas.microsoft.com/office/drawing/2014/main" id="{BAE9BD2D-748C-1766-42F9-AE07C338C92C}"/>
              </a:ext>
            </a:extLst>
          </p:cNvPr>
          <p:cNvSpPr txBox="1"/>
          <p:nvPr/>
        </p:nvSpPr>
        <p:spPr>
          <a:xfrm>
            <a:off x="4716016" y="1772816"/>
            <a:ext cx="2088232"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rPr>
              <a:t>1</a:t>
            </a:r>
            <a:r>
              <a:rPr kumimoji="1" lang="ja-JP" altLang="en-US" sz="24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rPr>
              <a:t>位・・・</a:t>
            </a:r>
          </a:p>
        </p:txBody>
      </p:sp>
      <p:sp>
        <p:nvSpPr>
          <p:cNvPr id="27" name="テキスト ボックス 26">
            <a:extLst>
              <a:ext uri="{FF2B5EF4-FFF2-40B4-BE49-F238E27FC236}">
                <a16:creationId xmlns:a16="http://schemas.microsoft.com/office/drawing/2014/main" id="{DDE3AF19-22A0-C2FC-C730-27DFEFCD2865}"/>
              </a:ext>
            </a:extLst>
          </p:cNvPr>
          <p:cNvSpPr txBox="1"/>
          <p:nvPr/>
        </p:nvSpPr>
        <p:spPr>
          <a:xfrm>
            <a:off x="4716016" y="3645024"/>
            <a:ext cx="2088232"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rPr>
              <a:t>3</a:t>
            </a:r>
            <a:r>
              <a:rPr kumimoji="1" lang="ja-JP" altLang="en-US" sz="24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rPr>
              <a:t>位・・・</a:t>
            </a:r>
          </a:p>
        </p:txBody>
      </p:sp>
      <p:sp>
        <p:nvSpPr>
          <p:cNvPr id="28" name="テキスト ボックス 27">
            <a:extLst>
              <a:ext uri="{FF2B5EF4-FFF2-40B4-BE49-F238E27FC236}">
                <a16:creationId xmlns:a16="http://schemas.microsoft.com/office/drawing/2014/main" id="{84C74B85-BB8D-2EA0-C85A-DC2E6A31915F}"/>
              </a:ext>
            </a:extLst>
          </p:cNvPr>
          <p:cNvSpPr txBox="1"/>
          <p:nvPr/>
        </p:nvSpPr>
        <p:spPr>
          <a:xfrm>
            <a:off x="6084167" y="1763524"/>
            <a:ext cx="3059833"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rPr>
              <a:t>島根県</a:t>
            </a:r>
          </a:p>
        </p:txBody>
      </p:sp>
      <p:sp>
        <p:nvSpPr>
          <p:cNvPr id="29" name="テキスト ボックス 28">
            <a:extLst>
              <a:ext uri="{FF2B5EF4-FFF2-40B4-BE49-F238E27FC236}">
                <a16:creationId xmlns:a16="http://schemas.microsoft.com/office/drawing/2014/main" id="{C185F062-1AC4-3C01-CF1B-80170C7B4700}"/>
              </a:ext>
            </a:extLst>
          </p:cNvPr>
          <p:cNvSpPr txBox="1"/>
          <p:nvPr/>
        </p:nvSpPr>
        <p:spPr>
          <a:xfrm>
            <a:off x="6084167" y="2377541"/>
            <a:ext cx="3059833"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rPr>
              <a:t>奈良県</a:t>
            </a:r>
          </a:p>
        </p:txBody>
      </p:sp>
      <p:sp>
        <p:nvSpPr>
          <p:cNvPr id="30" name="テキスト ボックス 29">
            <a:extLst>
              <a:ext uri="{FF2B5EF4-FFF2-40B4-BE49-F238E27FC236}">
                <a16:creationId xmlns:a16="http://schemas.microsoft.com/office/drawing/2014/main" id="{5E4D36F2-8D51-87D9-415F-AEE0542871A8}"/>
              </a:ext>
            </a:extLst>
          </p:cNvPr>
          <p:cNvSpPr txBox="1"/>
          <p:nvPr/>
        </p:nvSpPr>
        <p:spPr>
          <a:xfrm>
            <a:off x="6084168" y="3615407"/>
            <a:ext cx="3059833"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rPr>
              <a:t>香川県</a:t>
            </a:r>
          </a:p>
        </p:txBody>
      </p:sp>
      <p:sp>
        <p:nvSpPr>
          <p:cNvPr id="31" name="テキスト ボックス 30">
            <a:extLst>
              <a:ext uri="{FF2B5EF4-FFF2-40B4-BE49-F238E27FC236}">
                <a16:creationId xmlns:a16="http://schemas.microsoft.com/office/drawing/2014/main" id="{8B26798A-F9E4-2E42-9251-2DC114F1FF25}"/>
              </a:ext>
            </a:extLst>
          </p:cNvPr>
          <p:cNvSpPr txBox="1"/>
          <p:nvPr/>
        </p:nvSpPr>
        <p:spPr>
          <a:xfrm>
            <a:off x="6084168" y="4479503"/>
            <a:ext cx="3059833"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rPr>
              <a:t>北海道</a:t>
            </a:r>
            <a:endParaRPr kumimoji="1" lang="en-US" altLang="ja-JP" sz="24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endParaRPr>
          </a:p>
        </p:txBody>
      </p:sp>
      <p:sp>
        <p:nvSpPr>
          <p:cNvPr id="32" name="テキスト ボックス 31">
            <a:extLst>
              <a:ext uri="{FF2B5EF4-FFF2-40B4-BE49-F238E27FC236}">
                <a16:creationId xmlns:a16="http://schemas.microsoft.com/office/drawing/2014/main" id="{3278C7F2-F25C-B05A-317F-0CC0CBCA8316}"/>
              </a:ext>
            </a:extLst>
          </p:cNvPr>
          <p:cNvSpPr txBox="1"/>
          <p:nvPr/>
        </p:nvSpPr>
        <p:spPr>
          <a:xfrm>
            <a:off x="4716016" y="4479503"/>
            <a:ext cx="2088232"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rPr>
              <a:t>33</a:t>
            </a:r>
            <a:r>
              <a:rPr kumimoji="1" lang="ja-JP" altLang="en-US" sz="24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rPr>
              <a:t>位・・・</a:t>
            </a:r>
          </a:p>
        </p:txBody>
      </p:sp>
      <p:sp>
        <p:nvSpPr>
          <p:cNvPr id="2" name="テキスト ボックス 1">
            <a:extLst>
              <a:ext uri="{FF2B5EF4-FFF2-40B4-BE49-F238E27FC236}">
                <a16:creationId xmlns:a16="http://schemas.microsoft.com/office/drawing/2014/main" id="{86C50240-85D5-2B88-2E4D-DA90A3E4A2A3}"/>
              </a:ext>
            </a:extLst>
          </p:cNvPr>
          <p:cNvSpPr txBox="1"/>
          <p:nvPr/>
        </p:nvSpPr>
        <p:spPr>
          <a:xfrm>
            <a:off x="4680012" y="5886165"/>
            <a:ext cx="4104456" cy="461665"/>
          </a:xfrm>
          <a:prstGeom prst="rect">
            <a:avLst/>
          </a:prstGeom>
          <a:noFill/>
        </p:spPr>
        <p:txBody>
          <a:bodyPr wrap="square" rtlCol="0">
            <a:spAutoFit/>
          </a:bodyPr>
          <a:lstStyle/>
          <a:p>
            <a:r>
              <a:rPr kumimoji="1" lang="en-US" altLang="ja-JP" sz="1200" dirty="0"/>
              <a:t>2022</a:t>
            </a:r>
            <a:r>
              <a:rPr kumimoji="1" lang="ja-JP" altLang="en-US" sz="1200" dirty="0"/>
              <a:t>年</a:t>
            </a:r>
            <a:r>
              <a:rPr kumimoji="1" lang="en-US" altLang="ja-JP" sz="1200" dirty="0"/>
              <a:t>7</a:t>
            </a:r>
            <a:r>
              <a:rPr kumimoji="1" lang="ja-JP" altLang="en-US" sz="1200" dirty="0"/>
              <a:t>月金融広報中央委員会　</a:t>
            </a:r>
            <a:endParaRPr kumimoji="1" lang="en-US" altLang="ja-JP" sz="1200" dirty="0"/>
          </a:p>
          <a:p>
            <a:r>
              <a:rPr kumimoji="1" lang="ja-JP" altLang="en-US" sz="1200" dirty="0"/>
              <a:t>金融リテラシー調査（</a:t>
            </a:r>
            <a:r>
              <a:rPr kumimoji="1" lang="en-US" altLang="ja-JP" sz="1200" dirty="0"/>
              <a:t>2022</a:t>
            </a:r>
            <a:r>
              <a:rPr kumimoji="1" lang="ja-JP" altLang="en-US" sz="1200" dirty="0"/>
              <a:t>）のポイントより引用</a:t>
            </a:r>
            <a:r>
              <a:rPr kumimoji="1" lang="en-US" altLang="ja-JP" sz="1200" dirty="0"/>
              <a:t> </a:t>
            </a:r>
            <a:endParaRPr kumimoji="1" lang="ja-JP" altLang="en-US" sz="1200" dirty="0"/>
          </a:p>
        </p:txBody>
      </p:sp>
    </p:spTree>
    <p:extLst>
      <p:ext uri="{BB962C8B-B14F-4D97-AF65-F5344CB8AC3E}">
        <p14:creationId xmlns:p14="http://schemas.microsoft.com/office/powerpoint/2010/main" val="21845532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0" nodeType="clickEffect">
                                  <p:stCondLst>
                                    <p:cond delay="0"/>
                                  </p:stCondLst>
                                  <p:childTnLst>
                                    <p:set>
                                      <p:cBhvr>
                                        <p:cTn id="29" dur="1" fill="hold">
                                          <p:stCondLst>
                                            <p:cond delay="0"/>
                                          </p:stCondLst>
                                        </p:cTn>
                                        <p:tgtEl>
                                          <p:spTgt spid="21"/>
                                        </p:tgtEl>
                                        <p:attrNameLst>
                                          <p:attrName>style.visibility</p:attrName>
                                        </p:attrNameLst>
                                      </p:cBhvr>
                                      <p:to>
                                        <p:strVal val="hidden"/>
                                      </p:to>
                                    </p:set>
                                  </p:childTnLst>
                                </p:cTn>
                              </p:par>
                              <p:par>
                                <p:cTn id="30" presetID="1" presetClass="exit"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8" grpId="0"/>
      <p:bldP spid="29" grpId="0"/>
      <p:bldP spid="30" grpId="0"/>
      <p:bldP spid="31"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7E30C0A1-7442-4B2B-9351-90E415F7F21F}"/>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2F2E331-6AD0-4ACE-BF07-0723711D96B9}"/>
              </a:ext>
            </a:extLst>
          </p:cNvPr>
          <p:cNvSpPr txBox="1">
            <a:spLocks noChangeArrowheads="1"/>
          </p:cNvSpPr>
          <p:nvPr/>
        </p:nvSpPr>
        <p:spPr>
          <a:xfrm>
            <a:off x="0" y="-171450"/>
            <a:ext cx="8597900" cy="1143000"/>
          </a:xfrm>
          <a:prstGeom prst="rect">
            <a:avLst/>
          </a:prstGeom>
          <a:ln>
            <a:miter lim="800000"/>
            <a:headEnd/>
            <a:tailEnd/>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defRPr/>
            </a:pPr>
            <a:r>
              <a:rPr lang="ja-JP" alt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キャッシュレスからみる金融リテラシー</a:t>
            </a:r>
          </a:p>
        </p:txBody>
      </p:sp>
      <p:sp>
        <p:nvSpPr>
          <p:cNvPr id="4" name="テキスト ボックス 3">
            <a:extLst>
              <a:ext uri="{FF2B5EF4-FFF2-40B4-BE49-F238E27FC236}">
                <a16:creationId xmlns:a16="http://schemas.microsoft.com/office/drawing/2014/main" id="{EE6A12CB-2C16-4575-97FE-A5EA141DE575}"/>
              </a:ext>
            </a:extLst>
          </p:cNvPr>
          <p:cNvSpPr txBox="1"/>
          <p:nvPr/>
        </p:nvSpPr>
        <p:spPr>
          <a:xfrm>
            <a:off x="55135" y="836712"/>
            <a:ext cx="5957025" cy="460044"/>
          </a:xfrm>
          <a:prstGeom prst="rect">
            <a:avLst/>
          </a:prstGeom>
          <a:noFill/>
        </p:spPr>
        <p:txBody>
          <a:bodyPr wrap="square" lIns="88947" tIns="44473" rIns="88947" bIns="44473" rtlCol="0">
            <a:spAutoFit/>
          </a:bodyPr>
          <a:lstStyle/>
          <a:p>
            <a:pPr algn="ctr" defTabSz="441425"/>
            <a:r>
              <a:rPr lang="ja-JP" altLang="en-US" sz="2406" dirty="0">
                <a:solidFill>
                  <a:srgbClr val="4D4D4D"/>
                </a:solidFill>
                <a:latin typeface="HGP創英角ｺﾞｼｯｸUB" panose="020B0900000000000000" pitchFamily="50" charset="-128"/>
                <a:ea typeface="HGP創英角ｺﾞｼｯｸUB" panose="020B0900000000000000" pitchFamily="50" charset="-128"/>
              </a:rPr>
              <a:t>キャッシュレス比率でも主要国に遅れている</a:t>
            </a:r>
          </a:p>
        </p:txBody>
      </p:sp>
      <p:graphicFrame>
        <p:nvGraphicFramePr>
          <p:cNvPr id="7" name="グラフ 6">
            <a:extLst>
              <a:ext uri="{FF2B5EF4-FFF2-40B4-BE49-F238E27FC236}">
                <a16:creationId xmlns:a16="http://schemas.microsoft.com/office/drawing/2014/main" id="{9436A358-1921-4CB7-9448-DE42408D76B6}"/>
              </a:ext>
            </a:extLst>
          </p:cNvPr>
          <p:cNvGraphicFramePr/>
          <p:nvPr/>
        </p:nvGraphicFramePr>
        <p:xfrm>
          <a:off x="323528" y="1196752"/>
          <a:ext cx="8208912" cy="4840312"/>
        </p:xfrm>
        <a:graphic>
          <a:graphicData uri="http://schemas.openxmlformats.org/drawingml/2006/chart">
            <c:chart xmlns:c="http://schemas.openxmlformats.org/drawingml/2006/chart" xmlns:r="http://schemas.openxmlformats.org/officeDocument/2006/relationships" r:id="rId2"/>
          </a:graphicData>
        </a:graphic>
      </p:graphicFrame>
      <p:sp>
        <p:nvSpPr>
          <p:cNvPr id="8" name="正方形/長方形 7">
            <a:extLst>
              <a:ext uri="{FF2B5EF4-FFF2-40B4-BE49-F238E27FC236}">
                <a16:creationId xmlns:a16="http://schemas.microsoft.com/office/drawing/2014/main" id="{5764C112-D5B8-4201-A8BF-9A246A331D4B}"/>
              </a:ext>
            </a:extLst>
          </p:cNvPr>
          <p:cNvSpPr/>
          <p:nvPr/>
        </p:nvSpPr>
        <p:spPr>
          <a:xfrm>
            <a:off x="971600" y="4725144"/>
            <a:ext cx="7416824" cy="115212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800" dirty="0">
                <a:latin typeface="BIZ UDPゴシック" panose="020B0400000000000000" pitchFamily="50" charset="-128"/>
                <a:ea typeface="BIZ UDPゴシック" panose="020B0400000000000000" pitchFamily="50" charset="-128"/>
              </a:rPr>
              <a:t>日本はどのグラフだと思いますか？</a:t>
            </a:r>
          </a:p>
        </p:txBody>
      </p:sp>
      <p:sp>
        <p:nvSpPr>
          <p:cNvPr id="9" name="四角形: 角を丸くする 8">
            <a:extLst>
              <a:ext uri="{FF2B5EF4-FFF2-40B4-BE49-F238E27FC236}">
                <a16:creationId xmlns:a16="http://schemas.microsoft.com/office/drawing/2014/main" id="{584380D1-297A-4EDC-9869-FAF83D2CF73A}"/>
              </a:ext>
            </a:extLst>
          </p:cNvPr>
          <p:cNvSpPr/>
          <p:nvPr/>
        </p:nvSpPr>
        <p:spPr>
          <a:xfrm>
            <a:off x="0" y="6006223"/>
            <a:ext cx="9144000" cy="447113"/>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2400" dirty="0"/>
              <a:t>国によっては</a:t>
            </a:r>
            <a:r>
              <a:rPr lang="ja-JP" altLang="en-US" sz="2400" b="1" dirty="0"/>
              <a:t>「現金決済お断り」</a:t>
            </a:r>
            <a:r>
              <a:rPr lang="ja-JP" altLang="en-US" sz="2400" dirty="0"/>
              <a:t>や</a:t>
            </a:r>
            <a:r>
              <a:rPr lang="ja-JP" altLang="en-US" sz="2400" b="1" dirty="0"/>
              <a:t>「現金支払い上限設定」</a:t>
            </a:r>
            <a:r>
              <a:rPr lang="ja-JP" altLang="en-US" sz="2400" dirty="0"/>
              <a:t>も！</a:t>
            </a:r>
            <a:endParaRPr kumimoji="1" lang="ja-JP" altLang="en-US" sz="2400" dirty="0"/>
          </a:p>
        </p:txBody>
      </p:sp>
      <p:sp>
        <p:nvSpPr>
          <p:cNvPr id="10" name="正方形/長方形 9">
            <a:extLst>
              <a:ext uri="{FF2B5EF4-FFF2-40B4-BE49-F238E27FC236}">
                <a16:creationId xmlns:a16="http://schemas.microsoft.com/office/drawing/2014/main" id="{22EA6CC1-C3EF-4D0C-908C-1B9229BDFCED}"/>
              </a:ext>
            </a:extLst>
          </p:cNvPr>
          <p:cNvSpPr/>
          <p:nvPr/>
        </p:nvSpPr>
        <p:spPr>
          <a:xfrm>
            <a:off x="1482856" y="5816297"/>
            <a:ext cx="7762464" cy="276999"/>
          </a:xfrm>
          <a:prstGeom prst="rect">
            <a:avLst/>
          </a:prstGeom>
        </p:spPr>
        <p:txBody>
          <a:bodyPr wrap="square">
            <a:spAutoFit/>
          </a:bodyPr>
          <a:lstStyle/>
          <a:p>
            <a:r>
              <a:rPr lang="ja-JP" altLang="en-US" sz="1200" dirty="0">
                <a:latin typeface="+mn-ea"/>
              </a:rPr>
              <a:t>出典：㈱野村総合研究所「キャッシュレス化推進に向けた国内外の現状認識」をもとに当協会が独自に作成</a:t>
            </a:r>
            <a:endParaRPr kumimoji="1" lang="ja-JP" altLang="en-US" sz="1200" dirty="0">
              <a:latin typeface="+mn-ea"/>
            </a:endParaRPr>
          </a:p>
        </p:txBody>
      </p:sp>
    </p:spTree>
    <p:extLst>
      <p:ext uri="{BB962C8B-B14F-4D97-AF65-F5344CB8AC3E}">
        <p14:creationId xmlns:p14="http://schemas.microsoft.com/office/powerpoint/2010/main" val="108196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キュート">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174133</TotalTime>
  <Words>3543</Words>
  <Application>Microsoft Office PowerPoint</Application>
  <PresentationFormat>画面に合わせる (4:3)</PresentationFormat>
  <Paragraphs>626</Paragraphs>
  <Slides>44</Slides>
  <Notes>41</Notes>
  <HiddenSlides>0</HiddenSlides>
  <MMClips>0</MMClips>
  <ScaleCrop>false</ScaleCrop>
  <HeadingPairs>
    <vt:vector size="6" baseType="variant">
      <vt:variant>
        <vt:lpstr>使用されているフォント</vt:lpstr>
      </vt:variant>
      <vt:variant>
        <vt:i4>18</vt:i4>
      </vt:variant>
      <vt:variant>
        <vt:lpstr>テーマ</vt:lpstr>
      </vt:variant>
      <vt:variant>
        <vt:i4>1</vt:i4>
      </vt:variant>
      <vt:variant>
        <vt:lpstr>スライド タイトル</vt:lpstr>
      </vt:variant>
      <vt:variant>
        <vt:i4>44</vt:i4>
      </vt:variant>
    </vt:vector>
  </HeadingPairs>
  <TitlesOfParts>
    <vt:vector size="63" baseType="lpstr">
      <vt:lpstr>BIZ UDPゴシック</vt:lpstr>
      <vt:lpstr>HGP創英角ｺﾞｼｯｸUB</vt:lpstr>
      <vt:lpstr>HGSｺﾞｼｯｸE</vt:lpstr>
      <vt:lpstr>HG丸ｺﾞｼｯｸM-PRO</vt:lpstr>
      <vt:lpstr>HG創英角ｺﾞｼｯｸUB</vt:lpstr>
      <vt:lpstr>Meiryo UI</vt:lpstr>
      <vt:lpstr>ＭＳ Ｐゴシック</vt:lpstr>
      <vt:lpstr>ＭＳ ゴシック</vt:lpstr>
      <vt:lpstr>ＭＳ 明朝</vt:lpstr>
      <vt:lpstr>メイリオ</vt:lpstr>
      <vt:lpstr>游ゴシック</vt:lpstr>
      <vt:lpstr>游ゴシック Light</vt:lpstr>
      <vt:lpstr>Arial</vt:lpstr>
      <vt:lpstr>Calibri</vt:lpstr>
      <vt:lpstr>Century Schoolbook</vt:lpstr>
      <vt:lpstr>Tahoma</vt:lpstr>
      <vt:lpstr>Times New Roman</vt:lpstr>
      <vt:lpstr>Trebuchet MS</vt:lpstr>
      <vt:lpstr>Office テーマ</vt:lpstr>
      <vt:lpstr>PowerPoint プレゼンテーション</vt:lpstr>
      <vt:lpstr>PowerPoint プレゼンテーション</vt:lpstr>
      <vt:lpstr>講師：髙松伸吾</vt:lpstr>
      <vt:lpstr>協会理念</vt:lpstr>
      <vt:lpstr>研修項目</vt:lpstr>
      <vt:lpstr>研修項目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研修項目</vt:lpstr>
      <vt:lpstr>日本人の1世帯当たり種類別金融商品保有額</vt:lpstr>
      <vt:lpstr>PowerPoint プレゼンテーション</vt:lpstr>
      <vt:lpstr>種類別金融商品保有額諸外国との比較</vt:lpstr>
      <vt:lpstr>PowerPoint プレゼンテーション</vt:lpstr>
      <vt:lpstr>日米の家計所得の推移</vt:lpstr>
      <vt:lpstr>日米の家計所得の推移</vt:lpstr>
      <vt:lpstr>PowerPoint プレゼンテーション</vt:lpstr>
      <vt:lpstr>PowerPoint プレゼンテーション</vt:lpstr>
      <vt:lpstr>PowerPoint プレゼンテーション</vt:lpstr>
      <vt:lpstr>研修項目</vt:lpstr>
      <vt:lpstr>人生設計＝ライプフラン</vt:lpstr>
      <vt:lpstr>PowerPoint プレゼンテーション</vt:lpstr>
      <vt:lpstr>ライプフランの現在地</vt:lpstr>
      <vt:lpstr>PowerPoint プレゼンテーション</vt:lpstr>
      <vt:lpstr>PowerPoint プレゼンテーション</vt:lpstr>
      <vt:lpstr>PowerPoint プレゼンテーション</vt:lpstr>
      <vt:lpstr>PowerPoint プレゼンテーション</vt:lpstr>
      <vt:lpstr>足りない金額をどう捻出するか</vt:lpstr>
      <vt:lpstr>PowerPoint プレゼンテーション</vt:lpstr>
      <vt:lpstr>研修項目</vt:lpstr>
      <vt:lpstr>PowerPoint プレゼンテーション</vt:lpstr>
      <vt:lpstr>PowerPoint プレゼンテーション</vt:lpstr>
      <vt:lpstr>1億円に向けた試算</vt:lpstr>
      <vt:lpstr>PowerPoint プレゼンテーション</vt:lpstr>
      <vt:lpstr>PowerPoint プレゼンテーション</vt:lpstr>
      <vt:lpstr>PowerPoint プレゼンテーション</vt:lpstr>
      <vt:lpstr>投資において最も重要なこと</vt:lpstr>
      <vt:lpstr>PowerPoint プレゼンテーション</vt:lpstr>
      <vt:lpstr>PowerPoint プレゼンテーション</vt:lpstr>
      <vt:lpstr>PowerPoint プレゼンテーション</vt:lpstr>
    </vt:vector>
  </TitlesOfParts>
  <Company>tosaka yoshino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三科弘正</dc:creator>
  <cp:lastModifiedBy>info@toushishindan.com</cp:lastModifiedBy>
  <cp:revision>859</cp:revision>
  <cp:lastPrinted>2018-10-01T07:34:00Z</cp:lastPrinted>
  <dcterms:created xsi:type="dcterms:W3CDTF">2005-10-20T08:00:46Z</dcterms:created>
  <dcterms:modified xsi:type="dcterms:W3CDTF">2022-10-17T09:57:07Z</dcterms:modified>
</cp:coreProperties>
</file>