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1" r:id="rId2"/>
    <p:sldId id="280" r:id="rId3"/>
    <p:sldId id="271" r:id="rId4"/>
    <p:sldId id="278" r:id="rId5"/>
    <p:sldId id="268" r:id="rId6"/>
    <p:sldId id="272" r:id="rId7"/>
    <p:sldId id="270" r:id="rId8"/>
  </p:sldIdLst>
  <p:sldSz cx="6858000" cy="9906000" type="A4"/>
  <p:notesSz cx="6864350" cy="9996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75" d="100"/>
          <a:sy n="75" d="100"/>
        </p:scale>
        <p:origin x="420"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55C9FEB-EC10-4913-AD3C-AB0050D25FE5}" type="datetimeFigureOut">
              <a:rPr kumimoji="1" lang="ja-JP" altLang="en-US" smtClean="0"/>
              <a:t>2019/11/15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C69F09-4228-4DDE-BA62-A19B10022733}" type="slidenum">
              <a:rPr kumimoji="1" lang="ja-JP" altLang="en-US" smtClean="0"/>
              <a:t>‹#›</a:t>
            </a:fld>
            <a:endParaRPr kumimoji="1" lang="ja-JP" altLang="en-US"/>
          </a:p>
        </p:txBody>
      </p:sp>
    </p:spTree>
    <p:extLst>
      <p:ext uri="{BB962C8B-B14F-4D97-AF65-F5344CB8AC3E}">
        <p14:creationId xmlns:p14="http://schemas.microsoft.com/office/powerpoint/2010/main" val="357194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5C9FEB-EC10-4913-AD3C-AB0050D25FE5}" type="datetimeFigureOut">
              <a:rPr kumimoji="1" lang="ja-JP" altLang="en-US" smtClean="0"/>
              <a:t>2019/11/15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C69F09-4228-4DDE-BA62-A19B10022733}" type="slidenum">
              <a:rPr kumimoji="1" lang="ja-JP" altLang="en-US" smtClean="0"/>
              <a:t>‹#›</a:t>
            </a:fld>
            <a:endParaRPr kumimoji="1" lang="ja-JP" altLang="en-US"/>
          </a:p>
        </p:txBody>
      </p:sp>
    </p:spTree>
    <p:extLst>
      <p:ext uri="{BB962C8B-B14F-4D97-AF65-F5344CB8AC3E}">
        <p14:creationId xmlns:p14="http://schemas.microsoft.com/office/powerpoint/2010/main" val="1684743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5C9FEB-EC10-4913-AD3C-AB0050D25FE5}" type="datetimeFigureOut">
              <a:rPr kumimoji="1" lang="ja-JP" altLang="en-US" smtClean="0"/>
              <a:t>2019/11/15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C69F09-4228-4DDE-BA62-A19B10022733}" type="slidenum">
              <a:rPr kumimoji="1" lang="ja-JP" altLang="en-US" smtClean="0"/>
              <a:t>‹#›</a:t>
            </a:fld>
            <a:endParaRPr kumimoji="1" lang="ja-JP" altLang="en-US"/>
          </a:p>
        </p:txBody>
      </p:sp>
    </p:spTree>
    <p:extLst>
      <p:ext uri="{BB962C8B-B14F-4D97-AF65-F5344CB8AC3E}">
        <p14:creationId xmlns:p14="http://schemas.microsoft.com/office/powerpoint/2010/main" val="425677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5C9FEB-EC10-4913-AD3C-AB0050D25FE5}" type="datetimeFigureOut">
              <a:rPr kumimoji="1" lang="ja-JP" altLang="en-US" smtClean="0"/>
              <a:t>2019/11/15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C69F09-4228-4DDE-BA62-A19B10022733}" type="slidenum">
              <a:rPr kumimoji="1" lang="ja-JP" altLang="en-US" smtClean="0"/>
              <a:t>‹#›</a:t>
            </a:fld>
            <a:endParaRPr kumimoji="1" lang="ja-JP" altLang="en-US"/>
          </a:p>
        </p:txBody>
      </p:sp>
    </p:spTree>
    <p:extLst>
      <p:ext uri="{BB962C8B-B14F-4D97-AF65-F5344CB8AC3E}">
        <p14:creationId xmlns:p14="http://schemas.microsoft.com/office/powerpoint/2010/main" val="3477008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55C9FEB-EC10-4913-AD3C-AB0050D25FE5}" type="datetimeFigureOut">
              <a:rPr kumimoji="1" lang="ja-JP" altLang="en-US" smtClean="0"/>
              <a:t>2019/11/15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C69F09-4228-4DDE-BA62-A19B10022733}" type="slidenum">
              <a:rPr kumimoji="1" lang="ja-JP" altLang="en-US" smtClean="0"/>
              <a:t>‹#›</a:t>
            </a:fld>
            <a:endParaRPr kumimoji="1" lang="ja-JP" altLang="en-US"/>
          </a:p>
        </p:txBody>
      </p:sp>
    </p:spTree>
    <p:extLst>
      <p:ext uri="{BB962C8B-B14F-4D97-AF65-F5344CB8AC3E}">
        <p14:creationId xmlns:p14="http://schemas.microsoft.com/office/powerpoint/2010/main" val="127326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55C9FEB-EC10-4913-AD3C-AB0050D25FE5}" type="datetimeFigureOut">
              <a:rPr kumimoji="1" lang="ja-JP" altLang="en-US" smtClean="0"/>
              <a:t>2019/11/15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C69F09-4228-4DDE-BA62-A19B10022733}" type="slidenum">
              <a:rPr kumimoji="1" lang="ja-JP" altLang="en-US" smtClean="0"/>
              <a:t>‹#›</a:t>
            </a:fld>
            <a:endParaRPr kumimoji="1" lang="ja-JP" altLang="en-US"/>
          </a:p>
        </p:txBody>
      </p:sp>
    </p:spTree>
    <p:extLst>
      <p:ext uri="{BB962C8B-B14F-4D97-AF65-F5344CB8AC3E}">
        <p14:creationId xmlns:p14="http://schemas.microsoft.com/office/powerpoint/2010/main" val="241939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55C9FEB-EC10-4913-AD3C-AB0050D25FE5}" type="datetimeFigureOut">
              <a:rPr kumimoji="1" lang="ja-JP" altLang="en-US" smtClean="0"/>
              <a:t>2019/11/15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7C69F09-4228-4DDE-BA62-A19B10022733}" type="slidenum">
              <a:rPr kumimoji="1" lang="ja-JP" altLang="en-US" smtClean="0"/>
              <a:t>‹#›</a:t>
            </a:fld>
            <a:endParaRPr kumimoji="1" lang="ja-JP" altLang="en-US"/>
          </a:p>
        </p:txBody>
      </p:sp>
    </p:spTree>
    <p:extLst>
      <p:ext uri="{BB962C8B-B14F-4D97-AF65-F5344CB8AC3E}">
        <p14:creationId xmlns:p14="http://schemas.microsoft.com/office/powerpoint/2010/main" val="260292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55C9FEB-EC10-4913-AD3C-AB0050D25FE5}" type="datetimeFigureOut">
              <a:rPr kumimoji="1" lang="ja-JP" altLang="en-US" smtClean="0"/>
              <a:t>2019/11/15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7C69F09-4228-4DDE-BA62-A19B10022733}" type="slidenum">
              <a:rPr kumimoji="1" lang="ja-JP" altLang="en-US" smtClean="0"/>
              <a:t>‹#›</a:t>
            </a:fld>
            <a:endParaRPr kumimoji="1" lang="ja-JP" altLang="en-US"/>
          </a:p>
        </p:txBody>
      </p:sp>
    </p:spTree>
    <p:extLst>
      <p:ext uri="{BB962C8B-B14F-4D97-AF65-F5344CB8AC3E}">
        <p14:creationId xmlns:p14="http://schemas.microsoft.com/office/powerpoint/2010/main" val="486273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C9FEB-EC10-4913-AD3C-AB0050D25FE5}" type="datetimeFigureOut">
              <a:rPr kumimoji="1" lang="ja-JP" altLang="en-US" smtClean="0"/>
              <a:t>2019/11/15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7C69F09-4228-4DDE-BA62-A19B10022733}" type="slidenum">
              <a:rPr kumimoji="1" lang="ja-JP" altLang="en-US" smtClean="0"/>
              <a:t>‹#›</a:t>
            </a:fld>
            <a:endParaRPr kumimoji="1" lang="ja-JP" altLang="en-US"/>
          </a:p>
        </p:txBody>
      </p:sp>
    </p:spTree>
    <p:extLst>
      <p:ext uri="{BB962C8B-B14F-4D97-AF65-F5344CB8AC3E}">
        <p14:creationId xmlns:p14="http://schemas.microsoft.com/office/powerpoint/2010/main" val="179012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5C9FEB-EC10-4913-AD3C-AB0050D25FE5}" type="datetimeFigureOut">
              <a:rPr kumimoji="1" lang="ja-JP" altLang="en-US" smtClean="0"/>
              <a:t>2019/11/15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C69F09-4228-4DDE-BA62-A19B10022733}" type="slidenum">
              <a:rPr kumimoji="1" lang="ja-JP" altLang="en-US" smtClean="0"/>
              <a:t>‹#›</a:t>
            </a:fld>
            <a:endParaRPr kumimoji="1" lang="ja-JP" altLang="en-US"/>
          </a:p>
        </p:txBody>
      </p:sp>
    </p:spTree>
    <p:extLst>
      <p:ext uri="{BB962C8B-B14F-4D97-AF65-F5344CB8AC3E}">
        <p14:creationId xmlns:p14="http://schemas.microsoft.com/office/powerpoint/2010/main" val="357302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5C9FEB-EC10-4913-AD3C-AB0050D25FE5}" type="datetimeFigureOut">
              <a:rPr kumimoji="1" lang="ja-JP" altLang="en-US" smtClean="0"/>
              <a:t>2019/11/15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C69F09-4228-4DDE-BA62-A19B10022733}" type="slidenum">
              <a:rPr kumimoji="1" lang="ja-JP" altLang="en-US" smtClean="0"/>
              <a:t>‹#›</a:t>
            </a:fld>
            <a:endParaRPr kumimoji="1" lang="ja-JP" altLang="en-US"/>
          </a:p>
        </p:txBody>
      </p:sp>
    </p:spTree>
    <p:extLst>
      <p:ext uri="{BB962C8B-B14F-4D97-AF65-F5344CB8AC3E}">
        <p14:creationId xmlns:p14="http://schemas.microsoft.com/office/powerpoint/2010/main" val="121103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55C9FEB-EC10-4913-AD3C-AB0050D25FE5}" type="datetimeFigureOut">
              <a:rPr kumimoji="1" lang="ja-JP" altLang="en-US" smtClean="0"/>
              <a:t>2019/11/15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7C69F09-4228-4DDE-BA62-A19B10022733}" type="slidenum">
              <a:rPr kumimoji="1" lang="ja-JP" altLang="en-US" smtClean="0"/>
              <a:t>‹#›</a:t>
            </a:fld>
            <a:endParaRPr kumimoji="1" lang="ja-JP" altLang="en-US"/>
          </a:p>
        </p:txBody>
      </p:sp>
    </p:spTree>
    <p:extLst>
      <p:ext uri="{BB962C8B-B14F-4D97-AF65-F5344CB8AC3E}">
        <p14:creationId xmlns:p14="http://schemas.microsoft.com/office/powerpoint/2010/main" val="24587098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1.emf"/><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3.emf"/><Relationship Id="rId4" Type="http://schemas.openxmlformats.org/officeDocument/2006/relationships/image" Target="../media/image22.emf"/></Relationships>
</file>

<file path=ppt/slides/_rels/slide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a:extLst>
              <a:ext uri="{FF2B5EF4-FFF2-40B4-BE49-F238E27FC236}">
                <a16:creationId xmlns:a16="http://schemas.microsoft.com/office/drawing/2014/main" id="{8E4EFF21-D915-437B-9187-FD79700CD0A9}"/>
              </a:ext>
            </a:extLst>
          </p:cNvPr>
          <p:cNvSpPr txBox="1"/>
          <p:nvPr/>
        </p:nvSpPr>
        <p:spPr>
          <a:xfrm>
            <a:off x="500702" y="405968"/>
            <a:ext cx="5988966" cy="338554"/>
          </a:xfrm>
          <a:prstGeom prst="rect">
            <a:avLst/>
          </a:prstGeom>
          <a:noFill/>
        </p:spPr>
        <p:txBody>
          <a:bodyPr wrap="square" rtlCol="0">
            <a:spAutoFit/>
          </a:bodyPr>
          <a:lstStyle/>
          <a:p>
            <a:pPr algn="ctr"/>
            <a:r>
              <a:rPr lang="ja-JP" altLang="en-US" sz="1600" dirty="0">
                <a:solidFill>
                  <a:schemeClr val="tx2"/>
                </a:solidFill>
                <a:latin typeface="HGS創英角ﾎﾟｯﾌﾟ体" panose="040B0A00000000000000" pitchFamily="50" charset="-128"/>
                <a:ea typeface="HGS創英角ﾎﾟｯﾌﾟ体" panose="040B0A00000000000000" pitchFamily="50" charset="-128"/>
              </a:rPr>
              <a:t>投資診断士の皆様へ</a:t>
            </a:r>
            <a:endParaRPr lang="ja-JP" altLang="ja-JP" sz="1600" dirty="0">
              <a:solidFill>
                <a:schemeClr val="tx2"/>
              </a:solidFill>
              <a:latin typeface="HGS創英角ﾎﾟｯﾌﾟ体" panose="040B0A00000000000000" pitchFamily="50" charset="-128"/>
              <a:ea typeface="HGS創英角ﾎﾟｯﾌﾟ体" panose="040B0A00000000000000" pitchFamily="50" charset="-128"/>
            </a:endParaRPr>
          </a:p>
        </p:txBody>
      </p:sp>
      <p:sp>
        <p:nvSpPr>
          <p:cNvPr id="2" name="四角形: 角を丸くする 1">
            <a:extLst>
              <a:ext uri="{FF2B5EF4-FFF2-40B4-BE49-F238E27FC236}">
                <a16:creationId xmlns:a16="http://schemas.microsoft.com/office/drawing/2014/main" id="{46D4210C-10AF-4619-A8C0-04BC20121BD5}"/>
              </a:ext>
            </a:extLst>
          </p:cNvPr>
          <p:cNvSpPr/>
          <p:nvPr/>
        </p:nvSpPr>
        <p:spPr>
          <a:xfrm>
            <a:off x="254284" y="925987"/>
            <a:ext cx="6389443" cy="8396379"/>
          </a:xfrm>
          <a:prstGeom prst="roundRect">
            <a:avLst>
              <a:gd name="adj" fmla="val 4834"/>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E6835F4B-51F6-4C0F-9034-24D38EF85C20}"/>
              </a:ext>
            </a:extLst>
          </p:cNvPr>
          <p:cNvCxnSpPr>
            <a:cxnSpLocks/>
          </p:cNvCxnSpPr>
          <p:nvPr/>
        </p:nvCxnSpPr>
        <p:spPr>
          <a:xfrm>
            <a:off x="1935866" y="757222"/>
            <a:ext cx="2986268"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BDFF8E72-A70D-4A8E-89EB-62873668039B}"/>
              </a:ext>
            </a:extLst>
          </p:cNvPr>
          <p:cNvSpPr txBox="1"/>
          <p:nvPr/>
        </p:nvSpPr>
        <p:spPr>
          <a:xfrm>
            <a:off x="332661" y="6644711"/>
            <a:ext cx="4887039" cy="2677656"/>
          </a:xfrm>
          <a:prstGeom prst="rect">
            <a:avLst/>
          </a:prstGeom>
          <a:noFill/>
        </p:spPr>
        <p:txBody>
          <a:bodyPr wrap="square" rtlCol="0">
            <a:spAutoFit/>
          </a:bodyPr>
          <a:lstStyle/>
          <a:p>
            <a:r>
              <a:rPr lang="ja-JP" altLang="en-US" sz="1200" dirty="0"/>
              <a:t>　</a:t>
            </a:r>
            <a:r>
              <a:rPr lang="ja-JP" altLang="ja-JP" sz="1200" dirty="0"/>
              <a:t>各イベントカードに記載されている金融商品毎の数値は、１９８０年から２０１７年までの間で、実際に起こった出来事（例えば米国</a:t>
            </a:r>
            <a:r>
              <a:rPr lang="en-US" altLang="ja-JP" sz="1200" dirty="0"/>
              <a:t>IT</a:t>
            </a:r>
            <a:r>
              <a:rPr lang="ja-JP" altLang="ja-JP" sz="1200" dirty="0"/>
              <a:t>バブル、日本東北大震災等）をモデルにして、その期間中の金融商品指数を測ったうえで作成して</a:t>
            </a:r>
            <a:r>
              <a:rPr lang="ja-JP" altLang="en-US" sz="1200" dirty="0"/>
              <a:t>います</a:t>
            </a:r>
            <a:r>
              <a:rPr lang="ja-JP" altLang="ja-JP" sz="1200" dirty="0"/>
              <a:t>。したがって、一般的にはプラスに値動きをするはずの金融商品であっても、現実の指数がマイナスとなっていればカードの数値もマイナスと表記</a:t>
            </a:r>
            <a:r>
              <a:rPr lang="ja-JP" altLang="en-US" sz="1200" dirty="0"/>
              <a:t>しています。</a:t>
            </a:r>
            <a:endParaRPr lang="en-US" altLang="ja-JP" sz="1200" dirty="0"/>
          </a:p>
          <a:p>
            <a:endParaRPr lang="en-US" altLang="ja-JP" sz="1200" dirty="0"/>
          </a:p>
          <a:p>
            <a:r>
              <a:rPr lang="ja-JP" altLang="en-US" sz="1200" dirty="0"/>
              <a:t>　</a:t>
            </a:r>
            <a:r>
              <a:rPr lang="ja-JP" altLang="ja-JP" sz="1200" dirty="0"/>
              <a:t>例えば「米国バブル経済」のイベントカードでは、日本の不動産はプラス表記で</a:t>
            </a:r>
            <a:r>
              <a:rPr lang="ja-JP" altLang="en-US" sz="1200" dirty="0"/>
              <a:t>す</a:t>
            </a:r>
            <a:r>
              <a:rPr lang="ja-JP" altLang="ja-JP" sz="1200" dirty="0"/>
              <a:t>が</a:t>
            </a:r>
            <a:r>
              <a:rPr lang="en-US" altLang="ja-JP" sz="1200" dirty="0"/>
              <a:t>EU</a:t>
            </a:r>
            <a:r>
              <a:rPr lang="ja-JP" altLang="ja-JP" sz="1200" dirty="0"/>
              <a:t>の不動産はマイナス表記になってい</a:t>
            </a:r>
            <a:r>
              <a:rPr lang="ja-JP" altLang="en-US" sz="1200" dirty="0"/>
              <a:t>ます</a:t>
            </a:r>
            <a:r>
              <a:rPr lang="ja-JP" altLang="ja-JP" sz="1200" dirty="0"/>
              <a:t>。これは米国</a:t>
            </a:r>
            <a:r>
              <a:rPr lang="en-US" altLang="ja-JP" sz="1200" dirty="0"/>
              <a:t>IT</a:t>
            </a:r>
            <a:r>
              <a:rPr lang="ja-JP" altLang="ja-JP" sz="1200" dirty="0"/>
              <a:t>バブル（</a:t>
            </a:r>
            <a:r>
              <a:rPr lang="en-US" altLang="ja-JP" sz="1200" dirty="0"/>
              <a:t>1999</a:t>
            </a:r>
            <a:r>
              <a:rPr lang="ja-JP" altLang="ja-JP" sz="1200" dirty="0"/>
              <a:t>～</a:t>
            </a:r>
            <a:r>
              <a:rPr lang="en-US" altLang="ja-JP" sz="1200" dirty="0"/>
              <a:t>2000</a:t>
            </a:r>
            <a:r>
              <a:rPr lang="ja-JP" altLang="ja-JP" sz="1200" dirty="0"/>
              <a:t>）、米国不動産バブル（</a:t>
            </a:r>
            <a:r>
              <a:rPr lang="en-US" altLang="ja-JP" sz="1200" dirty="0"/>
              <a:t>2004</a:t>
            </a:r>
            <a:r>
              <a:rPr lang="ja-JP" altLang="ja-JP" sz="1200" dirty="0"/>
              <a:t>～</a:t>
            </a:r>
            <a:r>
              <a:rPr lang="en-US" altLang="ja-JP" sz="1200" dirty="0"/>
              <a:t>2007</a:t>
            </a:r>
            <a:r>
              <a:rPr lang="ja-JP" altLang="ja-JP" sz="1200" dirty="0"/>
              <a:t>）の期間における欧州</a:t>
            </a:r>
            <a:r>
              <a:rPr lang="en-US" altLang="ja-JP" sz="1200" dirty="0"/>
              <a:t>REIT</a:t>
            </a:r>
            <a:r>
              <a:rPr lang="ja-JP" altLang="ja-JP" sz="1200" dirty="0"/>
              <a:t>の指数がトータルでマイナスであったからで</a:t>
            </a:r>
            <a:r>
              <a:rPr lang="ja-JP" altLang="en-US" sz="1200" dirty="0"/>
              <a:t>す</a:t>
            </a:r>
            <a:r>
              <a:rPr lang="ja-JP" altLang="ja-JP" sz="1200" dirty="0"/>
              <a:t>。←</a:t>
            </a:r>
            <a:r>
              <a:rPr lang="en-US" altLang="ja-JP" sz="1200" dirty="0"/>
              <a:t>1990</a:t>
            </a:r>
            <a:r>
              <a:rPr lang="ja-JP" altLang="ja-JP" sz="1200" dirty="0"/>
              <a:t>年代後半のヨーロッパ不動産は内戦の影響もあり不振で</a:t>
            </a:r>
            <a:r>
              <a:rPr lang="ja-JP" altLang="en-US" sz="1200" dirty="0"/>
              <a:t>した</a:t>
            </a:r>
            <a:r>
              <a:rPr lang="ja-JP" altLang="ja-JP" sz="1200" dirty="0"/>
              <a:t>。実際の経済は理論通りに動かないことを表している良い例で</a:t>
            </a:r>
            <a:r>
              <a:rPr lang="ja-JP" altLang="en-US" sz="1200" dirty="0"/>
              <a:t>す</a:t>
            </a:r>
            <a:r>
              <a:rPr lang="ja-JP" altLang="ja-JP" sz="1200" dirty="0"/>
              <a:t>。</a:t>
            </a:r>
          </a:p>
        </p:txBody>
      </p:sp>
      <p:sp>
        <p:nvSpPr>
          <p:cNvPr id="3" name="正方形/長方形 2">
            <a:extLst>
              <a:ext uri="{FF2B5EF4-FFF2-40B4-BE49-F238E27FC236}">
                <a16:creationId xmlns:a16="http://schemas.microsoft.com/office/drawing/2014/main" id="{2A1FC2AD-DA30-4305-AE9C-FC537F04F6B2}"/>
              </a:ext>
            </a:extLst>
          </p:cNvPr>
          <p:cNvSpPr/>
          <p:nvPr/>
        </p:nvSpPr>
        <p:spPr>
          <a:xfrm>
            <a:off x="286481" y="966421"/>
            <a:ext cx="5552344" cy="369332"/>
          </a:xfrm>
          <a:prstGeom prst="rect">
            <a:avLst/>
          </a:prstGeom>
        </p:spPr>
        <p:txBody>
          <a:bodyPr wrap="square">
            <a:spAutoFit/>
          </a:bodyPr>
          <a:lstStyle/>
          <a:p>
            <a:r>
              <a:rPr lang="ja-JP" altLang="en-US" dirty="0">
                <a:latin typeface="HG創英角ﾎﾟｯﾌﾟ体" panose="040B0A09000000000000" pitchFamily="49" charset="-128"/>
                <a:ea typeface="HG創英角ﾎﾟｯﾌﾟ体" panose="040B0A09000000000000" pitchFamily="49" charset="-128"/>
              </a:rPr>
              <a:t>〇リスクンテイクンから学んで頂きたいこと</a:t>
            </a:r>
            <a:endParaRPr lang="ja-JP" altLang="ja-JP" dirty="0">
              <a:latin typeface="HG創英角ﾎﾟｯﾌﾟ体" panose="040B0A09000000000000" pitchFamily="49" charset="-128"/>
              <a:ea typeface="HG創英角ﾎﾟｯﾌﾟ体" panose="040B0A09000000000000" pitchFamily="49" charset="-128"/>
            </a:endParaRPr>
          </a:p>
        </p:txBody>
      </p:sp>
      <p:sp>
        <p:nvSpPr>
          <p:cNvPr id="9" name="正方形/長方形 8">
            <a:extLst>
              <a:ext uri="{FF2B5EF4-FFF2-40B4-BE49-F238E27FC236}">
                <a16:creationId xmlns:a16="http://schemas.microsoft.com/office/drawing/2014/main" id="{2EDFABC7-7756-4043-BA39-78E715911627}"/>
              </a:ext>
            </a:extLst>
          </p:cNvPr>
          <p:cNvSpPr/>
          <p:nvPr/>
        </p:nvSpPr>
        <p:spPr>
          <a:xfrm>
            <a:off x="286481" y="6258504"/>
            <a:ext cx="5116327" cy="369332"/>
          </a:xfrm>
          <a:prstGeom prst="rect">
            <a:avLst/>
          </a:prstGeom>
        </p:spPr>
        <p:txBody>
          <a:bodyPr wrap="square">
            <a:spAutoFit/>
          </a:bodyPr>
          <a:lstStyle/>
          <a:p>
            <a:r>
              <a:rPr lang="ja-JP" altLang="en-US" dirty="0">
                <a:latin typeface="HG創英角ﾎﾟｯﾌﾟ体" panose="040B0A09000000000000" pitchFamily="49" charset="-128"/>
                <a:ea typeface="HG創英角ﾎﾟｯﾌﾟ体" panose="040B0A09000000000000" pitchFamily="49" charset="-128"/>
              </a:rPr>
              <a:t>〇</a:t>
            </a:r>
            <a:r>
              <a:rPr lang="ja-JP" altLang="ja-JP" dirty="0">
                <a:latin typeface="HG創英角ﾎﾟｯﾌﾟ体" panose="040B0A09000000000000" pitchFamily="49" charset="-128"/>
                <a:ea typeface="HG創英角ﾎﾟｯﾌﾟ体" panose="040B0A09000000000000" pitchFamily="49" charset="-128"/>
              </a:rPr>
              <a:t>各イベントカードの数値について</a:t>
            </a:r>
          </a:p>
        </p:txBody>
      </p:sp>
      <p:sp>
        <p:nvSpPr>
          <p:cNvPr id="10" name="正方形/長方形 9">
            <a:extLst>
              <a:ext uri="{FF2B5EF4-FFF2-40B4-BE49-F238E27FC236}">
                <a16:creationId xmlns:a16="http://schemas.microsoft.com/office/drawing/2014/main" id="{DBD6792E-8E1D-423F-A83E-FCE8A98C5CD9}"/>
              </a:ext>
            </a:extLst>
          </p:cNvPr>
          <p:cNvSpPr/>
          <p:nvPr/>
        </p:nvSpPr>
        <p:spPr>
          <a:xfrm>
            <a:off x="5133504" y="8632281"/>
            <a:ext cx="1512398" cy="369332"/>
          </a:xfrm>
          <a:prstGeom prst="rect">
            <a:avLst/>
          </a:prstGeom>
        </p:spPr>
        <p:txBody>
          <a:bodyPr wrap="square">
            <a:spAutoFit/>
          </a:bodyPr>
          <a:lstStyle/>
          <a:p>
            <a:pPr algn="ctr"/>
            <a:r>
              <a:rPr lang="ja-JP" altLang="en-US" sz="900" dirty="0"/>
              <a:t>「</a:t>
            </a:r>
            <a:r>
              <a:rPr lang="ja-JP" altLang="ja-JP" sz="900" dirty="0"/>
              <a:t>米国バブル経済」</a:t>
            </a:r>
            <a:endParaRPr lang="en-US" altLang="ja-JP" sz="900" dirty="0"/>
          </a:p>
          <a:p>
            <a:pPr algn="ctr"/>
            <a:r>
              <a:rPr lang="ja-JP" altLang="ja-JP" sz="900" dirty="0"/>
              <a:t>のイベントカード</a:t>
            </a:r>
            <a:endParaRPr lang="ja-JP" altLang="en-US" sz="900" dirty="0"/>
          </a:p>
        </p:txBody>
      </p:sp>
      <p:sp>
        <p:nvSpPr>
          <p:cNvPr id="14" name="四角形: 角を丸くする 13">
            <a:extLst>
              <a:ext uri="{FF2B5EF4-FFF2-40B4-BE49-F238E27FC236}">
                <a16:creationId xmlns:a16="http://schemas.microsoft.com/office/drawing/2014/main" id="{9EFB0D10-DB04-47F3-92B0-5242C4409C3C}"/>
              </a:ext>
            </a:extLst>
          </p:cNvPr>
          <p:cNvSpPr/>
          <p:nvPr/>
        </p:nvSpPr>
        <p:spPr>
          <a:xfrm>
            <a:off x="5838825" y="7908142"/>
            <a:ext cx="289999" cy="602480"/>
          </a:xfrm>
          <a:prstGeom prst="roundRect">
            <a:avLst>
              <a:gd name="adj" fmla="val 483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7E289BFF-0BC1-4AD7-B6F9-52EB97A6CDE9}"/>
              </a:ext>
            </a:extLst>
          </p:cNvPr>
          <p:cNvPicPr>
            <a:picLocks noChangeAspect="1"/>
          </p:cNvPicPr>
          <p:nvPr/>
        </p:nvPicPr>
        <p:blipFill rotWithShape="1">
          <a:blip r:embed="rId2"/>
          <a:srcRect t="829" r="70802" b="70709"/>
          <a:stretch/>
        </p:blipFill>
        <p:spPr>
          <a:xfrm>
            <a:off x="5210054" y="6734116"/>
            <a:ext cx="1349651" cy="1853966"/>
          </a:xfrm>
          <a:prstGeom prst="rect">
            <a:avLst/>
          </a:prstGeom>
        </p:spPr>
      </p:pic>
      <p:sp>
        <p:nvSpPr>
          <p:cNvPr id="13" name="四角形: 角を丸くする 12">
            <a:extLst>
              <a:ext uri="{FF2B5EF4-FFF2-40B4-BE49-F238E27FC236}">
                <a16:creationId xmlns:a16="http://schemas.microsoft.com/office/drawing/2014/main" id="{894A5368-6F28-42BF-B9F9-98B4485FD350}"/>
              </a:ext>
            </a:extLst>
          </p:cNvPr>
          <p:cNvSpPr/>
          <p:nvPr/>
        </p:nvSpPr>
        <p:spPr>
          <a:xfrm>
            <a:off x="5884862" y="7908142"/>
            <a:ext cx="289999" cy="5119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FF2EFE3-5715-4A0A-B829-B6850EAFC849}"/>
              </a:ext>
            </a:extLst>
          </p:cNvPr>
          <p:cNvSpPr txBox="1"/>
          <p:nvPr/>
        </p:nvSpPr>
        <p:spPr>
          <a:xfrm>
            <a:off x="345643" y="1795386"/>
            <a:ext cx="3502457" cy="1754326"/>
          </a:xfrm>
          <a:prstGeom prst="rect">
            <a:avLst/>
          </a:prstGeom>
          <a:noFill/>
        </p:spPr>
        <p:txBody>
          <a:bodyPr wrap="square" rtlCol="0">
            <a:spAutoFit/>
          </a:bodyPr>
          <a:lstStyle/>
          <a:p>
            <a:r>
              <a:rPr lang="ja-JP" altLang="en-US" sz="1200" dirty="0"/>
              <a:t>　インヴェストフィールドの数字を見てお分かりいただけると思いますが、さいころの出目が３～６の場合プレイヤーのプラスが大きいのは、株式＞不動産＞国債の順です。しかし出目が１～２の場合には株式＞不動産＞国債の順でマイナスが大きくなります。またその中でも対象地域が日本・米国・</a:t>
            </a:r>
            <a:r>
              <a:rPr lang="en-US" altLang="ja-JP" sz="1200" dirty="0"/>
              <a:t>EU</a:t>
            </a:r>
            <a:r>
              <a:rPr lang="ja-JP" altLang="en-US" sz="1200" dirty="0"/>
              <a:t>・新興国と細かく分けられていて、数字の大小やイベントカードによる影響がそれぞれ違います</a:t>
            </a:r>
            <a:endParaRPr lang="ja-JP" altLang="ja-JP" sz="1200" dirty="0"/>
          </a:p>
        </p:txBody>
      </p:sp>
      <p:pic>
        <p:nvPicPr>
          <p:cNvPr id="12" name="図 11">
            <a:extLst>
              <a:ext uri="{FF2B5EF4-FFF2-40B4-BE49-F238E27FC236}">
                <a16:creationId xmlns:a16="http://schemas.microsoft.com/office/drawing/2014/main" id="{26546B22-9805-4A37-A294-6BF51F17C1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356" y="1777059"/>
            <a:ext cx="2321520" cy="1657566"/>
          </a:xfrm>
          <a:prstGeom prst="rect">
            <a:avLst/>
          </a:prstGeom>
        </p:spPr>
      </p:pic>
      <p:sp>
        <p:nvSpPr>
          <p:cNvPr id="19" name="テキスト ボックス 18">
            <a:extLst>
              <a:ext uri="{FF2B5EF4-FFF2-40B4-BE49-F238E27FC236}">
                <a16:creationId xmlns:a16="http://schemas.microsoft.com/office/drawing/2014/main" id="{1F704EAF-7653-4E55-8516-94E995E856E5}"/>
              </a:ext>
            </a:extLst>
          </p:cNvPr>
          <p:cNvSpPr txBox="1"/>
          <p:nvPr/>
        </p:nvSpPr>
        <p:spPr>
          <a:xfrm>
            <a:off x="345644" y="3645748"/>
            <a:ext cx="6195200" cy="1754326"/>
          </a:xfrm>
          <a:prstGeom prst="rect">
            <a:avLst/>
          </a:prstGeom>
          <a:noFill/>
        </p:spPr>
        <p:txBody>
          <a:bodyPr wrap="square" rtlCol="0">
            <a:spAutoFit/>
          </a:bodyPr>
          <a:lstStyle/>
          <a:p>
            <a:r>
              <a:rPr lang="ja-JP" altLang="en-US" sz="1200" dirty="0"/>
              <a:t>　もしプレイヤーが、１着にいてゲーム終盤を迎えていたら、マイナスが小さい国債を選択するのが無難でしょう。逆に２着にいて１着を目指しているのであればプラスが大きい株式を選択するのが一般的です。ただし、他プレイヤーとの点数差によっては、相手がどの商品を選択しそうか予想しながら自分の選択を変えなければなりません。また、インヴェストフィールドだけに気を取られるのではなく、イベントフィールドのカードがどんな内容なのかにも目を配らなければ他プレイヤーに差をつけることはできません。積極的にプラスを狙うもよし、マイナスが少ない選択をして他プレイヤーが自滅するのも待つもよし、すべてはプレイヤーの戦略次第です。ここにリスクンテイクンの奥深さと面白さが詰まっていると言っても過言ではありません。</a:t>
            </a:r>
          </a:p>
        </p:txBody>
      </p:sp>
      <p:sp>
        <p:nvSpPr>
          <p:cNvPr id="20" name="テキスト ボックス 19">
            <a:extLst>
              <a:ext uri="{FF2B5EF4-FFF2-40B4-BE49-F238E27FC236}">
                <a16:creationId xmlns:a16="http://schemas.microsoft.com/office/drawing/2014/main" id="{0006DE9D-E0E2-4707-9595-CCA0F8D30617}"/>
              </a:ext>
            </a:extLst>
          </p:cNvPr>
          <p:cNvSpPr txBox="1"/>
          <p:nvPr/>
        </p:nvSpPr>
        <p:spPr>
          <a:xfrm>
            <a:off x="345644" y="1296624"/>
            <a:ext cx="6211405" cy="461665"/>
          </a:xfrm>
          <a:prstGeom prst="rect">
            <a:avLst/>
          </a:prstGeom>
          <a:noFill/>
        </p:spPr>
        <p:txBody>
          <a:bodyPr wrap="square" rtlCol="0">
            <a:spAutoFit/>
          </a:bodyPr>
          <a:lstStyle/>
          <a:p>
            <a:r>
              <a:rPr lang="ja-JP" altLang="en-US" sz="1200" dirty="0"/>
              <a:t>　</a:t>
            </a:r>
            <a:r>
              <a:rPr lang="ja-JP" altLang="ja-JP" sz="1200" dirty="0"/>
              <a:t>このゲームにおいて１位になるためにはいくつかの重要なポイントがあります。</a:t>
            </a:r>
          </a:p>
          <a:p>
            <a:r>
              <a:rPr lang="ja-JP" altLang="ja-JP" sz="1200" dirty="0"/>
              <a:t>その中で最も重要でありかつ頭を悩ませるのが「状況に応じた金融商品の選択」です。</a:t>
            </a:r>
          </a:p>
        </p:txBody>
      </p:sp>
      <p:sp>
        <p:nvSpPr>
          <p:cNvPr id="21" name="正方形/長方形 20">
            <a:extLst>
              <a:ext uri="{FF2B5EF4-FFF2-40B4-BE49-F238E27FC236}">
                <a16:creationId xmlns:a16="http://schemas.microsoft.com/office/drawing/2014/main" id="{2A84CF86-FF4D-45BB-A060-8E47FA69C43D}"/>
              </a:ext>
            </a:extLst>
          </p:cNvPr>
          <p:cNvSpPr/>
          <p:nvPr/>
        </p:nvSpPr>
        <p:spPr>
          <a:xfrm>
            <a:off x="4334749" y="3435946"/>
            <a:ext cx="1794075" cy="230832"/>
          </a:xfrm>
          <a:prstGeom prst="rect">
            <a:avLst/>
          </a:prstGeom>
          <a:noFill/>
        </p:spPr>
        <p:txBody>
          <a:bodyPr wrap="square">
            <a:spAutoFit/>
          </a:bodyPr>
          <a:lstStyle/>
          <a:p>
            <a:pPr algn="ctr"/>
            <a:r>
              <a:rPr lang="ja-JP" altLang="en-US" sz="900" dirty="0"/>
              <a:t>インヴェストフィールド</a:t>
            </a:r>
          </a:p>
        </p:txBody>
      </p:sp>
      <p:sp>
        <p:nvSpPr>
          <p:cNvPr id="22" name="テキスト ボックス 21">
            <a:extLst>
              <a:ext uri="{FF2B5EF4-FFF2-40B4-BE49-F238E27FC236}">
                <a16:creationId xmlns:a16="http://schemas.microsoft.com/office/drawing/2014/main" id="{34D0D310-47C9-44EF-B2D0-26B3F1267100}"/>
              </a:ext>
            </a:extLst>
          </p:cNvPr>
          <p:cNvSpPr txBox="1"/>
          <p:nvPr/>
        </p:nvSpPr>
        <p:spPr>
          <a:xfrm>
            <a:off x="331400" y="5425664"/>
            <a:ext cx="6195200" cy="830997"/>
          </a:xfrm>
          <a:prstGeom prst="rect">
            <a:avLst/>
          </a:prstGeom>
          <a:noFill/>
        </p:spPr>
        <p:txBody>
          <a:bodyPr wrap="square" rtlCol="0">
            <a:spAutoFit/>
          </a:bodyPr>
          <a:lstStyle/>
          <a:p>
            <a:r>
              <a:rPr lang="ja-JP" altLang="en-US" sz="1200" dirty="0"/>
              <a:t>　投資診断協会がこのゲームから最も学んで欲しいのは、単なる知識やテクニックではなく投資に対する「マインド」の部分です。何度か繰り返していくうちに状況に応じた臨機応変な選択の重要性に気が付くはずです。このマインドこそ実際の投資をする際に役立つ金融リテラシーの根幹であり当協会が伝えたいことなのです。</a:t>
            </a:r>
            <a:endParaRPr lang="ja-JP" altLang="ja-JP" sz="1200" dirty="0"/>
          </a:p>
        </p:txBody>
      </p:sp>
      <p:pic>
        <p:nvPicPr>
          <p:cNvPr id="24" name="図 23">
            <a:extLst>
              <a:ext uri="{FF2B5EF4-FFF2-40B4-BE49-F238E27FC236}">
                <a16:creationId xmlns:a16="http://schemas.microsoft.com/office/drawing/2014/main" id="{6C7D87D0-098E-4CE2-8933-BEA1929F40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284" y="9456619"/>
            <a:ext cx="1261650" cy="336955"/>
          </a:xfrm>
          <a:prstGeom prst="rect">
            <a:avLst/>
          </a:prstGeom>
        </p:spPr>
      </p:pic>
    </p:spTree>
    <p:extLst>
      <p:ext uri="{BB962C8B-B14F-4D97-AF65-F5344CB8AC3E}">
        <p14:creationId xmlns:p14="http://schemas.microsoft.com/office/powerpoint/2010/main" val="209263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1F994D7-5566-4C94-BCA9-A15B90E8BA94}"/>
              </a:ext>
            </a:extLst>
          </p:cNvPr>
          <p:cNvSpPr txBox="1"/>
          <p:nvPr/>
        </p:nvSpPr>
        <p:spPr>
          <a:xfrm>
            <a:off x="254283" y="1596707"/>
            <a:ext cx="6325048" cy="830997"/>
          </a:xfrm>
          <a:prstGeom prst="rect">
            <a:avLst/>
          </a:prstGeom>
          <a:noFill/>
        </p:spPr>
        <p:txBody>
          <a:bodyPr wrap="square" rtlCol="0">
            <a:spAutoFit/>
          </a:bodyPr>
          <a:lstStyle/>
          <a:p>
            <a:r>
              <a:rPr lang="ja-JP" altLang="en-US" sz="1200" dirty="0"/>
              <a:t>　</a:t>
            </a:r>
            <a:r>
              <a:rPr lang="ja-JP" altLang="ja-JP" sz="1200" dirty="0"/>
              <a:t>なぜ米国（</a:t>
            </a:r>
            <a:r>
              <a:rPr lang="ja-JP" altLang="en-US" sz="1200" dirty="0"/>
              <a:t>べいこく：</a:t>
            </a:r>
            <a:r>
              <a:rPr lang="ja-JP" altLang="ja-JP" sz="1200" dirty="0"/>
              <a:t>アメリカのことです）や</a:t>
            </a:r>
            <a:r>
              <a:rPr lang="en-US" altLang="ja-JP" sz="1200" dirty="0"/>
              <a:t>EU</a:t>
            </a:r>
            <a:r>
              <a:rPr lang="ja-JP" altLang="ja-JP" sz="1200" dirty="0"/>
              <a:t>（</a:t>
            </a:r>
            <a:r>
              <a:rPr lang="ja-JP" altLang="en-US" sz="1200" dirty="0"/>
              <a:t>いーゆー：</a:t>
            </a:r>
            <a:r>
              <a:rPr lang="ja-JP" altLang="ja-JP" sz="1200" dirty="0"/>
              <a:t>ヨーロッパのいくつかの国でできたグループです）の景気</a:t>
            </a:r>
            <a:r>
              <a:rPr lang="ja-JP" altLang="en-US" sz="1200" dirty="0"/>
              <a:t>（けいき）</a:t>
            </a:r>
            <a:r>
              <a:rPr lang="ja-JP" altLang="ja-JP" sz="1200" dirty="0"/>
              <a:t>が良い（悪い）と日本の景気</a:t>
            </a:r>
            <a:r>
              <a:rPr lang="ja-JP" altLang="en-US" sz="1200" dirty="0"/>
              <a:t>（けいき）</a:t>
            </a:r>
            <a:r>
              <a:rPr lang="ja-JP" altLang="ja-JP" sz="1200" dirty="0"/>
              <a:t>も良く（悪く）なるか</a:t>
            </a:r>
            <a:endParaRPr lang="en-US" altLang="ja-JP" sz="1200" dirty="0"/>
          </a:p>
          <a:p>
            <a:r>
              <a:rPr lang="ja-JP" altLang="ja-JP" sz="1200" dirty="0"/>
              <a:t>それは大きくわけて２つ原因があります。</a:t>
            </a:r>
            <a:endParaRPr lang="en-US" altLang="ja-JP" sz="1200" dirty="0"/>
          </a:p>
        </p:txBody>
      </p:sp>
      <p:sp>
        <p:nvSpPr>
          <p:cNvPr id="2" name="四角形: 角を丸くする 1">
            <a:extLst>
              <a:ext uri="{FF2B5EF4-FFF2-40B4-BE49-F238E27FC236}">
                <a16:creationId xmlns:a16="http://schemas.microsoft.com/office/drawing/2014/main" id="{46D4210C-10AF-4619-A8C0-04BC20121BD5}"/>
              </a:ext>
            </a:extLst>
          </p:cNvPr>
          <p:cNvSpPr/>
          <p:nvPr/>
        </p:nvSpPr>
        <p:spPr>
          <a:xfrm>
            <a:off x="222086" y="1307333"/>
            <a:ext cx="6389443" cy="7443130"/>
          </a:xfrm>
          <a:prstGeom prst="roundRect">
            <a:avLst>
              <a:gd name="adj" fmla="val 4834"/>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E6835F4B-51F6-4C0F-9034-24D38EF85C20}"/>
              </a:ext>
            </a:extLst>
          </p:cNvPr>
          <p:cNvCxnSpPr>
            <a:cxnSpLocks/>
          </p:cNvCxnSpPr>
          <p:nvPr/>
        </p:nvCxnSpPr>
        <p:spPr>
          <a:xfrm>
            <a:off x="1247775" y="757222"/>
            <a:ext cx="4438650"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91E3D73-3651-4FA5-918F-DB16E54AD35B}"/>
              </a:ext>
            </a:extLst>
          </p:cNvPr>
          <p:cNvSpPr txBox="1"/>
          <p:nvPr/>
        </p:nvSpPr>
        <p:spPr>
          <a:xfrm>
            <a:off x="500702" y="405968"/>
            <a:ext cx="5988966" cy="338554"/>
          </a:xfrm>
          <a:prstGeom prst="rect">
            <a:avLst/>
          </a:prstGeom>
          <a:noFill/>
        </p:spPr>
        <p:txBody>
          <a:bodyPr wrap="square" rtlCol="0">
            <a:spAutoFit/>
          </a:bodyPr>
          <a:lstStyle/>
          <a:p>
            <a:pPr algn="ctr"/>
            <a:r>
              <a:rPr lang="ja-JP" altLang="en-US" sz="1600" dirty="0">
                <a:solidFill>
                  <a:schemeClr val="tx2"/>
                </a:solidFill>
                <a:latin typeface="HGS創英角ﾎﾟｯﾌﾟ体" panose="040B0A00000000000000" pitchFamily="50" charset="-128"/>
                <a:ea typeface="HGS創英角ﾎﾟｯﾌﾟ体" panose="040B0A00000000000000" pitchFamily="50" charset="-128"/>
              </a:rPr>
              <a:t>海外の景気（けいき）が日本にあたえる影響</a:t>
            </a:r>
            <a:endParaRPr lang="ja-JP" altLang="ja-JP" sz="1600" dirty="0">
              <a:solidFill>
                <a:schemeClr val="tx2"/>
              </a:solidFill>
              <a:latin typeface="HGS創英角ﾎﾟｯﾌﾟ体" panose="040B0A00000000000000" pitchFamily="50" charset="-128"/>
              <a:ea typeface="HGS創英角ﾎﾟｯﾌﾟ体" panose="040B0A00000000000000" pitchFamily="50" charset="-128"/>
            </a:endParaRPr>
          </a:p>
        </p:txBody>
      </p:sp>
      <p:pic>
        <p:nvPicPr>
          <p:cNvPr id="1026" name="Picture 2" descr="EUの旗">
            <a:extLst>
              <a:ext uri="{FF2B5EF4-FFF2-40B4-BE49-F238E27FC236}">
                <a16:creationId xmlns:a16="http://schemas.microsoft.com/office/drawing/2014/main" id="{DF12E492-4A41-4CA8-8F46-23615E799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174" y="2382633"/>
            <a:ext cx="480230" cy="3205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日本の国旗">
            <a:extLst>
              <a:ext uri="{FF2B5EF4-FFF2-40B4-BE49-F238E27FC236}">
                <a16:creationId xmlns:a16="http://schemas.microsoft.com/office/drawing/2014/main" id="{3ED5E6BD-B1D2-4A45-A647-F9D1306654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960" y="2382633"/>
            <a:ext cx="480230" cy="320554"/>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1030" name="Picture 6" descr="アメリカの国旗">
            <a:extLst>
              <a:ext uri="{FF2B5EF4-FFF2-40B4-BE49-F238E27FC236}">
                <a16:creationId xmlns:a16="http://schemas.microsoft.com/office/drawing/2014/main" id="{EF136088-FDA6-482A-8DA0-60625265E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8388" y="2382633"/>
            <a:ext cx="480230" cy="320554"/>
          </a:xfrm>
          <a:prstGeom prst="rect">
            <a:avLst/>
          </a:prstGeom>
          <a:noFill/>
          <a:extLst>
            <a:ext uri="{909E8E84-426E-40DD-AFC4-6F175D3DCCD1}">
              <a14:hiddenFill xmlns:a14="http://schemas.microsoft.com/office/drawing/2010/main">
                <a:solidFill>
                  <a:srgbClr val="FFFFFF"/>
                </a:solidFill>
              </a14:hiddenFill>
            </a:ext>
          </a:extLst>
        </p:spPr>
      </p:pic>
      <p:pic>
        <p:nvPicPr>
          <p:cNvPr id="20" name="図 19">
            <a:extLst>
              <a:ext uri="{FF2B5EF4-FFF2-40B4-BE49-F238E27FC236}">
                <a16:creationId xmlns:a16="http://schemas.microsoft.com/office/drawing/2014/main" id="{791CA6A9-A55E-4C90-B29E-A7F69B9A44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6202" y="6618061"/>
            <a:ext cx="885689" cy="846203"/>
          </a:xfrm>
          <a:prstGeom prst="rect">
            <a:avLst/>
          </a:prstGeom>
        </p:spPr>
      </p:pic>
      <p:pic>
        <p:nvPicPr>
          <p:cNvPr id="26" name="図 25">
            <a:extLst>
              <a:ext uri="{FF2B5EF4-FFF2-40B4-BE49-F238E27FC236}">
                <a16:creationId xmlns:a16="http://schemas.microsoft.com/office/drawing/2014/main" id="{AF93DE6D-E66F-4124-892D-D71A8C5605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1909" y="5767457"/>
            <a:ext cx="727029" cy="649142"/>
          </a:xfrm>
          <a:prstGeom prst="rect">
            <a:avLst/>
          </a:prstGeom>
        </p:spPr>
      </p:pic>
      <p:sp>
        <p:nvSpPr>
          <p:cNvPr id="27" name="正方形/長方形 26">
            <a:extLst>
              <a:ext uri="{FF2B5EF4-FFF2-40B4-BE49-F238E27FC236}">
                <a16:creationId xmlns:a16="http://schemas.microsoft.com/office/drawing/2014/main" id="{3B957F15-5F00-4A80-9777-8F7602BF5E62}"/>
              </a:ext>
            </a:extLst>
          </p:cNvPr>
          <p:cNvSpPr/>
          <p:nvPr/>
        </p:nvSpPr>
        <p:spPr>
          <a:xfrm>
            <a:off x="254283" y="4776081"/>
            <a:ext cx="6210283" cy="1015663"/>
          </a:xfrm>
          <a:prstGeom prst="rect">
            <a:avLst/>
          </a:prstGeom>
        </p:spPr>
        <p:txBody>
          <a:bodyPr wrap="square">
            <a:spAutoFit/>
          </a:bodyPr>
          <a:lstStyle/>
          <a:p>
            <a:r>
              <a:rPr lang="ja-JP" altLang="en-US" sz="1200" dirty="0"/>
              <a:t>　</a:t>
            </a:r>
            <a:r>
              <a:rPr lang="ja-JP" altLang="ja-JP" sz="1200" dirty="0"/>
              <a:t>日本の会社が米国の会社とお金のやり取りをするときに、円とドルどちらでやり取りすると思いますか？これはその会社同士が話し合って、どちらの国のお金でやり取りをするかを決めるのですが、世界では特に【ドル】と【ユーロ】でやり取りをする場合が非常に多いため、日本の企業も【ドル】や【ユーロ】でやり取りをすることが多くなります。</a:t>
            </a:r>
            <a:r>
              <a:rPr lang="ja-JP" altLang="en-US" sz="1200" dirty="0"/>
              <a:t>　</a:t>
            </a:r>
            <a:endParaRPr lang="en-US" altLang="ja-JP" sz="1200" dirty="0"/>
          </a:p>
        </p:txBody>
      </p:sp>
      <p:sp>
        <p:nvSpPr>
          <p:cNvPr id="29" name="正方形/長方形 28">
            <a:extLst>
              <a:ext uri="{FF2B5EF4-FFF2-40B4-BE49-F238E27FC236}">
                <a16:creationId xmlns:a16="http://schemas.microsoft.com/office/drawing/2014/main" id="{49AFD4FF-9EC8-4A9A-B801-41208C6B0546}"/>
              </a:ext>
            </a:extLst>
          </p:cNvPr>
          <p:cNvSpPr/>
          <p:nvPr/>
        </p:nvSpPr>
        <p:spPr>
          <a:xfrm>
            <a:off x="254283" y="7532009"/>
            <a:ext cx="6210000" cy="1015663"/>
          </a:xfrm>
          <a:prstGeom prst="rect">
            <a:avLst/>
          </a:prstGeom>
        </p:spPr>
        <p:txBody>
          <a:bodyPr wrap="square">
            <a:noAutofit/>
          </a:bodyPr>
          <a:lstStyle/>
          <a:p>
            <a:r>
              <a:rPr lang="ja-JP" altLang="en-US" sz="1200" dirty="0"/>
              <a:t>　</a:t>
            </a:r>
            <a:r>
              <a:rPr lang="ja-JP" altLang="ja-JP" sz="1200" dirty="0"/>
              <a:t>例えば米国が【好景気</a:t>
            </a:r>
            <a:r>
              <a:rPr lang="ja-JP" altLang="en-US" sz="1200" dirty="0"/>
              <a:t>（こうけいき）</a:t>
            </a:r>
            <a:r>
              <a:rPr lang="ja-JP" altLang="ja-JP" sz="1200" dirty="0"/>
              <a:t>】になると米国の【金利</a:t>
            </a:r>
            <a:r>
              <a:rPr lang="ja-JP" altLang="en-US" sz="1200" dirty="0"/>
              <a:t>（きんり）</a:t>
            </a:r>
            <a:r>
              <a:rPr lang="ja-JP" altLang="ja-JP" sz="1200" dirty="0"/>
              <a:t>】が上がり、【ドル】の価値が高まります。そうすると１ドルが１００円から１１０円になり、同じ１００ドルのものを売っても日本円にしたときに１０，０００円と１１，０００円の違いが出てきますよね。ですから日本の【輸出</a:t>
            </a:r>
            <a:r>
              <a:rPr lang="ja-JP" altLang="en-US" sz="1200" dirty="0"/>
              <a:t>（ゆしゅつ）</a:t>
            </a:r>
            <a:r>
              <a:rPr lang="ja-JP" altLang="ja-JP" sz="1200" dirty="0"/>
              <a:t>】企業にとっては【ドル】の価値があがることはとてもうれしいことなのです。</a:t>
            </a:r>
          </a:p>
        </p:txBody>
      </p:sp>
      <p:sp>
        <p:nvSpPr>
          <p:cNvPr id="3" name="正方形/長方形 2">
            <a:extLst>
              <a:ext uri="{FF2B5EF4-FFF2-40B4-BE49-F238E27FC236}">
                <a16:creationId xmlns:a16="http://schemas.microsoft.com/office/drawing/2014/main" id="{C99915B3-3D9B-498D-BBEB-4107D0CE348C}"/>
              </a:ext>
            </a:extLst>
          </p:cNvPr>
          <p:cNvSpPr/>
          <p:nvPr/>
        </p:nvSpPr>
        <p:spPr>
          <a:xfrm>
            <a:off x="254283" y="5853665"/>
            <a:ext cx="4835258" cy="1569660"/>
          </a:xfrm>
          <a:prstGeom prst="rect">
            <a:avLst/>
          </a:prstGeom>
        </p:spPr>
        <p:txBody>
          <a:bodyPr wrap="square">
            <a:spAutoFit/>
          </a:bodyPr>
          <a:lstStyle/>
          <a:p>
            <a:r>
              <a:rPr lang="ja-JP" altLang="en-US" sz="1200" dirty="0"/>
              <a:t>　</a:t>
            </a:r>
            <a:r>
              <a:rPr lang="ja-JP" altLang="ja-JP" sz="1200" dirty="0"/>
              <a:t>例えば【ドル】でやり取りをすることを決めた日本の企業はモノを売って【ドル】をもらいます。例えば１００ドルのモノを売ったとしましょう。【ドル】のままでは日本国内で使えませんから、両替をしてもらいます。この時に１ドルが１００円なのか１１０円なのかでその企業の売り上げは大きく違ってきます。ここからは少し難しい話ですが、一般的に言って【景気</a:t>
            </a:r>
            <a:r>
              <a:rPr lang="ja-JP" altLang="en-US" sz="1200" dirty="0"/>
              <a:t>（けいき）</a:t>
            </a:r>
            <a:r>
              <a:rPr lang="ja-JP" altLang="ja-JP" sz="1200" dirty="0"/>
              <a:t>】がよい国は【金利</a:t>
            </a:r>
            <a:r>
              <a:rPr lang="ja-JP" altLang="en-US" sz="1200" dirty="0"/>
              <a:t>（きんり）</a:t>
            </a:r>
            <a:r>
              <a:rPr lang="ja-JP" altLang="ja-JP" sz="1200" dirty="0"/>
              <a:t>】が上がるため、その国の</a:t>
            </a:r>
            <a:r>
              <a:rPr lang="ja-JP" altLang="en-US" sz="1200" dirty="0"/>
              <a:t>お金</a:t>
            </a:r>
            <a:r>
              <a:rPr lang="ja-JP" altLang="ja-JP" sz="1200" dirty="0"/>
              <a:t>は価値が高まります。（※金融緩和と金融引締のところを参照してください）</a:t>
            </a:r>
            <a:endParaRPr lang="ja-JP" altLang="en-US" sz="1200" dirty="0"/>
          </a:p>
        </p:txBody>
      </p:sp>
      <p:sp>
        <p:nvSpPr>
          <p:cNvPr id="15" name="正方形/長方形 14">
            <a:extLst>
              <a:ext uri="{FF2B5EF4-FFF2-40B4-BE49-F238E27FC236}">
                <a16:creationId xmlns:a16="http://schemas.microsoft.com/office/drawing/2014/main" id="{C2A3C98A-75CC-44A7-B717-68B15FD32FB0}"/>
              </a:ext>
            </a:extLst>
          </p:cNvPr>
          <p:cNvSpPr/>
          <p:nvPr/>
        </p:nvSpPr>
        <p:spPr>
          <a:xfrm>
            <a:off x="4158592" y="8785439"/>
            <a:ext cx="2340705" cy="261610"/>
          </a:xfrm>
          <a:prstGeom prst="rect">
            <a:avLst/>
          </a:prstGeom>
        </p:spPr>
        <p:txBody>
          <a:bodyPr wrap="none">
            <a:spAutoFit/>
          </a:bodyPr>
          <a:lstStyle/>
          <a:p>
            <a:r>
              <a:rPr lang="ja-JP" altLang="ja-JP" sz="1100" dirty="0">
                <a:latin typeface="+mn-ea"/>
              </a:rPr>
              <a:t>【</a:t>
            </a:r>
            <a:r>
              <a:rPr lang="en-US" altLang="ja-JP" sz="1100" dirty="0">
                <a:latin typeface="+mn-ea"/>
              </a:rPr>
              <a:t> </a:t>
            </a:r>
            <a:r>
              <a:rPr lang="ja-JP" altLang="ja-JP" sz="1100" dirty="0">
                <a:latin typeface="+mn-ea"/>
              </a:rPr>
              <a:t>】</a:t>
            </a:r>
            <a:r>
              <a:rPr lang="ja-JP" altLang="en-US" sz="1100" dirty="0">
                <a:latin typeface="+mn-ea"/>
              </a:rPr>
              <a:t>の文字の説明は用語説明欄へ</a:t>
            </a:r>
            <a:endParaRPr lang="ja-JP" altLang="en-US" sz="1100" dirty="0"/>
          </a:p>
        </p:txBody>
      </p:sp>
      <p:sp>
        <p:nvSpPr>
          <p:cNvPr id="16" name="矢印: 右 15">
            <a:extLst>
              <a:ext uri="{FF2B5EF4-FFF2-40B4-BE49-F238E27FC236}">
                <a16:creationId xmlns:a16="http://schemas.microsoft.com/office/drawing/2014/main" id="{09FD1146-0780-47FF-B106-89A1F42BC362}"/>
              </a:ext>
            </a:extLst>
          </p:cNvPr>
          <p:cNvSpPr/>
          <p:nvPr/>
        </p:nvSpPr>
        <p:spPr>
          <a:xfrm>
            <a:off x="6425003" y="8817457"/>
            <a:ext cx="220597" cy="20106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62753128-15BE-417D-A8F0-8152F4D8AB4B}"/>
              </a:ext>
            </a:extLst>
          </p:cNvPr>
          <p:cNvSpPr txBox="1"/>
          <p:nvPr/>
        </p:nvSpPr>
        <p:spPr>
          <a:xfrm>
            <a:off x="254283" y="2973591"/>
            <a:ext cx="6325048" cy="1015663"/>
          </a:xfrm>
          <a:prstGeom prst="rect">
            <a:avLst/>
          </a:prstGeom>
          <a:noFill/>
        </p:spPr>
        <p:txBody>
          <a:bodyPr wrap="square" rtlCol="0">
            <a:spAutoFit/>
          </a:bodyPr>
          <a:lstStyle/>
          <a:p>
            <a:r>
              <a:rPr lang="ja-JP" altLang="en-US" sz="1200" dirty="0"/>
              <a:t>　</a:t>
            </a:r>
            <a:r>
              <a:rPr lang="ja-JP" altLang="ja-JP" sz="1200" dirty="0"/>
              <a:t>日本で作ったモノを海外に売ることを【輸出</a:t>
            </a:r>
            <a:r>
              <a:rPr lang="ja-JP" altLang="en-US" sz="1200" dirty="0"/>
              <a:t>（ゆしゅつ）</a:t>
            </a:r>
            <a:r>
              <a:rPr lang="ja-JP" altLang="ja-JP" sz="1200" dirty="0"/>
              <a:t>】と言いますが、米国と</a:t>
            </a:r>
            <a:r>
              <a:rPr lang="en-US" altLang="ja-JP" sz="1200" dirty="0"/>
              <a:t>EU</a:t>
            </a:r>
            <a:r>
              <a:rPr lang="ja-JP" altLang="ja-JP" sz="1200" dirty="0"/>
              <a:t>は日本のモノをいっぱい買ってくれます。そんなお得意様が【不景気</a:t>
            </a:r>
            <a:r>
              <a:rPr lang="ja-JP" altLang="en-US" sz="1200" dirty="0"/>
              <a:t>（ふけいき）</a:t>
            </a:r>
            <a:r>
              <a:rPr lang="ja-JP" altLang="ja-JP" sz="1200" dirty="0"/>
              <a:t>】になれば、買ってくれる量が減ってしまいますし、【好景気</a:t>
            </a:r>
            <a:r>
              <a:rPr lang="ja-JP" altLang="en-US" sz="1200" dirty="0"/>
              <a:t>（こうけいき）</a:t>
            </a:r>
            <a:r>
              <a:rPr lang="ja-JP" altLang="ja-JP" sz="1200" dirty="0"/>
              <a:t>】になればさらにいっぱい買ってくれますよね。だから米国や</a:t>
            </a:r>
            <a:r>
              <a:rPr lang="en-US" altLang="ja-JP" sz="1200" dirty="0"/>
              <a:t>EU</a:t>
            </a:r>
            <a:r>
              <a:rPr lang="ja-JP" altLang="ja-JP" sz="1200" dirty="0"/>
              <a:t>の景気</a:t>
            </a:r>
            <a:r>
              <a:rPr lang="ja-JP" altLang="en-US" sz="1200" dirty="0"/>
              <a:t>（けいき）</a:t>
            </a:r>
            <a:r>
              <a:rPr lang="ja-JP" altLang="ja-JP" sz="1200" dirty="0"/>
              <a:t>は日本にも無関係ではない</a:t>
            </a:r>
            <a:r>
              <a:rPr lang="ja-JP" altLang="en-US" sz="1200" dirty="0"/>
              <a:t>の</a:t>
            </a:r>
            <a:r>
              <a:rPr lang="ja-JP" altLang="ja-JP" sz="1200" dirty="0"/>
              <a:t>です。</a:t>
            </a:r>
          </a:p>
        </p:txBody>
      </p:sp>
      <p:sp>
        <p:nvSpPr>
          <p:cNvPr id="5" name="正方形/長方形 4">
            <a:extLst>
              <a:ext uri="{FF2B5EF4-FFF2-40B4-BE49-F238E27FC236}">
                <a16:creationId xmlns:a16="http://schemas.microsoft.com/office/drawing/2014/main" id="{E656DE7C-C30B-4327-B7F0-70010EFD7681}"/>
              </a:ext>
            </a:extLst>
          </p:cNvPr>
          <p:cNvSpPr/>
          <p:nvPr/>
        </p:nvSpPr>
        <p:spPr>
          <a:xfrm>
            <a:off x="222085" y="2574796"/>
            <a:ext cx="5659284" cy="384529"/>
          </a:xfrm>
          <a:prstGeom prst="rect">
            <a:avLst/>
          </a:prstGeom>
        </p:spPr>
        <p:txBody>
          <a:bodyPr wrap="square">
            <a:spAutoFit/>
          </a:bodyPr>
          <a:lstStyle/>
          <a:p>
            <a:pPr>
              <a:lnSpc>
                <a:spcPct val="150000"/>
              </a:lnSpc>
            </a:pPr>
            <a:r>
              <a:rPr lang="ja-JP" altLang="en-US" sz="1400" b="1" u="sng" dirty="0"/>
              <a:t>①</a:t>
            </a:r>
            <a:r>
              <a:rPr lang="ja-JP" altLang="ja-JP" sz="1400" b="1" u="sng" dirty="0"/>
              <a:t>米国も</a:t>
            </a:r>
            <a:r>
              <a:rPr lang="en-US" altLang="ja-JP" sz="1400" b="1" u="sng" dirty="0"/>
              <a:t>EU</a:t>
            </a:r>
            <a:r>
              <a:rPr lang="ja-JP" altLang="ja-JP" sz="1400" b="1" u="sng" dirty="0"/>
              <a:t>も、日本にとってお得意様</a:t>
            </a:r>
          </a:p>
        </p:txBody>
      </p:sp>
      <p:sp>
        <p:nvSpPr>
          <p:cNvPr id="6" name="正方形/長方形 5">
            <a:extLst>
              <a:ext uri="{FF2B5EF4-FFF2-40B4-BE49-F238E27FC236}">
                <a16:creationId xmlns:a16="http://schemas.microsoft.com/office/drawing/2014/main" id="{438EE557-765C-4E85-BA04-71AD91140B03}"/>
              </a:ext>
            </a:extLst>
          </p:cNvPr>
          <p:cNvSpPr/>
          <p:nvPr/>
        </p:nvSpPr>
        <p:spPr>
          <a:xfrm>
            <a:off x="222086" y="4398898"/>
            <a:ext cx="6277212" cy="307777"/>
          </a:xfrm>
          <a:prstGeom prst="rect">
            <a:avLst/>
          </a:prstGeom>
        </p:spPr>
        <p:txBody>
          <a:bodyPr wrap="square">
            <a:spAutoFit/>
          </a:bodyPr>
          <a:lstStyle/>
          <a:p>
            <a:r>
              <a:rPr lang="ja-JP" altLang="en-US" sz="1400" b="1" u="sng" dirty="0"/>
              <a:t>②</a:t>
            </a:r>
            <a:r>
              <a:rPr lang="ja-JP" altLang="ja-JP" sz="1400" b="1" u="sng" dirty="0"/>
              <a:t>米国と</a:t>
            </a:r>
            <a:r>
              <a:rPr lang="en-US" altLang="ja-JP" sz="1400" b="1" u="sng" dirty="0"/>
              <a:t>EU</a:t>
            </a:r>
            <a:r>
              <a:rPr lang="ja-JP" altLang="ja-JP" sz="1400" b="1" u="sng" dirty="0"/>
              <a:t>で使われているお金の【ドル</a:t>
            </a:r>
            <a:r>
              <a:rPr lang="ja-JP" altLang="en-US" sz="1400" b="1" u="sng" dirty="0"/>
              <a:t>（＄）</a:t>
            </a:r>
            <a:r>
              <a:rPr lang="ja-JP" altLang="ja-JP" sz="1400" b="1" u="sng" dirty="0"/>
              <a:t>】と【ユーロ</a:t>
            </a:r>
            <a:r>
              <a:rPr lang="ja-JP" altLang="en-US" sz="1400" b="1" u="sng" dirty="0"/>
              <a:t>（€）</a:t>
            </a:r>
            <a:r>
              <a:rPr lang="ja-JP" altLang="ja-JP" sz="1400" b="1" u="sng" dirty="0"/>
              <a:t>】の役割</a:t>
            </a:r>
            <a:endParaRPr lang="ja-JP" altLang="en-US" sz="1400" b="1" u="sng" dirty="0"/>
          </a:p>
        </p:txBody>
      </p:sp>
      <p:pic>
        <p:nvPicPr>
          <p:cNvPr id="21" name="図 20">
            <a:extLst>
              <a:ext uri="{FF2B5EF4-FFF2-40B4-BE49-F238E27FC236}">
                <a16:creationId xmlns:a16="http://schemas.microsoft.com/office/drawing/2014/main" id="{91006C9D-E5C7-46E9-933E-7636E80B00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4284" y="9456619"/>
            <a:ext cx="1261650" cy="336955"/>
          </a:xfrm>
          <a:prstGeom prst="rect">
            <a:avLst/>
          </a:prstGeom>
        </p:spPr>
      </p:pic>
    </p:spTree>
    <p:extLst>
      <p:ext uri="{BB962C8B-B14F-4D97-AF65-F5344CB8AC3E}">
        <p14:creationId xmlns:p14="http://schemas.microsoft.com/office/powerpoint/2010/main" val="356404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1F994D7-5566-4C94-BCA9-A15B90E8BA94}"/>
              </a:ext>
            </a:extLst>
          </p:cNvPr>
          <p:cNvSpPr txBox="1"/>
          <p:nvPr/>
        </p:nvSpPr>
        <p:spPr>
          <a:xfrm>
            <a:off x="254284" y="5540649"/>
            <a:ext cx="6325048" cy="3808735"/>
          </a:xfrm>
          <a:prstGeom prst="rect">
            <a:avLst/>
          </a:prstGeom>
          <a:noFill/>
        </p:spPr>
        <p:txBody>
          <a:bodyPr wrap="square" rtlCol="0">
            <a:spAutoFit/>
          </a:bodyPr>
          <a:lstStyle/>
          <a:p>
            <a:r>
              <a:rPr lang="ja-JP" altLang="en-US" sz="1050" dirty="0">
                <a:latin typeface="+mn-ea"/>
              </a:rPr>
              <a:t>　</a:t>
            </a:r>
            <a:r>
              <a:rPr lang="ja-JP" altLang="ja-JP" sz="1050" dirty="0">
                <a:latin typeface="+mn-ea"/>
              </a:rPr>
              <a:t>皆さんのお小遣いは月にいくらくらいでしょうか。お父さんお母さんおじいちゃんおばあちゃんが「来月からお小遣い２倍にします」と言ってくれたらとても嬉しいですよね</a:t>
            </a:r>
            <a:r>
              <a:rPr lang="en-US" altLang="ja-JP" sz="1050" dirty="0">
                <a:latin typeface="+mn-ea"/>
              </a:rPr>
              <a:t>(</a:t>
            </a:r>
            <a:r>
              <a:rPr lang="ja-JP" altLang="ja-JP" sz="1050" dirty="0">
                <a:latin typeface="+mn-ea"/>
              </a:rPr>
              <a:t>笑</a:t>
            </a:r>
            <a:r>
              <a:rPr lang="en-US" altLang="ja-JP" sz="1050" dirty="0">
                <a:latin typeface="+mn-ea"/>
              </a:rPr>
              <a:t>)</a:t>
            </a:r>
            <a:r>
              <a:rPr lang="ja-JP" altLang="ja-JP" sz="1050" dirty="0">
                <a:latin typeface="+mn-ea"/>
              </a:rPr>
              <a:t>買いたかったアレコレを想像して何に使うかわくわくするはずです。</a:t>
            </a:r>
          </a:p>
          <a:p>
            <a:r>
              <a:rPr lang="en-US" altLang="ja-JP" sz="1050" dirty="0">
                <a:latin typeface="+mn-ea"/>
              </a:rPr>
              <a:t> </a:t>
            </a:r>
            <a:endParaRPr lang="ja-JP" altLang="ja-JP" sz="1050" dirty="0">
              <a:latin typeface="+mn-ea"/>
            </a:endParaRPr>
          </a:p>
          <a:p>
            <a:r>
              <a:rPr lang="ja-JP" altLang="en-US" sz="1050" dirty="0">
                <a:latin typeface="+mn-ea"/>
              </a:rPr>
              <a:t>　</a:t>
            </a:r>
            <a:r>
              <a:rPr lang="ja-JP" altLang="ja-JP" sz="1050" dirty="0">
                <a:latin typeface="+mn-ea"/>
              </a:rPr>
              <a:t>金融緩和</a:t>
            </a:r>
            <a:r>
              <a:rPr lang="ja-JP" altLang="en-US" sz="1050" dirty="0">
                <a:latin typeface="+mn-ea"/>
              </a:rPr>
              <a:t>（きんゆうかんわ）</a:t>
            </a:r>
            <a:r>
              <a:rPr lang="ja-JP" altLang="ja-JP" sz="1050" dirty="0">
                <a:latin typeface="+mn-ea"/>
              </a:rPr>
              <a:t>とは簡単に言えば、国の特別な銀行である【中央銀行】（日本は日本銀行という銀行がこの役目です）が、お金を人々や会社にたくさん使ってもらえるようにするために、いつもよりも世の中に出回わるお金の量を増やすことです。例えばお金を借りたときに払わなくてはいけない利子</a:t>
            </a:r>
            <a:r>
              <a:rPr lang="ja-JP" altLang="en-US" sz="1050" dirty="0">
                <a:latin typeface="+mn-ea"/>
              </a:rPr>
              <a:t>（りし）</a:t>
            </a:r>
            <a:r>
              <a:rPr lang="ja-JP" altLang="ja-JP" sz="1050" dirty="0">
                <a:latin typeface="+mn-ea"/>
              </a:rPr>
              <a:t>【金利</a:t>
            </a:r>
            <a:r>
              <a:rPr lang="ja-JP" altLang="en-US" sz="1050" dirty="0">
                <a:latin typeface="+mn-ea"/>
              </a:rPr>
              <a:t>（きんり）</a:t>
            </a:r>
            <a:r>
              <a:rPr lang="ja-JP" altLang="ja-JP" sz="1050" dirty="0">
                <a:latin typeface="+mn-ea"/>
              </a:rPr>
              <a:t>】を低くしてあげます。そうすることで人々や会社はお金を借りやすくなり、手元には使えるお金が増えるので、①たくさんモノを買う→②モノが足りなくなる→③モノを造る→④たくさんモノを買う→⑤モノが足りなくなる→⑥モノを造る…の繰り返しになり</a:t>
            </a:r>
            <a:r>
              <a:rPr lang="ja-JP" altLang="en-US" sz="1050" dirty="0">
                <a:latin typeface="+mn-ea"/>
              </a:rPr>
              <a:t>経済が活性化します</a:t>
            </a:r>
            <a:r>
              <a:rPr lang="ja-JP" altLang="ja-JP" sz="1050" dirty="0">
                <a:latin typeface="+mn-ea"/>
              </a:rPr>
              <a:t>。</a:t>
            </a:r>
            <a:endParaRPr lang="en-US" altLang="ja-JP" sz="1050" dirty="0">
              <a:latin typeface="+mn-ea"/>
            </a:endParaRPr>
          </a:p>
          <a:p>
            <a:endParaRPr lang="en-US" altLang="ja-JP" sz="1050" dirty="0">
              <a:latin typeface="+mn-ea"/>
            </a:endParaRPr>
          </a:p>
          <a:p>
            <a:r>
              <a:rPr lang="en-US" altLang="ja-JP" sz="1050" dirty="0">
                <a:latin typeface="+mn-ea"/>
              </a:rPr>
              <a:t> </a:t>
            </a:r>
            <a:r>
              <a:rPr lang="ja-JP" altLang="ja-JP" sz="1050" dirty="0">
                <a:latin typeface="+mn-ea"/>
              </a:rPr>
              <a:t>こうしてみると金融緩和</a:t>
            </a:r>
            <a:r>
              <a:rPr lang="ja-JP" altLang="en-US" sz="1050" dirty="0">
                <a:latin typeface="+mn-ea"/>
              </a:rPr>
              <a:t>（きんゆうかんわ）</a:t>
            </a:r>
            <a:r>
              <a:rPr lang="ja-JP" altLang="ja-JP" sz="1050" dirty="0">
                <a:latin typeface="+mn-ea"/>
              </a:rPr>
              <a:t>はいいことばかりのような気がしますが、何事もバランスが大事です。金融緩和</a:t>
            </a:r>
            <a:r>
              <a:rPr lang="ja-JP" altLang="en-US" sz="1050" dirty="0">
                <a:latin typeface="+mn-ea"/>
              </a:rPr>
              <a:t>（きんゆうかんわ）</a:t>
            </a:r>
            <a:r>
              <a:rPr lang="ja-JP" altLang="ja-JP" sz="1050" dirty="0">
                <a:latin typeface="+mn-ea"/>
              </a:rPr>
              <a:t>のやり過ぎは別の問題を発生させます。例えばクラス全員のお小遣いが急に「月に１００万円」になったらどうでしょう。皆さんが普段買い物をしているコンビニの社長は「ジュースの値段が１本につき１万円でも買ってくれる」と思って値上げしますよね。このように世の中のモノの価格【物価</a:t>
            </a:r>
            <a:r>
              <a:rPr lang="ja-JP" altLang="en-US" sz="1050" dirty="0">
                <a:latin typeface="+mn-ea"/>
              </a:rPr>
              <a:t>（ぶっか）</a:t>
            </a:r>
            <a:r>
              <a:rPr lang="ja-JP" altLang="ja-JP" sz="1050" dirty="0">
                <a:latin typeface="+mn-ea"/>
              </a:rPr>
              <a:t>】が上がることを【インフレーション】といいます。【中央銀行】は急に大きな【インフレーション】を発生させないように、「来月からお小遣いを半分にします」と言います。これを金融引締</a:t>
            </a:r>
            <a:r>
              <a:rPr lang="ja-JP" altLang="en-US" sz="1050" dirty="0">
                <a:latin typeface="+mn-ea"/>
              </a:rPr>
              <a:t>（きんゆうひきしめ）</a:t>
            </a:r>
            <a:r>
              <a:rPr lang="ja-JP" altLang="ja-JP" sz="1050" dirty="0">
                <a:latin typeface="+mn-ea"/>
              </a:rPr>
              <a:t>といいます。金融緩和</a:t>
            </a:r>
            <a:r>
              <a:rPr lang="ja-JP" altLang="en-US" sz="1050" dirty="0">
                <a:latin typeface="+mn-ea"/>
              </a:rPr>
              <a:t>（きんかんわ）</a:t>
            </a:r>
            <a:r>
              <a:rPr lang="ja-JP" altLang="ja-JP" sz="1050" dirty="0">
                <a:latin typeface="+mn-ea"/>
              </a:rPr>
              <a:t>とは逆に【金利</a:t>
            </a:r>
            <a:r>
              <a:rPr lang="ja-JP" altLang="en-US" sz="1050" dirty="0">
                <a:latin typeface="+mn-ea"/>
              </a:rPr>
              <a:t>（きんり）</a:t>
            </a:r>
            <a:r>
              <a:rPr lang="ja-JP" altLang="ja-JP" sz="1050" dirty="0">
                <a:latin typeface="+mn-ea"/>
              </a:rPr>
              <a:t>】を高くして、人々や会社の手元からお金を減らすわけです。当然ジュース１本１万円ではだれも買ってくれなくなるので、先ほど値上げしたコンビニの社長は値段を下げますよね。このように世の中のモノの価格【物価】が下がることを【デフレーション】といいます。</a:t>
            </a:r>
          </a:p>
          <a:p>
            <a:endParaRPr kumimoji="1" lang="ja-JP" altLang="en-US" sz="1050" dirty="0">
              <a:latin typeface="+mn-ea"/>
            </a:endParaRPr>
          </a:p>
        </p:txBody>
      </p:sp>
      <p:pic>
        <p:nvPicPr>
          <p:cNvPr id="22" name="図 21">
            <a:extLst>
              <a:ext uri="{FF2B5EF4-FFF2-40B4-BE49-F238E27FC236}">
                <a16:creationId xmlns:a16="http://schemas.microsoft.com/office/drawing/2014/main" id="{45B4EADB-3287-4409-8939-4F56C148AB6F}"/>
              </a:ext>
            </a:extLst>
          </p:cNvPr>
          <p:cNvPicPr>
            <a:picLocks noChangeAspect="1"/>
          </p:cNvPicPr>
          <p:nvPr/>
        </p:nvPicPr>
        <p:blipFill rotWithShape="1">
          <a:blip r:embed="rId2">
            <a:extLst>
              <a:ext uri="{28A0092B-C50C-407E-A947-70E740481C1C}">
                <a14:useLocalDpi xmlns:a14="http://schemas.microsoft.com/office/drawing/2010/main" val="0"/>
              </a:ext>
            </a:extLst>
          </a:blip>
          <a:srcRect l="857" t="695" r="71033" b="70694"/>
          <a:stretch/>
        </p:blipFill>
        <p:spPr>
          <a:xfrm>
            <a:off x="314822" y="3221468"/>
            <a:ext cx="954299" cy="1374725"/>
          </a:xfrm>
          <a:prstGeom prst="rect">
            <a:avLst/>
          </a:prstGeom>
        </p:spPr>
      </p:pic>
      <p:pic>
        <p:nvPicPr>
          <p:cNvPr id="23" name="図 22" descr="スクリーンショット が含まれている画像&#10;&#10;自動的に生成された説明">
            <a:extLst>
              <a:ext uri="{FF2B5EF4-FFF2-40B4-BE49-F238E27FC236}">
                <a16:creationId xmlns:a16="http://schemas.microsoft.com/office/drawing/2014/main" id="{49A203C5-2E2B-4B86-AA31-24ECF93238D8}"/>
              </a:ext>
            </a:extLst>
          </p:cNvPr>
          <p:cNvPicPr>
            <a:picLocks noChangeAspect="1"/>
          </p:cNvPicPr>
          <p:nvPr/>
        </p:nvPicPr>
        <p:blipFill rotWithShape="1">
          <a:blip r:embed="rId3">
            <a:extLst>
              <a:ext uri="{28A0092B-C50C-407E-A947-70E740481C1C}">
                <a14:useLocalDpi xmlns:a14="http://schemas.microsoft.com/office/drawing/2010/main" val="0"/>
              </a:ext>
            </a:extLst>
          </a:blip>
          <a:srcRect l="268" t="555" r="70050" b="70417"/>
          <a:stretch/>
        </p:blipFill>
        <p:spPr>
          <a:xfrm>
            <a:off x="3593731" y="3211323"/>
            <a:ext cx="1007687" cy="1394745"/>
          </a:xfrm>
          <a:prstGeom prst="rect">
            <a:avLst/>
          </a:prstGeom>
        </p:spPr>
      </p:pic>
      <p:pic>
        <p:nvPicPr>
          <p:cNvPr id="24" name="図 23" descr="スクリーンショット が含まれている画像&#10;&#10;自動的に生成された説明">
            <a:extLst>
              <a:ext uri="{FF2B5EF4-FFF2-40B4-BE49-F238E27FC236}">
                <a16:creationId xmlns:a16="http://schemas.microsoft.com/office/drawing/2014/main" id="{F4110EA2-80EE-4314-B9BB-0CE333F89034}"/>
              </a:ext>
            </a:extLst>
          </p:cNvPr>
          <p:cNvPicPr>
            <a:picLocks noChangeAspect="1"/>
          </p:cNvPicPr>
          <p:nvPr/>
        </p:nvPicPr>
        <p:blipFill rotWithShape="1">
          <a:blip r:embed="rId4">
            <a:extLst>
              <a:ext uri="{28A0092B-C50C-407E-A947-70E740481C1C}">
                <a14:useLocalDpi xmlns:a14="http://schemas.microsoft.com/office/drawing/2010/main" val="0"/>
              </a:ext>
            </a:extLst>
          </a:blip>
          <a:srcRect l="268" t="555" r="70246" b="70417"/>
          <a:stretch/>
        </p:blipFill>
        <p:spPr>
          <a:xfrm>
            <a:off x="5488654" y="3211323"/>
            <a:ext cx="1001014" cy="1394745"/>
          </a:xfrm>
          <a:prstGeom prst="rect">
            <a:avLst/>
          </a:prstGeom>
        </p:spPr>
      </p:pic>
      <p:pic>
        <p:nvPicPr>
          <p:cNvPr id="25" name="図 24">
            <a:extLst>
              <a:ext uri="{FF2B5EF4-FFF2-40B4-BE49-F238E27FC236}">
                <a16:creationId xmlns:a16="http://schemas.microsoft.com/office/drawing/2014/main" id="{F792F6F9-EEDF-4823-908F-F8C459BC8B0B}"/>
              </a:ext>
            </a:extLst>
          </p:cNvPr>
          <p:cNvPicPr>
            <a:picLocks noChangeAspect="1"/>
          </p:cNvPicPr>
          <p:nvPr/>
        </p:nvPicPr>
        <p:blipFill rotWithShape="1">
          <a:blip r:embed="rId5">
            <a:extLst>
              <a:ext uri="{28A0092B-C50C-407E-A947-70E740481C1C}">
                <a14:useLocalDpi xmlns:a14="http://schemas.microsoft.com/office/drawing/2010/main" val="0"/>
              </a:ext>
            </a:extLst>
          </a:blip>
          <a:srcRect l="661" t="833" r="70246" b="70417"/>
          <a:stretch/>
        </p:blipFill>
        <p:spPr>
          <a:xfrm>
            <a:off x="4561621" y="3217996"/>
            <a:ext cx="987666" cy="1381399"/>
          </a:xfrm>
          <a:prstGeom prst="rect">
            <a:avLst/>
          </a:prstGeom>
        </p:spPr>
      </p:pic>
      <p:pic>
        <p:nvPicPr>
          <p:cNvPr id="26" name="図 25">
            <a:extLst>
              <a:ext uri="{FF2B5EF4-FFF2-40B4-BE49-F238E27FC236}">
                <a16:creationId xmlns:a16="http://schemas.microsoft.com/office/drawing/2014/main" id="{F590ACA8-A96E-4E30-B674-27AB5757D3D8}"/>
              </a:ext>
            </a:extLst>
          </p:cNvPr>
          <p:cNvPicPr>
            <a:picLocks noChangeAspect="1"/>
          </p:cNvPicPr>
          <p:nvPr/>
        </p:nvPicPr>
        <p:blipFill rotWithShape="1">
          <a:blip r:embed="rId6">
            <a:extLst>
              <a:ext uri="{28A0092B-C50C-407E-A947-70E740481C1C}">
                <a14:useLocalDpi xmlns:a14="http://schemas.microsoft.com/office/drawing/2010/main" val="0"/>
              </a:ext>
            </a:extLst>
          </a:blip>
          <a:srcRect l="857" t="972" r="70837" b="70417"/>
          <a:stretch/>
        </p:blipFill>
        <p:spPr>
          <a:xfrm>
            <a:off x="2234265" y="3221468"/>
            <a:ext cx="960973" cy="1374725"/>
          </a:xfrm>
          <a:prstGeom prst="rect">
            <a:avLst/>
          </a:prstGeom>
        </p:spPr>
      </p:pic>
      <p:pic>
        <p:nvPicPr>
          <p:cNvPr id="27" name="図 26">
            <a:extLst>
              <a:ext uri="{FF2B5EF4-FFF2-40B4-BE49-F238E27FC236}">
                <a16:creationId xmlns:a16="http://schemas.microsoft.com/office/drawing/2014/main" id="{B43C8D02-29F2-40AE-A47A-EEC0D736C9E3}"/>
              </a:ext>
            </a:extLst>
          </p:cNvPr>
          <p:cNvPicPr>
            <a:picLocks noChangeAspect="1"/>
          </p:cNvPicPr>
          <p:nvPr/>
        </p:nvPicPr>
        <p:blipFill rotWithShape="1">
          <a:blip r:embed="rId7">
            <a:extLst>
              <a:ext uri="{28A0092B-C50C-407E-A947-70E740481C1C}">
                <a14:useLocalDpi xmlns:a14="http://schemas.microsoft.com/office/drawing/2010/main" val="0"/>
              </a:ext>
            </a:extLst>
          </a:blip>
          <a:srcRect l="660" t="694" r="71033" b="70417"/>
          <a:stretch/>
        </p:blipFill>
        <p:spPr>
          <a:xfrm>
            <a:off x="1273292" y="3214794"/>
            <a:ext cx="960973" cy="1388072"/>
          </a:xfrm>
          <a:prstGeom prst="rect">
            <a:avLst/>
          </a:prstGeom>
        </p:spPr>
      </p:pic>
      <p:sp>
        <p:nvSpPr>
          <p:cNvPr id="28" name="テキスト ボックス 27">
            <a:extLst>
              <a:ext uri="{FF2B5EF4-FFF2-40B4-BE49-F238E27FC236}">
                <a16:creationId xmlns:a16="http://schemas.microsoft.com/office/drawing/2014/main" id="{8E4EFF21-D915-437B-9187-FD79700CD0A9}"/>
              </a:ext>
            </a:extLst>
          </p:cNvPr>
          <p:cNvSpPr txBox="1"/>
          <p:nvPr/>
        </p:nvSpPr>
        <p:spPr>
          <a:xfrm>
            <a:off x="500702" y="405968"/>
            <a:ext cx="5988966" cy="338554"/>
          </a:xfrm>
          <a:prstGeom prst="rect">
            <a:avLst/>
          </a:prstGeom>
          <a:noFill/>
        </p:spPr>
        <p:txBody>
          <a:bodyPr wrap="square" rtlCol="0">
            <a:spAutoFit/>
          </a:bodyPr>
          <a:lstStyle/>
          <a:p>
            <a:pPr algn="ctr"/>
            <a:r>
              <a:rPr lang="ja-JP" altLang="ja-JP" sz="1600" dirty="0">
                <a:solidFill>
                  <a:schemeClr val="accent4"/>
                </a:solidFill>
                <a:latin typeface="HGS創英角ﾎﾟｯﾌﾟ体" panose="040B0A00000000000000" pitchFamily="50" charset="-128"/>
                <a:ea typeface="HGS創英角ﾎﾟｯﾌﾟ体" panose="040B0A00000000000000" pitchFamily="50" charset="-128"/>
              </a:rPr>
              <a:t>金融緩和（きんゆうかんわ）</a:t>
            </a:r>
            <a:r>
              <a:rPr lang="ja-JP" altLang="ja-JP" sz="1600" dirty="0">
                <a:latin typeface="HGS創英角ﾎﾟｯﾌﾟ体" panose="040B0A00000000000000" pitchFamily="50" charset="-128"/>
                <a:ea typeface="HGS創英角ﾎﾟｯﾌﾟ体" panose="040B0A00000000000000" pitchFamily="50" charset="-128"/>
              </a:rPr>
              <a:t>と</a:t>
            </a:r>
            <a:r>
              <a:rPr lang="ja-JP" altLang="ja-JP" sz="1600" dirty="0">
                <a:solidFill>
                  <a:schemeClr val="accent1">
                    <a:lumMod val="75000"/>
                  </a:schemeClr>
                </a:solidFill>
                <a:latin typeface="HGS創英角ﾎﾟｯﾌﾟ体" panose="040B0A00000000000000" pitchFamily="50" charset="-128"/>
                <a:ea typeface="HGS創英角ﾎﾟｯﾌﾟ体" panose="040B0A00000000000000" pitchFamily="50" charset="-128"/>
              </a:rPr>
              <a:t>金融引締（きんゆうひきしめ</a:t>
            </a:r>
            <a:r>
              <a:rPr lang="ja-JP" altLang="ja-JP" sz="1600" dirty="0">
                <a:latin typeface="HGS創英角ﾎﾟｯﾌﾟ体" panose="040B0A00000000000000" pitchFamily="50" charset="-128"/>
                <a:ea typeface="HGS創英角ﾎﾟｯﾌﾟ体" panose="040B0A00000000000000" pitchFamily="50" charset="-128"/>
              </a:rPr>
              <a:t>）</a:t>
            </a:r>
          </a:p>
        </p:txBody>
      </p:sp>
      <p:sp>
        <p:nvSpPr>
          <p:cNvPr id="10" name="正方形/長方形 9">
            <a:extLst>
              <a:ext uri="{FF2B5EF4-FFF2-40B4-BE49-F238E27FC236}">
                <a16:creationId xmlns:a16="http://schemas.microsoft.com/office/drawing/2014/main" id="{50CA68E1-1ADB-4E6E-B72B-6B9CDAD2973D}"/>
              </a:ext>
            </a:extLst>
          </p:cNvPr>
          <p:cNvSpPr/>
          <p:nvPr/>
        </p:nvSpPr>
        <p:spPr>
          <a:xfrm>
            <a:off x="187191" y="1354329"/>
            <a:ext cx="3176548" cy="353448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正方形/長方形 29">
            <a:extLst>
              <a:ext uri="{FF2B5EF4-FFF2-40B4-BE49-F238E27FC236}">
                <a16:creationId xmlns:a16="http://schemas.microsoft.com/office/drawing/2014/main" id="{3CA417CE-9733-4F4D-A952-5C7128D5E345}"/>
              </a:ext>
            </a:extLst>
          </p:cNvPr>
          <p:cNvSpPr/>
          <p:nvPr/>
        </p:nvSpPr>
        <p:spPr>
          <a:xfrm>
            <a:off x="3467179" y="1354329"/>
            <a:ext cx="3176548" cy="353448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四角形: 角を丸くする 1">
            <a:extLst>
              <a:ext uri="{FF2B5EF4-FFF2-40B4-BE49-F238E27FC236}">
                <a16:creationId xmlns:a16="http://schemas.microsoft.com/office/drawing/2014/main" id="{46D4210C-10AF-4619-A8C0-04BC20121BD5}"/>
              </a:ext>
            </a:extLst>
          </p:cNvPr>
          <p:cNvSpPr/>
          <p:nvPr/>
        </p:nvSpPr>
        <p:spPr>
          <a:xfrm>
            <a:off x="254284" y="5382228"/>
            <a:ext cx="6389443" cy="3779250"/>
          </a:xfrm>
          <a:prstGeom prst="roundRect">
            <a:avLst>
              <a:gd name="adj" fmla="val 737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5B3BCD1-E0F3-425D-A9FB-23F950D2FDDB}"/>
              </a:ext>
            </a:extLst>
          </p:cNvPr>
          <p:cNvSpPr txBox="1"/>
          <p:nvPr/>
        </p:nvSpPr>
        <p:spPr>
          <a:xfrm>
            <a:off x="422325" y="5233712"/>
            <a:ext cx="5988966" cy="276999"/>
          </a:xfrm>
          <a:prstGeom prst="rect">
            <a:avLst/>
          </a:prstGeom>
          <a:solidFill>
            <a:schemeClr val="bg1"/>
          </a:solidFill>
        </p:spPr>
        <p:txBody>
          <a:bodyPr wrap="square" rtlCol="0">
            <a:spAutoFit/>
          </a:bodyPr>
          <a:lstStyle/>
          <a:p>
            <a:pPr algn="ctr"/>
            <a:r>
              <a:rPr lang="ja-JP" altLang="en-US" sz="1200" dirty="0">
                <a:latin typeface="HGS創英角ﾎﾟｯﾌﾟ体" panose="040B0A00000000000000" pitchFamily="50" charset="-128"/>
                <a:ea typeface="HGS創英角ﾎﾟｯﾌﾟ体" panose="040B0A00000000000000" pitchFamily="50" charset="-128"/>
              </a:rPr>
              <a:t>●</a:t>
            </a:r>
            <a:r>
              <a:rPr lang="ja-JP" altLang="ja-JP" sz="1200" dirty="0">
                <a:latin typeface="HGS創英角ﾎﾟｯﾌﾟ体" panose="040B0A00000000000000" pitchFamily="50" charset="-128"/>
                <a:ea typeface="HGS創英角ﾎﾟｯﾌﾟ体" panose="040B0A00000000000000" pitchFamily="50" charset="-128"/>
              </a:rPr>
              <a:t>金融緩和（きんゆうかんわ）と金融引締（きんゆうひきしめ）</a:t>
            </a:r>
            <a:r>
              <a:rPr lang="ja-JP" altLang="en-US" sz="1200" dirty="0">
                <a:latin typeface="HGS創英角ﾎﾟｯﾌﾟ体" panose="040B0A00000000000000" pitchFamily="50" charset="-128"/>
                <a:ea typeface="HGS創英角ﾎﾟｯﾌﾟ体" panose="040B0A00000000000000" pitchFamily="50" charset="-128"/>
              </a:rPr>
              <a:t>を更に分かりやすく</a:t>
            </a:r>
            <a:endParaRPr lang="ja-JP" altLang="ja-JP" sz="1200" dirty="0">
              <a:latin typeface="HGS創英角ﾎﾟｯﾌﾟ体" panose="040B0A00000000000000" pitchFamily="50" charset="-128"/>
              <a:ea typeface="HGS創英角ﾎﾟｯﾌﾟ体" panose="040B0A00000000000000" pitchFamily="50" charset="-128"/>
            </a:endParaRPr>
          </a:p>
        </p:txBody>
      </p:sp>
      <p:cxnSp>
        <p:nvCxnSpPr>
          <p:cNvPr id="4" name="直線コネクタ 3">
            <a:extLst>
              <a:ext uri="{FF2B5EF4-FFF2-40B4-BE49-F238E27FC236}">
                <a16:creationId xmlns:a16="http://schemas.microsoft.com/office/drawing/2014/main" id="{E6835F4B-51F6-4C0F-9034-24D38EF85C20}"/>
              </a:ext>
            </a:extLst>
          </p:cNvPr>
          <p:cNvCxnSpPr/>
          <p:nvPr/>
        </p:nvCxnSpPr>
        <p:spPr>
          <a:xfrm>
            <a:off x="434517" y="744522"/>
            <a:ext cx="5988966"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31D8A6A9-B8FF-4DF1-88FC-E00EAB4EBB05}"/>
              </a:ext>
            </a:extLst>
          </p:cNvPr>
          <p:cNvSpPr/>
          <p:nvPr/>
        </p:nvSpPr>
        <p:spPr>
          <a:xfrm>
            <a:off x="4158592" y="9173670"/>
            <a:ext cx="2340705" cy="261610"/>
          </a:xfrm>
          <a:prstGeom prst="rect">
            <a:avLst/>
          </a:prstGeom>
        </p:spPr>
        <p:txBody>
          <a:bodyPr wrap="none">
            <a:spAutoFit/>
          </a:bodyPr>
          <a:lstStyle/>
          <a:p>
            <a:r>
              <a:rPr lang="ja-JP" altLang="ja-JP" sz="1100" dirty="0">
                <a:latin typeface="+mn-ea"/>
              </a:rPr>
              <a:t>【</a:t>
            </a:r>
            <a:r>
              <a:rPr lang="en-US" altLang="ja-JP" sz="1100" dirty="0">
                <a:latin typeface="+mn-ea"/>
              </a:rPr>
              <a:t> </a:t>
            </a:r>
            <a:r>
              <a:rPr lang="ja-JP" altLang="ja-JP" sz="1100" dirty="0">
                <a:latin typeface="+mn-ea"/>
              </a:rPr>
              <a:t>】</a:t>
            </a:r>
            <a:r>
              <a:rPr lang="ja-JP" altLang="en-US" sz="1100" dirty="0">
                <a:latin typeface="+mn-ea"/>
              </a:rPr>
              <a:t>の文字の説明は用語説明欄へ</a:t>
            </a:r>
            <a:endParaRPr lang="ja-JP" altLang="en-US" sz="1100" dirty="0"/>
          </a:p>
        </p:txBody>
      </p:sp>
      <p:sp>
        <p:nvSpPr>
          <p:cNvPr id="6" name="矢印: 右 5">
            <a:extLst>
              <a:ext uri="{FF2B5EF4-FFF2-40B4-BE49-F238E27FC236}">
                <a16:creationId xmlns:a16="http://schemas.microsoft.com/office/drawing/2014/main" id="{033E4BAC-34BA-423B-B4D8-AF955C9057F1}"/>
              </a:ext>
            </a:extLst>
          </p:cNvPr>
          <p:cNvSpPr/>
          <p:nvPr/>
        </p:nvSpPr>
        <p:spPr>
          <a:xfrm>
            <a:off x="6425003" y="9205688"/>
            <a:ext cx="220597" cy="20106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17BE73E4-FF64-4A2D-BCB3-48EE917489EB}"/>
              </a:ext>
            </a:extLst>
          </p:cNvPr>
          <p:cNvSpPr txBox="1"/>
          <p:nvPr/>
        </p:nvSpPr>
        <p:spPr>
          <a:xfrm>
            <a:off x="215964" y="1973274"/>
            <a:ext cx="3119001" cy="1124319"/>
          </a:xfrm>
          <a:prstGeom prst="rect">
            <a:avLst/>
          </a:prstGeom>
          <a:noFill/>
        </p:spPr>
        <p:txBody>
          <a:bodyPr wrap="square" rtlCol="0">
            <a:noAutofit/>
          </a:bodyPr>
          <a:lstStyle/>
          <a:p>
            <a:pPr>
              <a:lnSpc>
                <a:spcPct val="150000"/>
              </a:lnSpc>
            </a:pPr>
            <a:r>
              <a:rPr kumimoji="1" lang="ja-JP" altLang="en-US" sz="1050" dirty="0">
                <a:latin typeface="+mn-ea"/>
              </a:rPr>
              <a:t>不況の時に行われる景気刺激策の一つ。</a:t>
            </a:r>
            <a:endParaRPr kumimoji="1" lang="en-US" altLang="ja-JP" sz="1050" dirty="0">
              <a:latin typeface="+mn-ea"/>
            </a:endParaRPr>
          </a:p>
          <a:p>
            <a:pPr>
              <a:lnSpc>
                <a:spcPct val="150000"/>
              </a:lnSpc>
            </a:pPr>
            <a:r>
              <a:rPr kumimoji="1" lang="ja-JP" altLang="en-US" sz="1050" dirty="0">
                <a:latin typeface="+mn-ea"/>
              </a:rPr>
              <a:t>例えば、日本の中央銀行である日本銀行が金利を引き下げ、人や企業がお金を借りやすくして</a:t>
            </a:r>
            <a:endParaRPr kumimoji="1" lang="en-US" altLang="ja-JP" sz="1050" dirty="0">
              <a:latin typeface="+mn-ea"/>
            </a:endParaRPr>
          </a:p>
          <a:p>
            <a:pPr>
              <a:lnSpc>
                <a:spcPct val="150000"/>
              </a:lnSpc>
            </a:pPr>
            <a:r>
              <a:rPr kumimoji="1" lang="ja-JP" altLang="en-US" sz="1050" dirty="0">
                <a:latin typeface="+mn-ea"/>
              </a:rPr>
              <a:t>経済の活性化を促す政策。</a:t>
            </a:r>
            <a:endParaRPr kumimoji="1" lang="en-US" altLang="ja-JP" sz="1050" dirty="0">
              <a:latin typeface="+mn-ea"/>
            </a:endParaRPr>
          </a:p>
        </p:txBody>
      </p:sp>
      <p:sp>
        <p:nvSpPr>
          <p:cNvPr id="31" name="テキスト ボックス 30">
            <a:extLst>
              <a:ext uri="{FF2B5EF4-FFF2-40B4-BE49-F238E27FC236}">
                <a16:creationId xmlns:a16="http://schemas.microsoft.com/office/drawing/2014/main" id="{32C09353-27C4-458E-BEF2-2F71C9788097}"/>
              </a:ext>
            </a:extLst>
          </p:cNvPr>
          <p:cNvSpPr txBox="1"/>
          <p:nvPr/>
        </p:nvSpPr>
        <p:spPr>
          <a:xfrm>
            <a:off x="3507128" y="1973274"/>
            <a:ext cx="2992169" cy="1039195"/>
          </a:xfrm>
          <a:prstGeom prst="rect">
            <a:avLst/>
          </a:prstGeom>
          <a:noFill/>
        </p:spPr>
        <p:txBody>
          <a:bodyPr wrap="square" rtlCol="0">
            <a:spAutoFit/>
          </a:bodyPr>
          <a:lstStyle/>
          <a:p>
            <a:pPr>
              <a:lnSpc>
                <a:spcPct val="150000"/>
              </a:lnSpc>
            </a:pPr>
            <a:r>
              <a:rPr kumimoji="1" lang="ja-JP" altLang="en-US" sz="1050" dirty="0">
                <a:latin typeface="+mn-ea"/>
              </a:rPr>
              <a:t>景気が過熱気味の時に、景気にブレーキを掛けるために行われる金融政策の一つ。</a:t>
            </a:r>
            <a:endParaRPr kumimoji="1" lang="en-US" altLang="ja-JP" sz="1050" dirty="0">
              <a:latin typeface="+mn-ea"/>
            </a:endParaRPr>
          </a:p>
          <a:p>
            <a:pPr>
              <a:lnSpc>
                <a:spcPct val="150000"/>
              </a:lnSpc>
            </a:pPr>
            <a:r>
              <a:rPr kumimoji="1" lang="ja-JP" altLang="en-US" sz="1050" dirty="0">
                <a:latin typeface="+mn-ea"/>
              </a:rPr>
              <a:t>中央銀行が金利を引き上げ、お金を借りにくくして、経済活動を抑制する政策。</a:t>
            </a:r>
            <a:endParaRPr kumimoji="1" lang="en-US" altLang="ja-JP" sz="1050" dirty="0">
              <a:latin typeface="+mn-ea"/>
            </a:endParaRPr>
          </a:p>
        </p:txBody>
      </p:sp>
      <p:sp>
        <p:nvSpPr>
          <p:cNvPr id="32" name="テキスト ボックス 31">
            <a:extLst>
              <a:ext uri="{FF2B5EF4-FFF2-40B4-BE49-F238E27FC236}">
                <a16:creationId xmlns:a16="http://schemas.microsoft.com/office/drawing/2014/main" id="{5684EDE2-D847-48F8-97BA-EB4F506CC318}"/>
              </a:ext>
            </a:extLst>
          </p:cNvPr>
          <p:cNvSpPr txBox="1"/>
          <p:nvPr/>
        </p:nvSpPr>
        <p:spPr>
          <a:xfrm>
            <a:off x="213825" y="1420816"/>
            <a:ext cx="2055165" cy="492443"/>
          </a:xfrm>
          <a:prstGeom prst="rect">
            <a:avLst/>
          </a:prstGeom>
          <a:noFill/>
        </p:spPr>
        <p:txBody>
          <a:bodyPr wrap="square" rtlCol="0">
            <a:spAutoFit/>
          </a:bodyPr>
          <a:lstStyle/>
          <a:p>
            <a:r>
              <a:rPr kumimoji="1" lang="ja-JP" altLang="en-US" sz="1300" b="1" dirty="0">
                <a:latin typeface="+mn-ea"/>
              </a:rPr>
              <a:t>金融緩和</a:t>
            </a:r>
            <a:endParaRPr kumimoji="1" lang="en-US" altLang="ja-JP" sz="1300" b="1" dirty="0">
              <a:latin typeface="+mn-ea"/>
            </a:endParaRPr>
          </a:p>
          <a:p>
            <a:r>
              <a:rPr kumimoji="1" lang="en-US" altLang="ja-JP" sz="1300" b="1" dirty="0">
                <a:latin typeface="+mn-ea"/>
              </a:rPr>
              <a:t>(</a:t>
            </a:r>
            <a:r>
              <a:rPr kumimoji="1" lang="ja-JP" altLang="en-US" sz="1300" b="1" dirty="0">
                <a:latin typeface="+mn-ea"/>
              </a:rPr>
              <a:t>きんゆうかんわ</a:t>
            </a:r>
            <a:r>
              <a:rPr kumimoji="1" lang="en-US" altLang="ja-JP" sz="1300" b="1" dirty="0">
                <a:latin typeface="+mn-ea"/>
              </a:rPr>
              <a:t>)</a:t>
            </a:r>
          </a:p>
        </p:txBody>
      </p:sp>
      <p:sp>
        <p:nvSpPr>
          <p:cNvPr id="33" name="テキスト ボックス 32">
            <a:extLst>
              <a:ext uri="{FF2B5EF4-FFF2-40B4-BE49-F238E27FC236}">
                <a16:creationId xmlns:a16="http://schemas.microsoft.com/office/drawing/2014/main" id="{3F14E80C-52DB-4A1D-A0CE-6234CAA2696E}"/>
              </a:ext>
            </a:extLst>
          </p:cNvPr>
          <p:cNvSpPr txBox="1"/>
          <p:nvPr/>
        </p:nvSpPr>
        <p:spPr>
          <a:xfrm>
            <a:off x="3465509" y="1420816"/>
            <a:ext cx="2055165" cy="492443"/>
          </a:xfrm>
          <a:prstGeom prst="rect">
            <a:avLst/>
          </a:prstGeom>
          <a:noFill/>
        </p:spPr>
        <p:txBody>
          <a:bodyPr wrap="square" rtlCol="0">
            <a:spAutoFit/>
          </a:bodyPr>
          <a:lstStyle/>
          <a:p>
            <a:r>
              <a:rPr kumimoji="1" lang="ja-JP" altLang="en-US" sz="1300" b="1" dirty="0">
                <a:latin typeface="+mn-ea"/>
              </a:rPr>
              <a:t>金融引締</a:t>
            </a:r>
            <a:endParaRPr kumimoji="1" lang="en-US" altLang="ja-JP" sz="1300" b="1" dirty="0">
              <a:latin typeface="+mn-ea"/>
            </a:endParaRPr>
          </a:p>
          <a:p>
            <a:r>
              <a:rPr kumimoji="1" lang="en-US" altLang="ja-JP" sz="1300" b="1" dirty="0">
                <a:latin typeface="+mn-ea"/>
              </a:rPr>
              <a:t>(</a:t>
            </a:r>
            <a:r>
              <a:rPr kumimoji="1" lang="ja-JP" altLang="en-US" sz="1300" b="1" dirty="0">
                <a:latin typeface="+mn-ea"/>
              </a:rPr>
              <a:t>きんゆうひきしめ</a:t>
            </a:r>
            <a:r>
              <a:rPr kumimoji="1" lang="en-US" altLang="ja-JP" sz="1300" b="1" dirty="0">
                <a:latin typeface="+mn-ea"/>
              </a:rPr>
              <a:t>)</a:t>
            </a:r>
          </a:p>
        </p:txBody>
      </p:sp>
      <p:pic>
        <p:nvPicPr>
          <p:cNvPr id="21" name="図 20">
            <a:extLst>
              <a:ext uri="{FF2B5EF4-FFF2-40B4-BE49-F238E27FC236}">
                <a16:creationId xmlns:a16="http://schemas.microsoft.com/office/drawing/2014/main" id="{23E9CBDC-49C4-434E-BAA3-5EFA7B503C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284" y="9456619"/>
            <a:ext cx="1261650" cy="336955"/>
          </a:xfrm>
          <a:prstGeom prst="rect">
            <a:avLst/>
          </a:prstGeom>
        </p:spPr>
      </p:pic>
    </p:spTree>
    <p:extLst>
      <p:ext uri="{BB962C8B-B14F-4D97-AF65-F5344CB8AC3E}">
        <p14:creationId xmlns:p14="http://schemas.microsoft.com/office/powerpoint/2010/main" val="3437853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1F994D7-5566-4C94-BCA9-A15B90E8BA94}"/>
              </a:ext>
            </a:extLst>
          </p:cNvPr>
          <p:cNvSpPr txBox="1"/>
          <p:nvPr/>
        </p:nvSpPr>
        <p:spPr>
          <a:xfrm>
            <a:off x="254284" y="5434839"/>
            <a:ext cx="6325048" cy="3808735"/>
          </a:xfrm>
          <a:prstGeom prst="rect">
            <a:avLst/>
          </a:prstGeom>
          <a:noFill/>
        </p:spPr>
        <p:txBody>
          <a:bodyPr wrap="square" rtlCol="0">
            <a:spAutoFit/>
          </a:bodyPr>
          <a:lstStyle/>
          <a:p>
            <a:r>
              <a:rPr lang="ja-JP" altLang="en-US" sz="1050" dirty="0">
                <a:latin typeface="+mn-ea"/>
              </a:rPr>
              <a:t>　</a:t>
            </a:r>
            <a:r>
              <a:rPr lang="ja-JP" altLang="ja-JP" sz="1050" dirty="0">
                <a:latin typeface="+mn-ea"/>
              </a:rPr>
              <a:t>ニュースなどで聞いたことがある人も多いと思います。景気が良いとか景気が悪いとか、そんな使い方をされますが、</a:t>
            </a:r>
            <a:r>
              <a:rPr lang="ja-JP" altLang="en-US" sz="1050" dirty="0">
                <a:latin typeface="+mn-ea"/>
              </a:rPr>
              <a:t>景気（けいき）</a:t>
            </a:r>
            <a:r>
              <a:rPr lang="ja-JP" altLang="ja-JP" sz="1050" dirty="0">
                <a:latin typeface="+mn-ea"/>
              </a:rPr>
              <a:t>ってなんでしょうか。</a:t>
            </a:r>
          </a:p>
          <a:p>
            <a:r>
              <a:rPr lang="ja-JP" altLang="ja-JP" sz="1050" dirty="0">
                <a:latin typeface="+mn-ea"/>
              </a:rPr>
              <a:t>人々や会社が「お金いっぱいあって調子いい」と思っていることを【好景気】、「お金あんまりないし調子悪いな」と思っていることを【不景気】といいます。また、だんだんと【景気】が【好景気】にむかっていっている状態を【景気回復】、だんだんと【不景気】にむかっている状態を【景気後退】といいます。いったい誰が【景気】の良い悪いを決めるのでしょうか。先に答えを言いますと【政府】や【中央銀行】です。</a:t>
            </a:r>
            <a:endParaRPr lang="en-US" altLang="ja-JP" sz="1050" dirty="0">
              <a:latin typeface="+mn-ea"/>
            </a:endParaRPr>
          </a:p>
          <a:p>
            <a:endParaRPr lang="ja-JP" altLang="ja-JP" sz="1050" dirty="0">
              <a:latin typeface="+mn-ea"/>
            </a:endParaRPr>
          </a:p>
          <a:p>
            <a:r>
              <a:rPr lang="ja-JP" altLang="ja-JP" sz="1050" dirty="0">
                <a:latin typeface="+mn-ea"/>
              </a:rPr>
              <a:t>　突然ですが皆さんはテストを受けたことがあると思いますが、このとき「今回のテストは難しかった」とか「前回に比べて簡単だった」とか考えることありますよね。自分は難しいと思ったけどみんなはどう思っているんだろうと気になったりします。そこで学校の先生はテストの平均点や偏差値を出して「今回のテストは平均点が前回と比べて１０点も上がったから比較的簡単でした」などと発表するかもしれませんね。一方で、先生の分析では「簡単だった」というテストが「難しかった」と感じる生徒もいるかもしれませんよね。</a:t>
            </a:r>
            <a:endParaRPr lang="en-US" altLang="ja-JP" sz="1050" dirty="0">
              <a:latin typeface="+mn-ea"/>
            </a:endParaRPr>
          </a:p>
          <a:p>
            <a:endParaRPr lang="ja-JP" altLang="ja-JP" sz="1050" dirty="0">
              <a:latin typeface="+mn-ea"/>
            </a:endParaRPr>
          </a:p>
          <a:p>
            <a:r>
              <a:rPr lang="ja-JP" altLang="en-US" sz="1050" dirty="0">
                <a:latin typeface="+mn-ea"/>
              </a:rPr>
              <a:t>　</a:t>
            </a:r>
            <a:r>
              <a:rPr lang="ja-JP" altLang="ja-JP" sz="1050" dirty="0">
                <a:latin typeface="+mn-ea"/>
              </a:rPr>
              <a:t>実は景気も似たようなものなんです。【政府】や【中央銀行】は景気が上がっているか下がっているかを定期的に発表していて、その判断をする際には平均点・偏差値のような様々な数値や、人々や会社へのアンケートを実施して参考にしています。ですから数字やアンケートによれば【好景気】と判断されたとしても、一部の人や一部の会社によっては【不景気】なこともあるわけです。</a:t>
            </a:r>
          </a:p>
          <a:p>
            <a:r>
              <a:rPr lang="ja-JP" altLang="ja-JP" sz="1050" dirty="0">
                <a:latin typeface="+mn-ea"/>
              </a:rPr>
              <a:t>ただし【景気】というのは、ひとつひとつの人々や会社を見て判断するものではなく、社会全体の傾向をみて判断する必要があります。ですからたくさんの人々や会社から集めた数字やアンケートを集計している【政府】や【中央銀行】が、景気が上がっている【景気回復】状態か、景気が下がっている【景気後退】かを判断して発表しているのです。</a:t>
            </a:r>
            <a:endParaRPr kumimoji="1" lang="ja-JP" altLang="en-US" sz="1050" dirty="0">
              <a:latin typeface="+mn-ea"/>
            </a:endParaRPr>
          </a:p>
        </p:txBody>
      </p:sp>
      <p:sp>
        <p:nvSpPr>
          <p:cNvPr id="28" name="テキスト ボックス 27">
            <a:extLst>
              <a:ext uri="{FF2B5EF4-FFF2-40B4-BE49-F238E27FC236}">
                <a16:creationId xmlns:a16="http://schemas.microsoft.com/office/drawing/2014/main" id="{8E4EFF21-D915-437B-9187-FD79700CD0A9}"/>
              </a:ext>
            </a:extLst>
          </p:cNvPr>
          <p:cNvSpPr txBox="1"/>
          <p:nvPr/>
        </p:nvSpPr>
        <p:spPr>
          <a:xfrm>
            <a:off x="500702" y="405968"/>
            <a:ext cx="5988966" cy="338554"/>
          </a:xfrm>
          <a:prstGeom prst="rect">
            <a:avLst/>
          </a:prstGeom>
          <a:noFill/>
        </p:spPr>
        <p:txBody>
          <a:bodyPr wrap="square" rtlCol="0">
            <a:spAutoFit/>
          </a:bodyPr>
          <a:lstStyle/>
          <a:p>
            <a:pPr algn="ctr"/>
            <a:r>
              <a:rPr lang="ja-JP" altLang="en-US" sz="1600" dirty="0">
                <a:solidFill>
                  <a:schemeClr val="accent4"/>
                </a:solidFill>
                <a:latin typeface="HGS創英角ﾎﾟｯﾌﾟ体" panose="040B0A00000000000000" pitchFamily="50" charset="-128"/>
                <a:ea typeface="HGS創英角ﾎﾟｯﾌﾟ体" panose="040B0A00000000000000" pitchFamily="50" charset="-128"/>
              </a:rPr>
              <a:t>景気回復</a:t>
            </a:r>
            <a:r>
              <a:rPr lang="ja-JP" altLang="ja-JP" sz="1600" dirty="0">
                <a:solidFill>
                  <a:schemeClr val="accent4"/>
                </a:solidFill>
                <a:latin typeface="HGS創英角ﾎﾟｯﾌﾟ体" panose="040B0A00000000000000" pitchFamily="50" charset="-128"/>
                <a:ea typeface="HGS創英角ﾎﾟｯﾌﾟ体" panose="040B0A00000000000000" pitchFamily="50" charset="-128"/>
              </a:rPr>
              <a:t>（</a:t>
            </a:r>
            <a:r>
              <a:rPr lang="ja-JP" altLang="en-US" sz="1600" dirty="0">
                <a:solidFill>
                  <a:schemeClr val="accent4"/>
                </a:solidFill>
                <a:latin typeface="HGS創英角ﾎﾟｯﾌﾟ体" panose="040B0A00000000000000" pitchFamily="50" charset="-128"/>
                <a:ea typeface="HGS創英角ﾎﾟｯﾌﾟ体" panose="040B0A00000000000000" pitchFamily="50" charset="-128"/>
              </a:rPr>
              <a:t>けいきかいふく</a:t>
            </a:r>
            <a:r>
              <a:rPr lang="ja-JP" altLang="ja-JP" sz="1600" dirty="0">
                <a:solidFill>
                  <a:schemeClr val="accent4"/>
                </a:solidFill>
                <a:latin typeface="HGS創英角ﾎﾟｯﾌﾟ体" panose="040B0A00000000000000" pitchFamily="50" charset="-128"/>
                <a:ea typeface="HGS創英角ﾎﾟｯﾌﾟ体" panose="040B0A00000000000000" pitchFamily="50" charset="-128"/>
              </a:rPr>
              <a:t>）</a:t>
            </a:r>
            <a:r>
              <a:rPr lang="ja-JP" altLang="ja-JP" sz="1600" dirty="0">
                <a:latin typeface="HGS創英角ﾎﾟｯﾌﾟ体" panose="040B0A00000000000000" pitchFamily="50" charset="-128"/>
                <a:ea typeface="HGS創英角ﾎﾟｯﾌﾟ体" panose="040B0A00000000000000" pitchFamily="50" charset="-128"/>
              </a:rPr>
              <a:t>と</a:t>
            </a:r>
            <a:r>
              <a:rPr lang="ja-JP" altLang="en-US" sz="1600" dirty="0">
                <a:solidFill>
                  <a:schemeClr val="accent1">
                    <a:lumMod val="75000"/>
                  </a:schemeClr>
                </a:solidFill>
                <a:latin typeface="HGS創英角ﾎﾟｯﾌﾟ体" panose="040B0A00000000000000" pitchFamily="50" charset="-128"/>
                <a:ea typeface="HGS創英角ﾎﾟｯﾌﾟ体" panose="040B0A00000000000000" pitchFamily="50" charset="-128"/>
              </a:rPr>
              <a:t>景気後退</a:t>
            </a:r>
            <a:r>
              <a:rPr lang="ja-JP" altLang="ja-JP" sz="1600" dirty="0">
                <a:solidFill>
                  <a:schemeClr val="accent1">
                    <a:lumMod val="75000"/>
                  </a:schemeClr>
                </a:solidFill>
                <a:latin typeface="HGS創英角ﾎﾟｯﾌﾟ体" panose="040B0A00000000000000" pitchFamily="50" charset="-128"/>
                <a:ea typeface="HGS創英角ﾎﾟｯﾌﾟ体" panose="040B0A00000000000000" pitchFamily="50" charset="-128"/>
              </a:rPr>
              <a:t>（</a:t>
            </a:r>
            <a:r>
              <a:rPr lang="ja-JP" altLang="en-US" sz="1600" dirty="0">
                <a:solidFill>
                  <a:schemeClr val="accent1">
                    <a:lumMod val="75000"/>
                  </a:schemeClr>
                </a:solidFill>
                <a:latin typeface="HGS創英角ﾎﾟｯﾌﾟ体" panose="040B0A00000000000000" pitchFamily="50" charset="-128"/>
                <a:ea typeface="HGS創英角ﾎﾟｯﾌﾟ体" panose="040B0A00000000000000" pitchFamily="50" charset="-128"/>
              </a:rPr>
              <a:t>けいきこうたい</a:t>
            </a:r>
            <a:r>
              <a:rPr lang="ja-JP" altLang="ja-JP" sz="1600" dirty="0">
                <a:latin typeface="HGS創英角ﾎﾟｯﾌﾟ体" panose="040B0A00000000000000" pitchFamily="50" charset="-128"/>
                <a:ea typeface="HGS創英角ﾎﾟｯﾌﾟ体" panose="040B0A00000000000000" pitchFamily="50" charset="-128"/>
              </a:rPr>
              <a:t>）</a:t>
            </a:r>
          </a:p>
        </p:txBody>
      </p:sp>
      <p:cxnSp>
        <p:nvCxnSpPr>
          <p:cNvPr id="4" name="直線コネクタ 3">
            <a:extLst>
              <a:ext uri="{FF2B5EF4-FFF2-40B4-BE49-F238E27FC236}">
                <a16:creationId xmlns:a16="http://schemas.microsoft.com/office/drawing/2014/main" id="{E6835F4B-51F6-4C0F-9034-24D38EF85C20}"/>
              </a:ext>
            </a:extLst>
          </p:cNvPr>
          <p:cNvCxnSpPr/>
          <p:nvPr/>
        </p:nvCxnSpPr>
        <p:spPr>
          <a:xfrm>
            <a:off x="434517" y="744522"/>
            <a:ext cx="5988966"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99F4645E-7484-41AF-BE79-708CCCA54513}"/>
              </a:ext>
            </a:extLst>
          </p:cNvPr>
          <p:cNvSpPr txBox="1"/>
          <p:nvPr/>
        </p:nvSpPr>
        <p:spPr>
          <a:xfrm>
            <a:off x="198658" y="1953813"/>
            <a:ext cx="3119001" cy="1124319"/>
          </a:xfrm>
          <a:prstGeom prst="rect">
            <a:avLst/>
          </a:prstGeom>
          <a:noFill/>
        </p:spPr>
        <p:txBody>
          <a:bodyPr wrap="square" rtlCol="0">
            <a:noAutofit/>
          </a:bodyPr>
          <a:lstStyle/>
          <a:p>
            <a:pPr>
              <a:lnSpc>
                <a:spcPct val="150000"/>
              </a:lnSpc>
            </a:pPr>
            <a:r>
              <a:rPr kumimoji="1" lang="ja-JP" altLang="en-US" sz="1050" dirty="0">
                <a:latin typeface="+mn-ea"/>
              </a:rPr>
              <a:t>景気が良くなること。</a:t>
            </a:r>
            <a:endParaRPr kumimoji="1" lang="en-US" altLang="ja-JP" sz="1050" dirty="0">
              <a:latin typeface="+mn-ea"/>
            </a:endParaRPr>
          </a:p>
          <a:p>
            <a:pPr>
              <a:lnSpc>
                <a:spcPct val="150000"/>
              </a:lnSpc>
            </a:pPr>
            <a:r>
              <a:rPr kumimoji="1" lang="ja-JP" altLang="en-US" sz="1050" dirty="0">
                <a:latin typeface="+mn-ea"/>
              </a:rPr>
              <a:t>景気が良いと、人々の収入は増加し、消費が活発になるので、会社の業績は良くなっていく。</a:t>
            </a:r>
            <a:endParaRPr kumimoji="1" lang="en-US" altLang="ja-JP" sz="1050" dirty="0">
              <a:latin typeface="+mn-ea"/>
            </a:endParaRPr>
          </a:p>
        </p:txBody>
      </p:sp>
      <p:sp>
        <p:nvSpPr>
          <p:cNvPr id="23" name="テキスト ボックス 22">
            <a:extLst>
              <a:ext uri="{FF2B5EF4-FFF2-40B4-BE49-F238E27FC236}">
                <a16:creationId xmlns:a16="http://schemas.microsoft.com/office/drawing/2014/main" id="{49268FEF-40A4-473F-A966-086AFF12A0A1}"/>
              </a:ext>
            </a:extLst>
          </p:cNvPr>
          <p:cNvSpPr txBox="1"/>
          <p:nvPr/>
        </p:nvSpPr>
        <p:spPr>
          <a:xfrm>
            <a:off x="3489822" y="1953813"/>
            <a:ext cx="2992169" cy="1039195"/>
          </a:xfrm>
          <a:prstGeom prst="rect">
            <a:avLst/>
          </a:prstGeom>
          <a:noFill/>
        </p:spPr>
        <p:txBody>
          <a:bodyPr wrap="square" rtlCol="0">
            <a:spAutoFit/>
          </a:bodyPr>
          <a:lstStyle/>
          <a:p>
            <a:pPr>
              <a:lnSpc>
                <a:spcPct val="150000"/>
              </a:lnSpc>
            </a:pPr>
            <a:r>
              <a:rPr kumimoji="1" lang="ja-JP" altLang="en-US" sz="1050" dirty="0">
                <a:latin typeface="+mn-ea"/>
              </a:rPr>
              <a:t>景気が悪くなること。</a:t>
            </a:r>
            <a:endParaRPr kumimoji="1" lang="en-US" altLang="ja-JP" sz="1050" dirty="0">
              <a:latin typeface="+mn-ea"/>
            </a:endParaRPr>
          </a:p>
          <a:p>
            <a:pPr>
              <a:lnSpc>
                <a:spcPct val="150000"/>
              </a:lnSpc>
            </a:pPr>
            <a:r>
              <a:rPr kumimoji="1" lang="ja-JP" altLang="en-US" sz="1050" dirty="0">
                <a:latin typeface="+mn-ea"/>
              </a:rPr>
              <a:t>景気が悪いと人々の収入は減少し、財布のひもが固くなる。消費が抑制されるので、会社の業績も悪くなっていく。</a:t>
            </a:r>
            <a:endParaRPr kumimoji="1" lang="en-US" altLang="ja-JP" sz="1050" dirty="0">
              <a:latin typeface="+mn-ea"/>
            </a:endParaRPr>
          </a:p>
        </p:txBody>
      </p:sp>
      <p:sp>
        <p:nvSpPr>
          <p:cNvPr id="24" name="テキスト ボックス 23">
            <a:extLst>
              <a:ext uri="{FF2B5EF4-FFF2-40B4-BE49-F238E27FC236}">
                <a16:creationId xmlns:a16="http://schemas.microsoft.com/office/drawing/2014/main" id="{36561C0F-E112-499D-94F8-154FD79AC65F}"/>
              </a:ext>
            </a:extLst>
          </p:cNvPr>
          <p:cNvSpPr txBox="1"/>
          <p:nvPr/>
        </p:nvSpPr>
        <p:spPr>
          <a:xfrm>
            <a:off x="196519" y="1401355"/>
            <a:ext cx="2055165" cy="492443"/>
          </a:xfrm>
          <a:prstGeom prst="rect">
            <a:avLst/>
          </a:prstGeom>
          <a:noFill/>
        </p:spPr>
        <p:txBody>
          <a:bodyPr wrap="square" rtlCol="0">
            <a:spAutoFit/>
          </a:bodyPr>
          <a:lstStyle/>
          <a:p>
            <a:r>
              <a:rPr kumimoji="1" lang="ja-JP" altLang="en-US" sz="1300" b="1" dirty="0">
                <a:latin typeface="+mn-ea"/>
              </a:rPr>
              <a:t>景気回復</a:t>
            </a:r>
            <a:endParaRPr kumimoji="1" lang="en-US" altLang="ja-JP" sz="1300" b="1" dirty="0">
              <a:latin typeface="+mn-ea"/>
            </a:endParaRPr>
          </a:p>
          <a:p>
            <a:r>
              <a:rPr kumimoji="1" lang="en-US" altLang="ja-JP" sz="1300" b="1" dirty="0">
                <a:latin typeface="+mn-ea"/>
              </a:rPr>
              <a:t>(</a:t>
            </a:r>
            <a:r>
              <a:rPr kumimoji="1" lang="ja-JP" altLang="en-US" sz="1300" b="1" dirty="0">
                <a:latin typeface="+mn-ea"/>
              </a:rPr>
              <a:t>けいきかいふく</a:t>
            </a:r>
            <a:r>
              <a:rPr kumimoji="1" lang="en-US" altLang="ja-JP" sz="1300" b="1" dirty="0">
                <a:latin typeface="+mn-ea"/>
              </a:rPr>
              <a:t>)</a:t>
            </a:r>
          </a:p>
        </p:txBody>
      </p:sp>
      <p:sp>
        <p:nvSpPr>
          <p:cNvPr id="25" name="テキスト ボックス 24">
            <a:extLst>
              <a:ext uri="{FF2B5EF4-FFF2-40B4-BE49-F238E27FC236}">
                <a16:creationId xmlns:a16="http://schemas.microsoft.com/office/drawing/2014/main" id="{998FB586-2C00-477C-88CD-EE6C158F89F9}"/>
              </a:ext>
            </a:extLst>
          </p:cNvPr>
          <p:cNvSpPr txBox="1"/>
          <p:nvPr/>
        </p:nvSpPr>
        <p:spPr>
          <a:xfrm>
            <a:off x="3448203" y="1401355"/>
            <a:ext cx="2055165" cy="492443"/>
          </a:xfrm>
          <a:prstGeom prst="rect">
            <a:avLst/>
          </a:prstGeom>
          <a:noFill/>
        </p:spPr>
        <p:txBody>
          <a:bodyPr wrap="square" rtlCol="0">
            <a:spAutoFit/>
          </a:bodyPr>
          <a:lstStyle/>
          <a:p>
            <a:r>
              <a:rPr kumimoji="1" lang="ja-JP" altLang="en-US" sz="1300" b="1" dirty="0">
                <a:latin typeface="+mn-ea"/>
              </a:rPr>
              <a:t>景気後退</a:t>
            </a:r>
            <a:endParaRPr kumimoji="1" lang="en-US" altLang="ja-JP" sz="1300" b="1" dirty="0">
              <a:latin typeface="+mn-ea"/>
            </a:endParaRPr>
          </a:p>
          <a:p>
            <a:r>
              <a:rPr kumimoji="1" lang="en-US" altLang="ja-JP" sz="1300" b="1" dirty="0">
                <a:latin typeface="+mn-ea"/>
              </a:rPr>
              <a:t>(</a:t>
            </a:r>
            <a:r>
              <a:rPr kumimoji="1" lang="ja-JP" altLang="en-US" sz="1300" b="1" dirty="0">
                <a:latin typeface="+mn-ea"/>
              </a:rPr>
              <a:t>けいきこうたい</a:t>
            </a:r>
            <a:r>
              <a:rPr kumimoji="1" lang="en-US" altLang="ja-JP" sz="1300" b="1" dirty="0">
                <a:latin typeface="+mn-ea"/>
              </a:rPr>
              <a:t>)</a:t>
            </a:r>
          </a:p>
        </p:txBody>
      </p:sp>
      <p:pic>
        <p:nvPicPr>
          <p:cNvPr id="44" name="図 43">
            <a:extLst>
              <a:ext uri="{FF2B5EF4-FFF2-40B4-BE49-F238E27FC236}">
                <a16:creationId xmlns:a16="http://schemas.microsoft.com/office/drawing/2014/main" id="{433DAB49-C009-4518-86C8-7BA4862C03AD}"/>
              </a:ext>
            </a:extLst>
          </p:cNvPr>
          <p:cNvPicPr>
            <a:picLocks noChangeAspect="1"/>
          </p:cNvPicPr>
          <p:nvPr/>
        </p:nvPicPr>
        <p:blipFill rotWithShape="1">
          <a:blip r:embed="rId2"/>
          <a:srcRect t="631" r="70802" b="70708"/>
          <a:stretch/>
        </p:blipFill>
        <p:spPr>
          <a:xfrm>
            <a:off x="332249" y="3324225"/>
            <a:ext cx="967675" cy="1338564"/>
          </a:xfrm>
          <a:prstGeom prst="rect">
            <a:avLst/>
          </a:prstGeom>
        </p:spPr>
      </p:pic>
      <p:pic>
        <p:nvPicPr>
          <p:cNvPr id="45" name="図 44">
            <a:extLst>
              <a:ext uri="{FF2B5EF4-FFF2-40B4-BE49-F238E27FC236}">
                <a16:creationId xmlns:a16="http://schemas.microsoft.com/office/drawing/2014/main" id="{701A47F3-1CBE-488B-A272-0C0E79B6854A}"/>
              </a:ext>
            </a:extLst>
          </p:cNvPr>
          <p:cNvPicPr>
            <a:picLocks noChangeAspect="1"/>
          </p:cNvPicPr>
          <p:nvPr/>
        </p:nvPicPr>
        <p:blipFill rotWithShape="1">
          <a:blip r:embed="rId3"/>
          <a:srcRect t="631" r="70802" b="70708"/>
          <a:stretch/>
        </p:blipFill>
        <p:spPr>
          <a:xfrm>
            <a:off x="1301016" y="3324225"/>
            <a:ext cx="967675" cy="1338564"/>
          </a:xfrm>
          <a:prstGeom prst="rect">
            <a:avLst/>
          </a:prstGeom>
        </p:spPr>
      </p:pic>
      <p:pic>
        <p:nvPicPr>
          <p:cNvPr id="47" name="図 46">
            <a:extLst>
              <a:ext uri="{FF2B5EF4-FFF2-40B4-BE49-F238E27FC236}">
                <a16:creationId xmlns:a16="http://schemas.microsoft.com/office/drawing/2014/main" id="{EDA8143D-2E8A-4077-A181-B646DF8E22D8}"/>
              </a:ext>
            </a:extLst>
          </p:cNvPr>
          <p:cNvPicPr>
            <a:picLocks noChangeAspect="1"/>
          </p:cNvPicPr>
          <p:nvPr/>
        </p:nvPicPr>
        <p:blipFill rotWithShape="1">
          <a:blip r:embed="rId4"/>
          <a:srcRect t="631" r="70802" b="70708"/>
          <a:stretch/>
        </p:blipFill>
        <p:spPr>
          <a:xfrm>
            <a:off x="3621634" y="3324225"/>
            <a:ext cx="967675" cy="1338564"/>
          </a:xfrm>
          <a:prstGeom prst="rect">
            <a:avLst/>
          </a:prstGeom>
        </p:spPr>
      </p:pic>
      <p:pic>
        <p:nvPicPr>
          <p:cNvPr id="48" name="図 47">
            <a:extLst>
              <a:ext uri="{FF2B5EF4-FFF2-40B4-BE49-F238E27FC236}">
                <a16:creationId xmlns:a16="http://schemas.microsoft.com/office/drawing/2014/main" id="{3DF10D83-CC87-48B5-B2E0-0F457F9C0BF2}"/>
              </a:ext>
            </a:extLst>
          </p:cNvPr>
          <p:cNvPicPr>
            <a:picLocks noChangeAspect="1"/>
          </p:cNvPicPr>
          <p:nvPr/>
        </p:nvPicPr>
        <p:blipFill rotWithShape="1">
          <a:blip r:embed="rId5"/>
          <a:srcRect t="630" r="70802" b="70709"/>
          <a:stretch/>
        </p:blipFill>
        <p:spPr>
          <a:xfrm>
            <a:off x="4590401" y="3324225"/>
            <a:ext cx="967675" cy="1338564"/>
          </a:xfrm>
          <a:prstGeom prst="rect">
            <a:avLst/>
          </a:prstGeom>
        </p:spPr>
      </p:pic>
      <p:pic>
        <p:nvPicPr>
          <p:cNvPr id="49" name="図 48">
            <a:extLst>
              <a:ext uri="{FF2B5EF4-FFF2-40B4-BE49-F238E27FC236}">
                <a16:creationId xmlns:a16="http://schemas.microsoft.com/office/drawing/2014/main" id="{407FCAB6-B307-43C9-992F-1BA16D864478}"/>
              </a:ext>
            </a:extLst>
          </p:cNvPr>
          <p:cNvPicPr>
            <a:picLocks noChangeAspect="1"/>
          </p:cNvPicPr>
          <p:nvPr/>
        </p:nvPicPr>
        <p:blipFill rotWithShape="1">
          <a:blip r:embed="rId6"/>
          <a:srcRect t="631" r="70802" b="70708"/>
          <a:stretch/>
        </p:blipFill>
        <p:spPr>
          <a:xfrm>
            <a:off x="5558076" y="3324225"/>
            <a:ext cx="967675" cy="1338564"/>
          </a:xfrm>
          <a:prstGeom prst="rect">
            <a:avLst/>
          </a:prstGeom>
        </p:spPr>
      </p:pic>
      <p:pic>
        <p:nvPicPr>
          <p:cNvPr id="50" name="図 49">
            <a:extLst>
              <a:ext uri="{FF2B5EF4-FFF2-40B4-BE49-F238E27FC236}">
                <a16:creationId xmlns:a16="http://schemas.microsoft.com/office/drawing/2014/main" id="{03108E93-DBF8-4928-8ABF-82FD631236E1}"/>
              </a:ext>
            </a:extLst>
          </p:cNvPr>
          <p:cNvPicPr>
            <a:picLocks noChangeAspect="1"/>
          </p:cNvPicPr>
          <p:nvPr/>
        </p:nvPicPr>
        <p:blipFill rotWithShape="1">
          <a:blip r:embed="rId7"/>
          <a:srcRect t="631" r="70802" b="70708"/>
          <a:stretch/>
        </p:blipFill>
        <p:spPr>
          <a:xfrm>
            <a:off x="2268691" y="3324225"/>
            <a:ext cx="967675" cy="1338564"/>
          </a:xfrm>
          <a:prstGeom prst="rect">
            <a:avLst/>
          </a:prstGeom>
        </p:spPr>
      </p:pic>
      <p:sp>
        <p:nvSpPr>
          <p:cNvPr id="51" name="正方形/長方形 50">
            <a:extLst>
              <a:ext uri="{FF2B5EF4-FFF2-40B4-BE49-F238E27FC236}">
                <a16:creationId xmlns:a16="http://schemas.microsoft.com/office/drawing/2014/main" id="{527FCBAC-D670-44A7-8C8B-16DE27EDC725}"/>
              </a:ext>
            </a:extLst>
          </p:cNvPr>
          <p:cNvSpPr/>
          <p:nvPr/>
        </p:nvSpPr>
        <p:spPr>
          <a:xfrm>
            <a:off x="187191" y="1354329"/>
            <a:ext cx="3176548" cy="353448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正方形/長方形 51">
            <a:extLst>
              <a:ext uri="{FF2B5EF4-FFF2-40B4-BE49-F238E27FC236}">
                <a16:creationId xmlns:a16="http://schemas.microsoft.com/office/drawing/2014/main" id="{179B3243-CDD7-4740-9D05-A549B5D1AB3F}"/>
              </a:ext>
            </a:extLst>
          </p:cNvPr>
          <p:cNvSpPr/>
          <p:nvPr/>
        </p:nvSpPr>
        <p:spPr>
          <a:xfrm>
            <a:off x="3467179" y="1354329"/>
            <a:ext cx="3176548" cy="353448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 name="四角形: 角を丸くする 53">
            <a:extLst>
              <a:ext uri="{FF2B5EF4-FFF2-40B4-BE49-F238E27FC236}">
                <a16:creationId xmlns:a16="http://schemas.microsoft.com/office/drawing/2014/main" id="{F166F945-5906-4896-A108-490129FDF262}"/>
              </a:ext>
            </a:extLst>
          </p:cNvPr>
          <p:cNvSpPr/>
          <p:nvPr/>
        </p:nvSpPr>
        <p:spPr>
          <a:xfrm>
            <a:off x="254284" y="5366404"/>
            <a:ext cx="6389443" cy="3819762"/>
          </a:xfrm>
          <a:prstGeom prst="roundRect">
            <a:avLst>
              <a:gd name="adj" fmla="val 737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5B3BCD1-E0F3-425D-A9FB-23F950D2FDDB}"/>
              </a:ext>
            </a:extLst>
          </p:cNvPr>
          <p:cNvSpPr txBox="1"/>
          <p:nvPr/>
        </p:nvSpPr>
        <p:spPr>
          <a:xfrm>
            <a:off x="422325" y="5188952"/>
            <a:ext cx="5988966" cy="276999"/>
          </a:xfrm>
          <a:prstGeom prst="rect">
            <a:avLst/>
          </a:prstGeom>
          <a:solidFill>
            <a:schemeClr val="bg1"/>
          </a:solidFill>
        </p:spPr>
        <p:txBody>
          <a:bodyPr wrap="square" rtlCol="0">
            <a:spAutoFit/>
          </a:bodyPr>
          <a:lstStyle/>
          <a:p>
            <a:pPr algn="ctr"/>
            <a:r>
              <a:rPr lang="ja-JP" altLang="en-US" sz="1200" dirty="0">
                <a:latin typeface="HGS創英角ﾎﾟｯﾌﾟ体" panose="040B0A00000000000000" pitchFamily="50" charset="-128"/>
                <a:ea typeface="HGS創英角ﾎﾟｯﾌﾟ体" panose="040B0A00000000000000" pitchFamily="50" charset="-128"/>
              </a:rPr>
              <a:t>●景気回復（けいきかいふく）と景気後退（けいきこうたい）を更に分かりやすく</a:t>
            </a:r>
            <a:endParaRPr lang="ja-JP" altLang="ja-JP" sz="1200" dirty="0">
              <a:latin typeface="HGS創英角ﾎﾟｯﾌﾟ体" panose="040B0A00000000000000" pitchFamily="50" charset="-128"/>
              <a:ea typeface="HGS創英角ﾎﾟｯﾌﾟ体" panose="040B0A00000000000000" pitchFamily="50" charset="-128"/>
            </a:endParaRPr>
          </a:p>
        </p:txBody>
      </p:sp>
      <p:sp>
        <p:nvSpPr>
          <p:cNvPr id="55" name="正方形/長方形 54">
            <a:extLst>
              <a:ext uri="{FF2B5EF4-FFF2-40B4-BE49-F238E27FC236}">
                <a16:creationId xmlns:a16="http://schemas.microsoft.com/office/drawing/2014/main" id="{D1985DB6-BF32-4AC9-A32E-7F60D79143E9}"/>
              </a:ext>
            </a:extLst>
          </p:cNvPr>
          <p:cNvSpPr/>
          <p:nvPr/>
        </p:nvSpPr>
        <p:spPr>
          <a:xfrm>
            <a:off x="4158592" y="9173670"/>
            <a:ext cx="2340705" cy="261610"/>
          </a:xfrm>
          <a:prstGeom prst="rect">
            <a:avLst/>
          </a:prstGeom>
        </p:spPr>
        <p:txBody>
          <a:bodyPr wrap="none">
            <a:spAutoFit/>
          </a:bodyPr>
          <a:lstStyle/>
          <a:p>
            <a:r>
              <a:rPr lang="ja-JP" altLang="ja-JP" sz="1100" dirty="0">
                <a:latin typeface="+mn-ea"/>
              </a:rPr>
              <a:t>【</a:t>
            </a:r>
            <a:r>
              <a:rPr lang="en-US" altLang="ja-JP" sz="1100" dirty="0">
                <a:latin typeface="+mn-ea"/>
              </a:rPr>
              <a:t> </a:t>
            </a:r>
            <a:r>
              <a:rPr lang="ja-JP" altLang="ja-JP" sz="1100" dirty="0">
                <a:latin typeface="+mn-ea"/>
              </a:rPr>
              <a:t>】</a:t>
            </a:r>
            <a:r>
              <a:rPr lang="ja-JP" altLang="en-US" sz="1100" dirty="0">
                <a:latin typeface="+mn-ea"/>
              </a:rPr>
              <a:t>の文字の説明は用語説明欄へ</a:t>
            </a:r>
            <a:endParaRPr lang="ja-JP" altLang="en-US" sz="1100" dirty="0"/>
          </a:p>
        </p:txBody>
      </p:sp>
      <p:sp>
        <p:nvSpPr>
          <p:cNvPr id="56" name="矢印: 右 55">
            <a:extLst>
              <a:ext uri="{FF2B5EF4-FFF2-40B4-BE49-F238E27FC236}">
                <a16:creationId xmlns:a16="http://schemas.microsoft.com/office/drawing/2014/main" id="{41D87091-BA8B-492F-AE60-AD24158ACE0F}"/>
              </a:ext>
            </a:extLst>
          </p:cNvPr>
          <p:cNvSpPr/>
          <p:nvPr/>
        </p:nvSpPr>
        <p:spPr>
          <a:xfrm>
            <a:off x="6425003" y="9205688"/>
            <a:ext cx="220597" cy="20106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a:extLst>
              <a:ext uri="{FF2B5EF4-FFF2-40B4-BE49-F238E27FC236}">
                <a16:creationId xmlns:a16="http://schemas.microsoft.com/office/drawing/2014/main" id="{1D9C8EA2-D3F3-4474-8A96-14B93D7D2F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284" y="9456619"/>
            <a:ext cx="1261650" cy="336955"/>
          </a:xfrm>
          <a:prstGeom prst="rect">
            <a:avLst/>
          </a:prstGeom>
        </p:spPr>
      </p:pic>
    </p:spTree>
    <p:extLst>
      <p:ext uri="{BB962C8B-B14F-4D97-AF65-F5344CB8AC3E}">
        <p14:creationId xmlns:p14="http://schemas.microsoft.com/office/powerpoint/2010/main" val="20780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1F994D7-5566-4C94-BCA9-A15B90E8BA94}"/>
              </a:ext>
            </a:extLst>
          </p:cNvPr>
          <p:cNvSpPr txBox="1"/>
          <p:nvPr/>
        </p:nvSpPr>
        <p:spPr>
          <a:xfrm>
            <a:off x="266476" y="4052203"/>
            <a:ext cx="6325048" cy="5586145"/>
          </a:xfrm>
          <a:prstGeom prst="rect">
            <a:avLst/>
          </a:prstGeom>
          <a:noFill/>
        </p:spPr>
        <p:txBody>
          <a:bodyPr wrap="square" rtlCol="0">
            <a:spAutoFit/>
          </a:bodyPr>
          <a:lstStyle/>
          <a:p>
            <a:r>
              <a:rPr lang="ja-JP" altLang="en-US" sz="1050" dirty="0">
                <a:latin typeface="+mn-ea"/>
              </a:rPr>
              <a:t>　</a:t>
            </a:r>
            <a:r>
              <a:rPr lang="ja-JP" altLang="ja-JP" sz="1050" dirty="0">
                <a:latin typeface="+mn-ea"/>
              </a:rPr>
              <a:t>この言葉もニュースや教科書で聞いたことあると思います。バブル経済とはどういった状況なのでしょうか。バブル経済とは、特に【不動産</a:t>
            </a:r>
            <a:r>
              <a:rPr lang="ja-JP" altLang="en-US" sz="1050" dirty="0">
                <a:latin typeface="+mn-ea"/>
              </a:rPr>
              <a:t>（ふどうさん）</a:t>
            </a:r>
            <a:r>
              <a:rPr lang="ja-JP" altLang="ja-JP" sz="1050" dirty="0">
                <a:latin typeface="+mn-ea"/>
              </a:rPr>
              <a:t>】などの価格が、ちょうどいい価格よりもとても高くなっている状況を言います。</a:t>
            </a:r>
          </a:p>
          <a:p>
            <a:r>
              <a:rPr lang="ja-JP" altLang="ja-JP" sz="1050" dirty="0">
                <a:latin typeface="+mn-ea"/>
              </a:rPr>
              <a:t>　</a:t>
            </a:r>
          </a:p>
          <a:p>
            <a:r>
              <a:rPr lang="ja-JP" altLang="en-US" sz="1050" dirty="0">
                <a:latin typeface="+mn-ea"/>
              </a:rPr>
              <a:t>　</a:t>
            </a:r>
            <a:r>
              <a:rPr lang="ja-JP" altLang="ja-JP" sz="1050" dirty="0">
                <a:latin typeface="+mn-ea"/>
              </a:rPr>
              <a:t>わかりやすく例え話で説明します。最近デビューした芸能人の</a:t>
            </a:r>
            <a:r>
              <a:rPr lang="en-US" altLang="ja-JP" sz="1050" dirty="0">
                <a:latin typeface="+mn-ea"/>
              </a:rPr>
              <a:t>A</a:t>
            </a:r>
            <a:r>
              <a:rPr lang="ja-JP" altLang="ja-JP" sz="1050" dirty="0">
                <a:latin typeface="+mn-ea"/>
              </a:rPr>
              <a:t>さんは握手イベントをおこなうことになり、イベントにかかるお金をいろいろと計算して、チケットを１枚３，５００円に設定しました。するとチケットの売れ行きは好調で、発売してすぐに売り切れてしまいました。これは、</a:t>
            </a:r>
            <a:r>
              <a:rPr lang="en-US" altLang="ja-JP" sz="1050" dirty="0">
                <a:latin typeface="+mn-ea"/>
              </a:rPr>
              <a:t>A</a:t>
            </a:r>
            <a:r>
              <a:rPr lang="ja-JP" altLang="ja-JP" sz="1050" dirty="0">
                <a:latin typeface="+mn-ea"/>
              </a:rPr>
              <a:t>さんの人気が高く、３，５００円という価格がちょうどよかったからですね。さてこの時いったい誰がチケットを買ってくれたか考えてみてください。まず</a:t>
            </a:r>
            <a:r>
              <a:rPr lang="en-US" altLang="ja-JP" sz="1050" dirty="0">
                <a:latin typeface="+mn-ea"/>
              </a:rPr>
              <a:t>A</a:t>
            </a:r>
            <a:r>
              <a:rPr lang="ja-JP" altLang="ja-JP" sz="1050" dirty="0">
                <a:latin typeface="+mn-ea"/>
              </a:rPr>
              <a:t>さんのファンはもちろん購入しますよね。さて、</a:t>
            </a:r>
            <a:r>
              <a:rPr lang="en-US" altLang="ja-JP" sz="1050" dirty="0">
                <a:latin typeface="+mn-ea"/>
              </a:rPr>
              <a:t>A</a:t>
            </a:r>
            <a:r>
              <a:rPr lang="ja-JP" altLang="ja-JP" sz="1050" dirty="0">
                <a:latin typeface="+mn-ea"/>
              </a:rPr>
              <a:t>さんのファン以外では誰が買ってくれそうでしょうか。答えは「チケットを３，５００円で買って、ファンの人に５，０００円で売ればもうかる」と考えてる人たちです。チケットの数よりも買いたい人の数が大幅に上回っていると、チケットを買えなかったファンはどうしても</a:t>
            </a:r>
            <a:r>
              <a:rPr lang="en-US" altLang="ja-JP" sz="1050" dirty="0">
                <a:latin typeface="+mn-ea"/>
              </a:rPr>
              <a:t>A</a:t>
            </a:r>
            <a:r>
              <a:rPr lang="ja-JP" altLang="ja-JP" sz="1050" dirty="0">
                <a:latin typeface="+mn-ea"/>
              </a:rPr>
              <a:t>さんと握手したい一心で「１０，０００円でも買う」「いや、こっちは１５，０００円で買う」と熱くなっていきますから、どんどんチケットの価格は上昇していきます。実はこれが【バブル経済】の状況です。特に皆さんからの人気度によって価格が変わりやすくて、売りたいと思ったときにすぐに別の人に売れる仕組みがあるモノ（例えば【不動産</a:t>
            </a:r>
            <a:r>
              <a:rPr lang="ja-JP" altLang="en-US" sz="1050" dirty="0">
                <a:latin typeface="+mn-ea"/>
              </a:rPr>
              <a:t>（ふどうさん）</a:t>
            </a:r>
            <a:r>
              <a:rPr lang="ja-JP" altLang="ja-JP" sz="1050" dirty="0">
                <a:latin typeface="+mn-ea"/>
              </a:rPr>
              <a:t>】、最近だと【</a:t>
            </a:r>
            <a:r>
              <a:rPr lang="ja-JP" altLang="en-US" sz="1050" dirty="0">
                <a:latin typeface="+mn-ea"/>
              </a:rPr>
              <a:t>暗号資産（</a:t>
            </a:r>
            <a:r>
              <a:rPr lang="ja-JP" altLang="ja-JP" sz="1050" dirty="0">
                <a:latin typeface="+mn-ea"/>
              </a:rPr>
              <a:t>仮想通貨</a:t>
            </a:r>
            <a:r>
              <a:rPr lang="ja-JP" altLang="en-US" sz="1050" dirty="0">
                <a:latin typeface="+mn-ea"/>
              </a:rPr>
              <a:t>）</a:t>
            </a:r>
            <a:r>
              <a:rPr lang="ja-JP" altLang="ja-JP" sz="1050" dirty="0">
                <a:latin typeface="+mn-ea"/>
              </a:rPr>
              <a:t>】など）が人気になると【バブル経済】は起こりやすいです。</a:t>
            </a:r>
            <a:endParaRPr lang="en-US" altLang="ja-JP" sz="1050" dirty="0">
              <a:latin typeface="+mn-ea"/>
            </a:endParaRPr>
          </a:p>
          <a:p>
            <a:endParaRPr lang="ja-JP" altLang="ja-JP" sz="1050" dirty="0">
              <a:latin typeface="+mn-ea"/>
            </a:endParaRPr>
          </a:p>
          <a:p>
            <a:r>
              <a:rPr lang="ja-JP" altLang="en-US" sz="1050" dirty="0">
                <a:latin typeface="+mn-ea"/>
              </a:rPr>
              <a:t>　</a:t>
            </a:r>
            <a:r>
              <a:rPr lang="ja-JP" altLang="ja-JP" sz="1050" dirty="0">
                <a:latin typeface="+mn-ea"/>
              </a:rPr>
              <a:t>さて、その１年後</a:t>
            </a:r>
            <a:r>
              <a:rPr lang="en-US" altLang="ja-JP" sz="1050" dirty="0">
                <a:latin typeface="+mn-ea"/>
              </a:rPr>
              <a:t>A</a:t>
            </a:r>
            <a:r>
              <a:rPr lang="ja-JP" altLang="ja-JP" sz="1050" dirty="0">
                <a:latin typeface="+mn-ea"/>
              </a:rPr>
              <a:t>さんのチケット価格はどうなったか見てみましょう。ネットには「１枚２０，０００円で買った」というファンもいたので、まだまだ自分は人気者と思った</a:t>
            </a:r>
            <a:r>
              <a:rPr lang="en-US" altLang="ja-JP" sz="1050" dirty="0">
                <a:latin typeface="+mn-ea"/>
              </a:rPr>
              <a:t>A</a:t>
            </a:r>
            <a:r>
              <a:rPr lang="ja-JP" altLang="ja-JP" sz="1050" dirty="0">
                <a:latin typeface="+mn-ea"/>
              </a:rPr>
              <a:t>さん、１枚３０，０００円の設定で再び握手イベントを企画してチケットを売り出しました。すると、今回はチケットがほとんど売れず、数日後には「５，０００円で買った」というファンの方が出てきてしまいました。いったい何があったのでしょうか。実は</a:t>
            </a:r>
            <a:r>
              <a:rPr lang="en-US" altLang="ja-JP" sz="1050" dirty="0">
                <a:latin typeface="+mn-ea"/>
              </a:rPr>
              <a:t>A</a:t>
            </a:r>
            <a:r>
              <a:rPr lang="ja-JP" altLang="ja-JP" sz="1050" dirty="0">
                <a:latin typeface="+mn-ea"/>
              </a:rPr>
              <a:t>さんの気づかないところで</a:t>
            </a:r>
            <a:r>
              <a:rPr lang="en-US" altLang="ja-JP" sz="1050" dirty="0">
                <a:latin typeface="+mn-ea"/>
              </a:rPr>
              <a:t>B</a:t>
            </a:r>
            <a:r>
              <a:rPr lang="ja-JP" altLang="ja-JP" sz="1050" dirty="0">
                <a:latin typeface="+mn-ea"/>
              </a:rPr>
              <a:t>さんがデビューして話題となっていまして、</a:t>
            </a:r>
            <a:r>
              <a:rPr lang="en-US" altLang="ja-JP" sz="1050" dirty="0">
                <a:latin typeface="+mn-ea"/>
              </a:rPr>
              <a:t>A</a:t>
            </a:r>
            <a:r>
              <a:rPr lang="ja-JP" altLang="ja-JP" sz="1050" dirty="0">
                <a:latin typeface="+mn-ea"/>
              </a:rPr>
              <a:t>さんのファンのほとんどは</a:t>
            </a:r>
            <a:r>
              <a:rPr lang="en-US" altLang="ja-JP" sz="1050" dirty="0">
                <a:latin typeface="+mn-ea"/>
              </a:rPr>
              <a:t>B</a:t>
            </a:r>
            <a:r>
              <a:rPr lang="ja-JP" altLang="ja-JP" sz="1050" dirty="0">
                <a:latin typeface="+mn-ea"/>
              </a:rPr>
              <a:t>さんの１枚３，５００円の握手イベントに興味が移ってしまったのです。また、</a:t>
            </a:r>
            <a:r>
              <a:rPr lang="en-US" altLang="ja-JP" sz="1050" dirty="0">
                <a:latin typeface="+mn-ea"/>
              </a:rPr>
              <a:t>A</a:t>
            </a:r>
            <a:r>
              <a:rPr lang="ja-JP" altLang="ja-JP" sz="1050" dirty="0">
                <a:latin typeface="+mn-ea"/>
              </a:rPr>
              <a:t>さんのファンに高くチケットを売ってもうけようとしていた人たちも、「もう</a:t>
            </a:r>
            <a:r>
              <a:rPr lang="en-US" altLang="ja-JP" sz="1050" dirty="0">
                <a:latin typeface="+mn-ea"/>
              </a:rPr>
              <a:t>A</a:t>
            </a:r>
            <a:r>
              <a:rPr lang="ja-JP" altLang="ja-JP" sz="1050" dirty="0">
                <a:latin typeface="+mn-ea"/>
              </a:rPr>
              <a:t>さんのチケットは高く売れない、次は</a:t>
            </a:r>
            <a:r>
              <a:rPr lang="en-US" altLang="ja-JP" sz="1050" dirty="0">
                <a:latin typeface="+mn-ea"/>
              </a:rPr>
              <a:t>B</a:t>
            </a:r>
            <a:r>
              <a:rPr lang="ja-JP" altLang="ja-JP" sz="1050" dirty="0">
                <a:latin typeface="+mn-ea"/>
              </a:rPr>
              <a:t>さんのチケットでもうけたいな」と思って、</a:t>
            </a:r>
            <a:r>
              <a:rPr lang="en-US" altLang="ja-JP" sz="1050" dirty="0">
                <a:latin typeface="+mn-ea"/>
              </a:rPr>
              <a:t>B</a:t>
            </a:r>
            <a:r>
              <a:rPr lang="ja-JP" altLang="ja-JP" sz="1050" dirty="0">
                <a:latin typeface="+mn-ea"/>
              </a:rPr>
              <a:t>さんのチケットを購入しようとしますから、どんどんチケットの価格は落ちていきます。とうとう</a:t>
            </a:r>
            <a:r>
              <a:rPr lang="en-US" altLang="ja-JP" sz="1050" dirty="0">
                <a:latin typeface="+mn-ea"/>
              </a:rPr>
              <a:t>A</a:t>
            </a:r>
            <a:r>
              <a:rPr lang="ja-JP" altLang="ja-JP" sz="1050" dirty="0">
                <a:latin typeface="+mn-ea"/>
              </a:rPr>
              <a:t>さんのイベントは１枚１，５００円でチケットを売るのがやっとになってしまいました。これが【バブル崩壊】の状況なのです。</a:t>
            </a:r>
            <a:endParaRPr lang="en-US" altLang="ja-JP" sz="1050" dirty="0">
              <a:latin typeface="+mn-ea"/>
            </a:endParaRPr>
          </a:p>
          <a:p>
            <a:endParaRPr lang="ja-JP" altLang="ja-JP" sz="1050" dirty="0">
              <a:latin typeface="+mn-ea"/>
            </a:endParaRPr>
          </a:p>
          <a:p>
            <a:r>
              <a:rPr lang="ja-JP" altLang="en-US" sz="1050" dirty="0">
                <a:latin typeface="+mn-ea"/>
              </a:rPr>
              <a:t>　</a:t>
            </a:r>
            <a:r>
              <a:rPr lang="ja-JP" altLang="ja-JP" sz="1050" dirty="0">
                <a:latin typeface="+mn-ea"/>
              </a:rPr>
              <a:t>この例え話で大事なことは、チケットを買うのは</a:t>
            </a:r>
            <a:r>
              <a:rPr lang="en-US" altLang="ja-JP" sz="1050" dirty="0">
                <a:latin typeface="+mn-ea"/>
              </a:rPr>
              <a:t>A</a:t>
            </a:r>
            <a:r>
              <a:rPr lang="ja-JP" altLang="ja-JP" sz="1050" dirty="0">
                <a:latin typeface="+mn-ea"/>
              </a:rPr>
              <a:t>さんのファンだけではなく、ファンにチケットを売ってもうけようとする人たちも買っていたということです。チケットを買って、それを別の人に売って得たもうけのことを【キャピタルゲイン】といいます。この【キャピタルゲイン】を得たい人がたくさんいることによってチケットの価格が上がったり下がったりしていたということを覚えてください。</a:t>
            </a:r>
          </a:p>
        </p:txBody>
      </p:sp>
      <p:sp>
        <p:nvSpPr>
          <p:cNvPr id="28" name="テキスト ボックス 27">
            <a:extLst>
              <a:ext uri="{FF2B5EF4-FFF2-40B4-BE49-F238E27FC236}">
                <a16:creationId xmlns:a16="http://schemas.microsoft.com/office/drawing/2014/main" id="{8E4EFF21-D915-437B-9187-FD79700CD0A9}"/>
              </a:ext>
            </a:extLst>
          </p:cNvPr>
          <p:cNvSpPr txBox="1"/>
          <p:nvPr/>
        </p:nvSpPr>
        <p:spPr>
          <a:xfrm>
            <a:off x="500702" y="405968"/>
            <a:ext cx="6078630" cy="338554"/>
          </a:xfrm>
          <a:prstGeom prst="rect">
            <a:avLst/>
          </a:prstGeom>
          <a:noFill/>
        </p:spPr>
        <p:txBody>
          <a:bodyPr wrap="square" rtlCol="0">
            <a:spAutoFit/>
          </a:bodyPr>
          <a:lstStyle/>
          <a:p>
            <a:pPr algn="ctr"/>
            <a:r>
              <a:rPr lang="ja-JP" altLang="en-US" sz="1600" dirty="0">
                <a:solidFill>
                  <a:schemeClr val="accent4"/>
                </a:solidFill>
                <a:latin typeface="HGS創英角ﾎﾟｯﾌﾟ体" panose="040B0A00000000000000" pitchFamily="50" charset="-128"/>
                <a:ea typeface="HGS創英角ﾎﾟｯﾌﾟ体" panose="040B0A00000000000000" pitchFamily="50" charset="-128"/>
              </a:rPr>
              <a:t>バブル経済</a:t>
            </a:r>
            <a:r>
              <a:rPr lang="ja-JP" altLang="ja-JP" sz="1600" dirty="0">
                <a:solidFill>
                  <a:schemeClr val="accent4"/>
                </a:solidFill>
                <a:latin typeface="HGS創英角ﾎﾟｯﾌﾟ体" panose="040B0A00000000000000" pitchFamily="50" charset="-128"/>
                <a:ea typeface="HGS創英角ﾎﾟｯﾌﾟ体" panose="040B0A00000000000000" pitchFamily="50" charset="-128"/>
              </a:rPr>
              <a:t>（</a:t>
            </a:r>
            <a:r>
              <a:rPr lang="ja-JP" altLang="en-US" sz="1600" dirty="0">
                <a:solidFill>
                  <a:schemeClr val="accent4"/>
                </a:solidFill>
                <a:latin typeface="HGS創英角ﾎﾟｯﾌﾟ体" panose="040B0A00000000000000" pitchFamily="50" charset="-128"/>
                <a:ea typeface="HGS創英角ﾎﾟｯﾌﾟ体" panose="040B0A00000000000000" pitchFamily="50" charset="-128"/>
              </a:rPr>
              <a:t>ばぶるけいざい</a:t>
            </a:r>
            <a:r>
              <a:rPr lang="ja-JP" altLang="ja-JP" sz="1600" dirty="0">
                <a:solidFill>
                  <a:schemeClr val="accent4"/>
                </a:solidFill>
                <a:latin typeface="HGS創英角ﾎﾟｯﾌﾟ体" panose="040B0A00000000000000" pitchFamily="50" charset="-128"/>
                <a:ea typeface="HGS創英角ﾎﾟｯﾌﾟ体" panose="040B0A00000000000000" pitchFamily="50" charset="-128"/>
              </a:rPr>
              <a:t>）</a:t>
            </a:r>
            <a:r>
              <a:rPr lang="ja-JP" altLang="ja-JP" sz="1600" dirty="0">
                <a:latin typeface="HGS創英角ﾎﾟｯﾌﾟ体" panose="040B0A00000000000000" pitchFamily="50" charset="-128"/>
                <a:ea typeface="HGS創英角ﾎﾟｯﾌﾟ体" panose="040B0A00000000000000" pitchFamily="50" charset="-128"/>
              </a:rPr>
              <a:t>と</a:t>
            </a:r>
            <a:r>
              <a:rPr lang="ja-JP" altLang="en-US" sz="1600" dirty="0">
                <a:solidFill>
                  <a:schemeClr val="accent1">
                    <a:lumMod val="75000"/>
                  </a:schemeClr>
                </a:solidFill>
                <a:latin typeface="HGS創英角ﾎﾟｯﾌﾟ体" panose="040B0A00000000000000" pitchFamily="50" charset="-128"/>
                <a:ea typeface="HGS創英角ﾎﾟｯﾌﾟ体" panose="040B0A00000000000000" pitchFamily="50" charset="-128"/>
              </a:rPr>
              <a:t>バブル崩壊</a:t>
            </a:r>
            <a:r>
              <a:rPr lang="ja-JP" altLang="ja-JP" sz="1600" dirty="0">
                <a:solidFill>
                  <a:schemeClr val="accent1">
                    <a:lumMod val="75000"/>
                  </a:schemeClr>
                </a:solidFill>
                <a:latin typeface="HGS創英角ﾎﾟｯﾌﾟ体" panose="040B0A00000000000000" pitchFamily="50" charset="-128"/>
                <a:ea typeface="HGS創英角ﾎﾟｯﾌﾟ体" panose="040B0A00000000000000" pitchFamily="50" charset="-128"/>
              </a:rPr>
              <a:t>（</a:t>
            </a:r>
            <a:r>
              <a:rPr lang="ja-JP" altLang="en-US" sz="1600" dirty="0">
                <a:solidFill>
                  <a:schemeClr val="accent1">
                    <a:lumMod val="75000"/>
                  </a:schemeClr>
                </a:solidFill>
                <a:latin typeface="HGS創英角ﾎﾟｯﾌﾟ体" panose="040B0A00000000000000" pitchFamily="50" charset="-128"/>
                <a:ea typeface="HGS創英角ﾎﾟｯﾌﾟ体" panose="040B0A00000000000000" pitchFamily="50" charset="-128"/>
              </a:rPr>
              <a:t>ばぶるほうかい</a:t>
            </a:r>
            <a:r>
              <a:rPr lang="ja-JP" altLang="ja-JP" sz="1600" dirty="0">
                <a:latin typeface="HGS創英角ﾎﾟｯﾌﾟ体" panose="040B0A00000000000000" pitchFamily="50" charset="-128"/>
                <a:ea typeface="HGS創英角ﾎﾟｯﾌﾟ体" panose="040B0A00000000000000" pitchFamily="50" charset="-128"/>
              </a:rPr>
              <a:t>）</a:t>
            </a:r>
          </a:p>
        </p:txBody>
      </p:sp>
      <p:sp>
        <p:nvSpPr>
          <p:cNvPr id="2" name="四角形: 角を丸くする 1">
            <a:extLst>
              <a:ext uri="{FF2B5EF4-FFF2-40B4-BE49-F238E27FC236}">
                <a16:creationId xmlns:a16="http://schemas.microsoft.com/office/drawing/2014/main" id="{46D4210C-10AF-4619-A8C0-04BC20121BD5}"/>
              </a:ext>
            </a:extLst>
          </p:cNvPr>
          <p:cNvSpPr/>
          <p:nvPr/>
        </p:nvSpPr>
        <p:spPr>
          <a:xfrm>
            <a:off x="234279" y="3946663"/>
            <a:ext cx="6389443" cy="5498279"/>
          </a:xfrm>
          <a:prstGeom prst="roundRect">
            <a:avLst>
              <a:gd name="adj" fmla="val 737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5B3BCD1-E0F3-425D-A9FB-23F950D2FDDB}"/>
              </a:ext>
            </a:extLst>
          </p:cNvPr>
          <p:cNvSpPr txBox="1"/>
          <p:nvPr/>
        </p:nvSpPr>
        <p:spPr>
          <a:xfrm>
            <a:off x="324968" y="3786541"/>
            <a:ext cx="6220629" cy="276999"/>
          </a:xfrm>
          <a:prstGeom prst="rect">
            <a:avLst/>
          </a:prstGeom>
          <a:solidFill>
            <a:schemeClr val="bg1"/>
          </a:solidFill>
        </p:spPr>
        <p:txBody>
          <a:bodyPr wrap="square" rtlCol="0">
            <a:spAutoFit/>
          </a:bodyPr>
          <a:lstStyle/>
          <a:p>
            <a:pPr algn="ctr"/>
            <a:r>
              <a:rPr lang="ja-JP" altLang="en-US" sz="1200" dirty="0">
                <a:latin typeface="HGS創英角ﾎﾟｯﾌﾟ体" panose="040B0A00000000000000" pitchFamily="50" charset="-128"/>
                <a:ea typeface="HGS創英角ﾎﾟｯﾌﾟ体" panose="040B0A00000000000000" pitchFamily="50" charset="-128"/>
              </a:rPr>
              <a:t>●バブル経済（ばぶるけいざい）とバブル崩壊（ばぶるほうかい）を更に分かりやすく</a:t>
            </a:r>
            <a:endParaRPr lang="ja-JP" altLang="ja-JP" sz="1200" dirty="0">
              <a:latin typeface="HGS創英角ﾎﾟｯﾌﾟ体" panose="040B0A00000000000000" pitchFamily="50" charset="-128"/>
              <a:ea typeface="HGS創英角ﾎﾟｯﾌﾟ体" panose="040B0A00000000000000" pitchFamily="50" charset="-128"/>
            </a:endParaRPr>
          </a:p>
        </p:txBody>
      </p:sp>
      <p:cxnSp>
        <p:nvCxnSpPr>
          <p:cNvPr id="4" name="直線コネクタ 3">
            <a:extLst>
              <a:ext uri="{FF2B5EF4-FFF2-40B4-BE49-F238E27FC236}">
                <a16:creationId xmlns:a16="http://schemas.microsoft.com/office/drawing/2014/main" id="{E6835F4B-51F6-4C0F-9034-24D38EF85C20}"/>
              </a:ext>
            </a:extLst>
          </p:cNvPr>
          <p:cNvCxnSpPr/>
          <p:nvPr/>
        </p:nvCxnSpPr>
        <p:spPr>
          <a:xfrm>
            <a:off x="434517" y="744522"/>
            <a:ext cx="5988966"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正方形/長方形 4">
            <a:extLst>
              <a:ext uri="{FF2B5EF4-FFF2-40B4-BE49-F238E27FC236}">
                <a16:creationId xmlns:a16="http://schemas.microsoft.com/office/drawing/2014/main" id="{31D8A6A9-B8FF-4DF1-88FC-E00EAB4EBB05}"/>
              </a:ext>
            </a:extLst>
          </p:cNvPr>
          <p:cNvSpPr/>
          <p:nvPr/>
        </p:nvSpPr>
        <p:spPr>
          <a:xfrm>
            <a:off x="4158592" y="9465292"/>
            <a:ext cx="2340705" cy="261610"/>
          </a:xfrm>
          <a:prstGeom prst="rect">
            <a:avLst/>
          </a:prstGeom>
        </p:spPr>
        <p:txBody>
          <a:bodyPr wrap="none">
            <a:spAutoFit/>
          </a:bodyPr>
          <a:lstStyle/>
          <a:p>
            <a:r>
              <a:rPr lang="ja-JP" altLang="ja-JP" sz="1100" dirty="0">
                <a:latin typeface="+mn-ea"/>
              </a:rPr>
              <a:t>【</a:t>
            </a:r>
            <a:r>
              <a:rPr lang="en-US" altLang="ja-JP" sz="1100" dirty="0">
                <a:latin typeface="+mn-ea"/>
              </a:rPr>
              <a:t> </a:t>
            </a:r>
            <a:r>
              <a:rPr lang="ja-JP" altLang="ja-JP" sz="1100" dirty="0">
                <a:latin typeface="+mn-ea"/>
              </a:rPr>
              <a:t>】</a:t>
            </a:r>
            <a:r>
              <a:rPr lang="ja-JP" altLang="en-US" sz="1100" dirty="0">
                <a:latin typeface="+mn-ea"/>
              </a:rPr>
              <a:t>の文字の説明は用語説明欄へ</a:t>
            </a:r>
            <a:endParaRPr lang="ja-JP" altLang="en-US" sz="1100" dirty="0"/>
          </a:p>
        </p:txBody>
      </p:sp>
      <p:sp>
        <p:nvSpPr>
          <p:cNvPr id="6" name="矢印: 右 5">
            <a:extLst>
              <a:ext uri="{FF2B5EF4-FFF2-40B4-BE49-F238E27FC236}">
                <a16:creationId xmlns:a16="http://schemas.microsoft.com/office/drawing/2014/main" id="{033E4BAC-34BA-423B-B4D8-AF955C9057F1}"/>
              </a:ext>
            </a:extLst>
          </p:cNvPr>
          <p:cNvSpPr/>
          <p:nvPr/>
        </p:nvSpPr>
        <p:spPr>
          <a:xfrm>
            <a:off x="6425003" y="9497310"/>
            <a:ext cx="220597" cy="20106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52E83C8-61E2-4CE0-8A97-E6D6641D49F6}"/>
              </a:ext>
            </a:extLst>
          </p:cNvPr>
          <p:cNvSpPr txBox="1"/>
          <p:nvPr/>
        </p:nvSpPr>
        <p:spPr>
          <a:xfrm>
            <a:off x="224058" y="1070111"/>
            <a:ext cx="3119001" cy="1124319"/>
          </a:xfrm>
          <a:prstGeom prst="rect">
            <a:avLst/>
          </a:prstGeom>
          <a:noFill/>
        </p:spPr>
        <p:txBody>
          <a:bodyPr wrap="square" rtlCol="0">
            <a:noAutofit/>
          </a:bodyPr>
          <a:lstStyle/>
          <a:p>
            <a:pPr>
              <a:lnSpc>
                <a:spcPct val="150000"/>
              </a:lnSpc>
            </a:pPr>
            <a:r>
              <a:rPr kumimoji="1" lang="ja-JP" altLang="en-US" sz="1050" dirty="0">
                <a:latin typeface="+mn-ea"/>
              </a:rPr>
              <a:t>株価や土地などの価格が適正水準を大幅に上回るような状況。バブル経済では、本来の価値以上に価格が高くなるので、ある水準に達すると、膨らんだ泡（バブル）が破裂するように崩壊することがある。</a:t>
            </a:r>
            <a:endParaRPr kumimoji="1" lang="en-US" altLang="ja-JP" sz="1050" dirty="0">
              <a:latin typeface="+mn-ea"/>
            </a:endParaRPr>
          </a:p>
        </p:txBody>
      </p:sp>
      <p:sp>
        <p:nvSpPr>
          <p:cNvPr id="29" name="テキスト ボックス 28">
            <a:extLst>
              <a:ext uri="{FF2B5EF4-FFF2-40B4-BE49-F238E27FC236}">
                <a16:creationId xmlns:a16="http://schemas.microsoft.com/office/drawing/2014/main" id="{98ED277F-E3FC-47C8-B207-BD5ABCF27C4E}"/>
              </a:ext>
            </a:extLst>
          </p:cNvPr>
          <p:cNvSpPr txBox="1"/>
          <p:nvPr/>
        </p:nvSpPr>
        <p:spPr>
          <a:xfrm>
            <a:off x="3502522" y="1070111"/>
            <a:ext cx="2992169" cy="554447"/>
          </a:xfrm>
          <a:prstGeom prst="rect">
            <a:avLst/>
          </a:prstGeom>
          <a:noFill/>
        </p:spPr>
        <p:txBody>
          <a:bodyPr wrap="square" rtlCol="0">
            <a:spAutoFit/>
          </a:bodyPr>
          <a:lstStyle/>
          <a:p>
            <a:pPr>
              <a:lnSpc>
                <a:spcPct val="150000"/>
              </a:lnSpc>
            </a:pPr>
            <a:r>
              <a:rPr kumimoji="1" lang="ja-JP" altLang="en-US" sz="1050" dirty="0">
                <a:latin typeface="+mn-ea"/>
              </a:rPr>
              <a:t>バブル経済が崩壊し、景気が急速に後退すること。</a:t>
            </a:r>
            <a:endParaRPr kumimoji="1" lang="en-US" altLang="ja-JP" sz="1050" dirty="0">
              <a:latin typeface="+mn-ea"/>
            </a:endParaRPr>
          </a:p>
        </p:txBody>
      </p:sp>
      <p:sp>
        <p:nvSpPr>
          <p:cNvPr id="31" name="テキスト ボックス 30">
            <a:extLst>
              <a:ext uri="{FF2B5EF4-FFF2-40B4-BE49-F238E27FC236}">
                <a16:creationId xmlns:a16="http://schemas.microsoft.com/office/drawing/2014/main" id="{81822070-4934-4E86-82B5-CB0B09585F2C}"/>
              </a:ext>
            </a:extLst>
          </p:cNvPr>
          <p:cNvSpPr txBox="1"/>
          <p:nvPr/>
        </p:nvSpPr>
        <p:spPr>
          <a:xfrm>
            <a:off x="196519" y="907174"/>
            <a:ext cx="2457781" cy="292388"/>
          </a:xfrm>
          <a:prstGeom prst="rect">
            <a:avLst/>
          </a:prstGeom>
          <a:noFill/>
        </p:spPr>
        <p:txBody>
          <a:bodyPr wrap="square" rtlCol="0">
            <a:spAutoFit/>
          </a:bodyPr>
          <a:lstStyle/>
          <a:p>
            <a:r>
              <a:rPr kumimoji="1" lang="ja-JP" altLang="en-US" sz="1300" b="1" dirty="0">
                <a:latin typeface="+mn-ea"/>
              </a:rPr>
              <a:t>バブル経済</a:t>
            </a:r>
            <a:r>
              <a:rPr kumimoji="1" lang="en-US" altLang="ja-JP" sz="1300" b="1" dirty="0">
                <a:latin typeface="+mn-ea"/>
              </a:rPr>
              <a:t>(</a:t>
            </a:r>
            <a:r>
              <a:rPr kumimoji="1" lang="ja-JP" altLang="en-US" sz="1300" b="1" dirty="0">
                <a:latin typeface="+mn-ea"/>
              </a:rPr>
              <a:t>ばぶるけいざい</a:t>
            </a:r>
            <a:r>
              <a:rPr kumimoji="1" lang="en-US" altLang="ja-JP" sz="1300" b="1" dirty="0">
                <a:latin typeface="+mn-ea"/>
              </a:rPr>
              <a:t>)</a:t>
            </a:r>
          </a:p>
        </p:txBody>
      </p:sp>
      <p:sp>
        <p:nvSpPr>
          <p:cNvPr id="32" name="テキスト ボックス 31">
            <a:extLst>
              <a:ext uri="{FF2B5EF4-FFF2-40B4-BE49-F238E27FC236}">
                <a16:creationId xmlns:a16="http://schemas.microsoft.com/office/drawing/2014/main" id="{F42EE935-9E7A-4729-B9D8-8F6DB4B45B0E}"/>
              </a:ext>
            </a:extLst>
          </p:cNvPr>
          <p:cNvSpPr txBox="1"/>
          <p:nvPr/>
        </p:nvSpPr>
        <p:spPr>
          <a:xfrm>
            <a:off x="3448203" y="907174"/>
            <a:ext cx="2469997" cy="292388"/>
          </a:xfrm>
          <a:prstGeom prst="rect">
            <a:avLst/>
          </a:prstGeom>
          <a:noFill/>
        </p:spPr>
        <p:txBody>
          <a:bodyPr wrap="square" rtlCol="0">
            <a:spAutoFit/>
          </a:bodyPr>
          <a:lstStyle/>
          <a:p>
            <a:r>
              <a:rPr kumimoji="1" lang="ja-JP" altLang="en-US" sz="1300" b="1" dirty="0">
                <a:latin typeface="+mn-ea"/>
              </a:rPr>
              <a:t>バブル崩壊</a:t>
            </a:r>
            <a:r>
              <a:rPr kumimoji="1" lang="en-US" altLang="ja-JP" sz="1300" b="1" dirty="0">
                <a:latin typeface="+mn-ea"/>
              </a:rPr>
              <a:t>(</a:t>
            </a:r>
            <a:r>
              <a:rPr kumimoji="1" lang="ja-JP" altLang="en-US" sz="1300" b="1" dirty="0">
                <a:latin typeface="+mn-ea"/>
              </a:rPr>
              <a:t>ばぶるほうかい</a:t>
            </a:r>
            <a:r>
              <a:rPr kumimoji="1" lang="en-US" altLang="ja-JP" sz="1300" b="1" dirty="0">
                <a:latin typeface="+mn-ea"/>
              </a:rPr>
              <a:t>)</a:t>
            </a:r>
          </a:p>
        </p:txBody>
      </p:sp>
      <p:sp>
        <p:nvSpPr>
          <p:cNvPr id="33" name="正方形/長方形 32">
            <a:extLst>
              <a:ext uri="{FF2B5EF4-FFF2-40B4-BE49-F238E27FC236}">
                <a16:creationId xmlns:a16="http://schemas.microsoft.com/office/drawing/2014/main" id="{5D289775-2AED-417E-824C-FD173C964291}"/>
              </a:ext>
            </a:extLst>
          </p:cNvPr>
          <p:cNvSpPr/>
          <p:nvPr/>
        </p:nvSpPr>
        <p:spPr>
          <a:xfrm>
            <a:off x="187191" y="845040"/>
            <a:ext cx="3176548" cy="291372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正方形/長方形 33">
            <a:extLst>
              <a:ext uri="{FF2B5EF4-FFF2-40B4-BE49-F238E27FC236}">
                <a16:creationId xmlns:a16="http://schemas.microsoft.com/office/drawing/2014/main" id="{574111BC-413C-43CD-BE2A-449ED6FA890A}"/>
              </a:ext>
            </a:extLst>
          </p:cNvPr>
          <p:cNvSpPr/>
          <p:nvPr/>
        </p:nvSpPr>
        <p:spPr>
          <a:xfrm>
            <a:off x="3467179" y="845040"/>
            <a:ext cx="3176548" cy="291372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35" name="図 34">
            <a:extLst>
              <a:ext uri="{FF2B5EF4-FFF2-40B4-BE49-F238E27FC236}">
                <a16:creationId xmlns:a16="http://schemas.microsoft.com/office/drawing/2014/main" id="{816E0244-F348-4740-9A4A-DF0950B5BC8F}"/>
              </a:ext>
            </a:extLst>
          </p:cNvPr>
          <p:cNvPicPr>
            <a:picLocks noChangeAspect="1"/>
          </p:cNvPicPr>
          <p:nvPr/>
        </p:nvPicPr>
        <p:blipFill rotWithShape="1">
          <a:blip r:embed="rId2"/>
          <a:srcRect t="880" r="70802" b="70709"/>
          <a:stretch/>
        </p:blipFill>
        <p:spPr>
          <a:xfrm>
            <a:off x="566360" y="2336799"/>
            <a:ext cx="1018605" cy="1396761"/>
          </a:xfrm>
          <a:prstGeom prst="rect">
            <a:avLst/>
          </a:prstGeom>
        </p:spPr>
      </p:pic>
      <p:pic>
        <p:nvPicPr>
          <p:cNvPr id="36" name="図 35">
            <a:extLst>
              <a:ext uri="{FF2B5EF4-FFF2-40B4-BE49-F238E27FC236}">
                <a16:creationId xmlns:a16="http://schemas.microsoft.com/office/drawing/2014/main" id="{73523874-D342-4270-8950-B108DE17CCFA}"/>
              </a:ext>
            </a:extLst>
          </p:cNvPr>
          <p:cNvPicPr>
            <a:picLocks noChangeAspect="1"/>
          </p:cNvPicPr>
          <p:nvPr/>
        </p:nvPicPr>
        <p:blipFill rotWithShape="1">
          <a:blip r:embed="rId3"/>
          <a:srcRect t="880" r="70802" b="70709"/>
          <a:stretch/>
        </p:blipFill>
        <p:spPr>
          <a:xfrm>
            <a:off x="1999224" y="2336799"/>
            <a:ext cx="1018605" cy="1396762"/>
          </a:xfrm>
          <a:prstGeom prst="rect">
            <a:avLst/>
          </a:prstGeom>
        </p:spPr>
      </p:pic>
      <p:pic>
        <p:nvPicPr>
          <p:cNvPr id="38" name="図 37">
            <a:extLst>
              <a:ext uri="{FF2B5EF4-FFF2-40B4-BE49-F238E27FC236}">
                <a16:creationId xmlns:a16="http://schemas.microsoft.com/office/drawing/2014/main" id="{A9B52BA6-DA67-4EC4-97C6-3A596E56751B}"/>
              </a:ext>
            </a:extLst>
          </p:cNvPr>
          <p:cNvPicPr>
            <a:picLocks noChangeAspect="1"/>
          </p:cNvPicPr>
          <p:nvPr/>
        </p:nvPicPr>
        <p:blipFill rotWithShape="1">
          <a:blip r:embed="rId4"/>
          <a:srcRect t="880" r="70802" b="70709"/>
          <a:stretch/>
        </p:blipFill>
        <p:spPr>
          <a:xfrm>
            <a:off x="3838488" y="2336799"/>
            <a:ext cx="1018605" cy="1396762"/>
          </a:xfrm>
          <a:prstGeom prst="rect">
            <a:avLst/>
          </a:prstGeom>
        </p:spPr>
      </p:pic>
      <p:pic>
        <p:nvPicPr>
          <p:cNvPr id="39" name="図 38">
            <a:extLst>
              <a:ext uri="{FF2B5EF4-FFF2-40B4-BE49-F238E27FC236}">
                <a16:creationId xmlns:a16="http://schemas.microsoft.com/office/drawing/2014/main" id="{7B18AA5C-D6CA-4514-AEA6-BC275E7AE130}"/>
              </a:ext>
            </a:extLst>
          </p:cNvPr>
          <p:cNvPicPr>
            <a:picLocks noChangeAspect="1"/>
          </p:cNvPicPr>
          <p:nvPr/>
        </p:nvPicPr>
        <p:blipFill rotWithShape="1">
          <a:blip r:embed="rId5"/>
          <a:srcRect t="880" r="70802" b="70709"/>
          <a:stretch/>
        </p:blipFill>
        <p:spPr>
          <a:xfrm>
            <a:off x="5271353" y="2336797"/>
            <a:ext cx="1018605" cy="1396763"/>
          </a:xfrm>
          <a:prstGeom prst="rect">
            <a:avLst/>
          </a:prstGeom>
        </p:spPr>
      </p:pic>
      <p:pic>
        <p:nvPicPr>
          <p:cNvPr id="19" name="図 18">
            <a:extLst>
              <a:ext uri="{FF2B5EF4-FFF2-40B4-BE49-F238E27FC236}">
                <a16:creationId xmlns:a16="http://schemas.microsoft.com/office/drawing/2014/main" id="{1BA4C320-0B54-4D32-AFBB-0C14B45BE4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284" y="9456619"/>
            <a:ext cx="1261650" cy="336955"/>
          </a:xfrm>
          <a:prstGeom prst="rect">
            <a:avLst/>
          </a:prstGeom>
        </p:spPr>
      </p:pic>
    </p:spTree>
    <p:extLst>
      <p:ext uri="{BB962C8B-B14F-4D97-AF65-F5344CB8AC3E}">
        <p14:creationId xmlns:p14="http://schemas.microsoft.com/office/powerpoint/2010/main" val="1259327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1F994D7-5566-4C94-BCA9-A15B90E8BA94}"/>
              </a:ext>
            </a:extLst>
          </p:cNvPr>
          <p:cNvSpPr txBox="1"/>
          <p:nvPr/>
        </p:nvSpPr>
        <p:spPr>
          <a:xfrm>
            <a:off x="254284" y="4933479"/>
            <a:ext cx="6325048" cy="1465786"/>
          </a:xfrm>
          <a:prstGeom prst="rect">
            <a:avLst/>
          </a:prstGeom>
          <a:noFill/>
        </p:spPr>
        <p:txBody>
          <a:bodyPr wrap="square" rtlCol="0">
            <a:spAutoFit/>
          </a:bodyPr>
          <a:lstStyle/>
          <a:p>
            <a:pPr>
              <a:lnSpc>
                <a:spcPct val="150000"/>
              </a:lnSpc>
            </a:pPr>
            <a:r>
              <a:rPr lang="ja-JP" altLang="en-US" sz="1050" dirty="0">
                <a:latin typeface="+mn-ea"/>
              </a:rPr>
              <a:t>　</a:t>
            </a:r>
            <a:r>
              <a:rPr lang="ja-JP" altLang="ja-JP" sz="1050" dirty="0">
                <a:latin typeface="+mn-ea"/>
              </a:rPr>
              <a:t>自然災害が起きるとみんな不安になりますよね。これは人間だけでなく会社も同じです。自然災害がないところに引っ越したり、自然災害があっても心配ないものしか買わなくなったりしてお金を使うことに慎重になります。</a:t>
            </a:r>
            <a:endParaRPr lang="en-US" altLang="ja-JP" sz="1050" dirty="0">
              <a:latin typeface="+mn-ea"/>
            </a:endParaRPr>
          </a:p>
          <a:p>
            <a:pPr>
              <a:lnSpc>
                <a:spcPct val="150000"/>
              </a:lnSpc>
            </a:pPr>
            <a:r>
              <a:rPr lang="ja-JP" altLang="en-US" sz="1050" dirty="0">
                <a:latin typeface="+mn-ea"/>
              </a:rPr>
              <a:t>　</a:t>
            </a:r>
            <a:r>
              <a:rPr lang="ja-JP" altLang="ja-JP" sz="1050" dirty="0">
                <a:latin typeface="+mn-ea"/>
              </a:rPr>
              <a:t>また、災害の規模や種類によっては会社の工場や事務所そのものが壊れてしまったり、従業員が住むところも壊れてしまうなどの影響もあります。</a:t>
            </a:r>
          </a:p>
          <a:p>
            <a:r>
              <a:rPr lang="en-US" altLang="ja-JP" sz="1050" dirty="0">
                <a:latin typeface="+mn-ea"/>
              </a:rPr>
              <a:t> </a:t>
            </a:r>
            <a:endParaRPr lang="ja-JP" altLang="ja-JP" sz="1050" dirty="0">
              <a:latin typeface="+mn-ea"/>
            </a:endParaRPr>
          </a:p>
        </p:txBody>
      </p:sp>
      <p:sp>
        <p:nvSpPr>
          <p:cNvPr id="28" name="テキスト ボックス 27">
            <a:extLst>
              <a:ext uri="{FF2B5EF4-FFF2-40B4-BE49-F238E27FC236}">
                <a16:creationId xmlns:a16="http://schemas.microsoft.com/office/drawing/2014/main" id="{8E4EFF21-D915-437B-9187-FD79700CD0A9}"/>
              </a:ext>
            </a:extLst>
          </p:cNvPr>
          <p:cNvSpPr txBox="1"/>
          <p:nvPr/>
        </p:nvSpPr>
        <p:spPr>
          <a:xfrm>
            <a:off x="500702" y="405968"/>
            <a:ext cx="5988966" cy="338554"/>
          </a:xfrm>
          <a:prstGeom prst="rect">
            <a:avLst/>
          </a:prstGeom>
          <a:noFill/>
        </p:spPr>
        <p:txBody>
          <a:bodyPr wrap="square" rtlCol="0">
            <a:spAutoFit/>
          </a:bodyPr>
          <a:lstStyle/>
          <a:p>
            <a:pPr algn="ctr"/>
            <a:r>
              <a:rPr lang="ja-JP" altLang="en-US" sz="1600" dirty="0">
                <a:solidFill>
                  <a:schemeClr val="accent1">
                    <a:lumMod val="75000"/>
                  </a:schemeClr>
                </a:solidFill>
                <a:latin typeface="HGS創英角ﾎﾟｯﾌﾟ体" panose="040B0A00000000000000" pitchFamily="50" charset="-128"/>
                <a:ea typeface="HGS創英角ﾎﾟｯﾌﾟ体" panose="040B0A00000000000000" pitchFamily="50" charset="-128"/>
              </a:rPr>
              <a:t>自然災害</a:t>
            </a:r>
            <a:r>
              <a:rPr lang="ja-JP" altLang="ja-JP" sz="1600" dirty="0">
                <a:solidFill>
                  <a:schemeClr val="accent1">
                    <a:lumMod val="75000"/>
                  </a:schemeClr>
                </a:solidFill>
                <a:latin typeface="HGS創英角ﾎﾟｯﾌﾟ体" panose="040B0A00000000000000" pitchFamily="50" charset="-128"/>
                <a:ea typeface="HGS創英角ﾎﾟｯﾌﾟ体" panose="040B0A00000000000000" pitchFamily="50" charset="-128"/>
              </a:rPr>
              <a:t>（</a:t>
            </a:r>
            <a:r>
              <a:rPr lang="ja-JP" altLang="en-US" sz="1600" dirty="0">
                <a:solidFill>
                  <a:schemeClr val="accent1">
                    <a:lumMod val="75000"/>
                  </a:schemeClr>
                </a:solidFill>
                <a:latin typeface="HGS創英角ﾎﾟｯﾌﾟ体" panose="040B0A00000000000000" pitchFamily="50" charset="-128"/>
                <a:ea typeface="HGS創英角ﾎﾟｯﾌﾟ体" panose="040B0A00000000000000" pitchFamily="50" charset="-128"/>
              </a:rPr>
              <a:t>しぜんさいがい</a:t>
            </a:r>
            <a:r>
              <a:rPr lang="ja-JP" altLang="ja-JP" sz="1600" dirty="0">
                <a:latin typeface="HGS創英角ﾎﾟｯﾌﾟ体" panose="040B0A00000000000000" pitchFamily="50" charset="-128"/>
                <a:ea typeface="HGS創英角ﾎﾟｯﾌﾟ体" panose="040B0A00000000000000" pitchFamily="50" charset="-128"/>
              </a:rPr>
              <a:t>）</a:t>
            </a:r>
          </a:p>
        </p:txBody>
      </p:sp>
      <p:sp>
        <p:nvSpPr>
          <p:cNvPr id="10" name="正方形/長方形 9">
            <a:extLst>
              <a:ext uri="{FF2B5EF4-FFF2-40B4-BE49-F238E27FC236}">
                <a16:creationId xmlns:a16="http://schemas.microsoft.com/office/drawing/2014/main" id="{50CA68E1-1ADB-4E6E-B72B-6B9CDAD2973D}"/>
              </a:ext>
            </a:extLst>
          </p:cNvPr>
          <p:cNvSpPr/>
          <p:nvPr/>
        </p:nvSpPr>
        <p:spPr>
          <a:xfrm>
            <a:off x="187191" y="1354331"/>
            <a:ext cx="6456536" cy="297460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四角形: 角を丸くする 1">
            <a:extLst>
              <a:ext uri="{FF2B5EF4-FFF2-40B4-BE49-F238E27FC236}">
                <a16:creationId xmlns:a16="http://schemas.microsoft.com/office/drawing/2014/main" id="{46D4210C-10AF-4619-A8C0-04BC20121BD5}"/>
              </a:ext>
            </a:extLst>
          </p:cNvPr>
          <p:cNvSpPr/>
          <p:nvPr/>
        </p:nvSpPr>
        <p:spPr>
          <a:xfrm>
            <a:off x="254284" y="4821234"/>
            <a:ext cx="6389443" cy="1465786"/>
          </a:xfrm>
          <a:prstGeom prst="roundRect">
            <a:avLst>
              <a:gd name="adj" fmla="val 7370"/>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25B3BCD1-E0F3-425D-A9FB-23F950D2FDDB}"/>
              </a:ext>
            </a:extLst>
          </p:cNvPr>
          <p:cNvSpPr txBox="1"/>
          <p:nvPr/>
        </p:nvSpPr>
        <p:spPr>
          <a:xfrm>
            <a:off x="504824" y="4667817"/>
            <a:ext cx="4924426" cy="276999"/>
          </a:xfrm>
          <a:prstGeom prst="rect">
            <a:avLst/>
          </a:prstGeom>
          <a:solidFill>
            <a:schemeClr val="bg1"/>
          </a:solidFill>
        </p:spPr>
        <p:txBody>
          <a:bodyPr wrap="square" rtlCol="0">
            <a:spAutoFit/>
          </a:bodyPr>
          <a:lstStyle/>
          <a:p>
            <a:r>
              <a:rPr lang="ja-JP" altLang="en-US" sz="1200" dirty="0">
                <a:latin typeface="HGS創英角ﾎﾟｯﾌﾟ体" panose="040B0A00000000000000" pitchFamily="50" charset="-128"/>
                <a:ea typeface="HGS創英角ﾎﾟｯﾌﾟ体" panose="040B0A00000000000000" pitchFamily="50" charset="-128"/>
              </a:rPr>
              <a:t>●自然災害（しぜんさいがい）による影響をさらに分かりやすく</a:t>
            </a:r>
            <a:endParaRPr lang="ja-JP" altLang="ja-JP" sz="1200" dirty="0">
              <a:latin typeface="HGS創英角ﾎﾟｯﾌﾟ体" panose="040B0A00000000000000" pitchFamily="50" charset="-128"/>
              <a:ea typeface="HGS創英角ﾎﾟｯﾌﾟ体" panose="040B0A00000000000000" pitchFamily="50" charset="-128"/>
            </a:endParaRPr>
          </a:p>
        </p:txBody>
      </p:sp>
      <p:sp>
        <p:nvSpPr>
          <p:cNvPr id="5" name="正方形/長方形 4">
            <a:extLst>
              <a:ext uri="{FF2B5EF4-FFF2-40B4-BE49-F238E27FC236}">
                <a16:creationId xmlns:a16="http://schemas.microsoft.com/office/drawing/2014/main" id="{31D8A6A9-B8FF-4DF1-88FC-E00EAB4EBB05}"/>
              </a:ext>
            </a:extLst>
          </p:cNvPr>
          <p:cNvSpPr/>
          <p:nvPr/>
        </p:nvSpPr>
        <p:spPr>
          <a:xfrm>
            <a:off x="4158592" y="6389476"/>
            <a:ext cx="2340705" cy="261610"/>
          </a:xfrm>
          <a:prstGeom prst="rect">
            <a:avLst/>
          </a:prstGeom>
        </p:spPr>
        <p:txBody>
          <a:bodyPr wrap="none">
            <a:spAutoFit/>
          </a:bodyPr>
          <a:lstStyle/>
          <a:p>
            <a:r>
              <a:rPr lang="ja-JP" altLang="ja-JP" sz="1100" dirty="0">
                <a:latin typeface="+mn-ea"/>
              </a:rPr>
              <a:t>【</a:t>
            </a:r>
            <a:r>
              <a:rPr lang="en-US" altLang="ja-JP" sz="1100" dirty="0">
                <a:latin typeface="+mn-ea"/>
              </a:rPr>
              <a:t> </a:t>
            </a:r>
            <a:r>
              <a:rPr lang="ja-JP" altLang="ja-JP" sz="1100" dirty="0">
                <a:latin typeface="+mn-ea"/>
              </a:rPr>
              <a:t>】</a:t>
            </a:r>
            <a:r>
              <a:rPr lang="ja-JP" altLang="en-US" sz="1100" dirty="0">
                <a:latin typeface="+mn-ea"/>
              </a:rPr>
              <a:t>の文字の説明は用語説明欄へ</a:t>
            </a:r>
            <a:endParaRPr lang="ja-JP" altLang="en-US" sz="1100" dirty="0"/>
          </a:p>
        </p:txBody>
      </p:sp>
      <p:sp>
        <p:nvSpPr>
          <p:cNvPr id="6" name="矢印: 右 5">
            <a:extLst>
              <a:ext uri="{FF2B5EF4-FFF2-40B4-BE49-F238E27FC236}">
                <a16:creationId xmlns:a16="http://schemas.microsoft.com/office/drawing/2014/main" id="{033E4BAC-34BA-423B-B4D8-AF955C9057F1}"/>
              </a:ext>
            </a:extLst>
          </p:cNvPr>
          <p:cNvSpPr/>
          <p:nvPr/>
        </p:nvSpPr>
        <p:spPr>
          <a:xfrm>
            <a:off x="6425003" y="6421494"/>
            <a:ext cx="220597" cy="20106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54C8614-421F-4A3E-BD7D-BB0DD702CC65}"/>
              </a:ext>
            </a:extLst>
          </p:cNvPr>
          <p:cNvSpPr txBox="1"/>
          <p:nvPr/>
        </p:nvSpPr>
        <p:spPr>
          <a:xfrm>
            <a:off x="340315" y="2113094"/>
            <a:ext cx="6149353" cy="1954381"/>
          </a:xfrm>
          <a:prstGeom prst="rect">
            <a:avLst/>
          </a:prstGeom>
          <a:noFill/>
        </p:spPr>
        <p:txBody>
          <a:bodyPr wrap="square" rtlCol="0">
            <a:spAutoFit/>
          </a:bodyPr>
          <a:lstStyle/>
          <a:p>
            <a:r>
              <a:rPr kumimoji="1" lang="ja-JP" altLang="en-US" sz="1100" dirty="0">
                <a:latin typeface="+mn-ea"/>
              </a:rPr>
              <a:t>自然現象によってもたらされる災難。ハリケーンやブリザード、干ばつ、日本では地震などが代表的。</a:t>
            </a:r>
            <a:endParaRPr kumimoji="1" lang="en-US" altLang="ja-JP" sz="1100" dirty="0">
              <a:latin typeface="+mn-ea"/>
            </a:endParaRPr>
          </a:p>
          <a:p>
            <a:r>
              <a:rPr kumimoji="1" lang="ja-JP" altLang="en-US" sz="1100" dirty="0">
                <a:latin typeface="+mn-ea"/>
              </a:rPr>
              <a:t>経済へのネガティブな影響がある。</a:t>
            </a:r>
            <a:endParaRPr kumimoji="1" lang="en-US" altLang="ja-JP" sz="1100" dirty="0">
              <a:latin typeface="+mn-ea"/>
            </a:endParaRPr>
          </a:p>
          <a:p>
            <a:endParaRPr kumimoji="1" lang="en-US" altLang="ja-JP" sz="1100" dirty="0">
              <a:latin typeface="+mn-ea"/>
            </a:endParaRPr>
          </a:p>
          <a:p>
            <a:r>
              <a:rPr kumimoji="1" lang="ja-JP" altLang="en-US" sz="1100" dirty="0">
                <a:latin typeface="+mn-ea"/>
              </a:rPr>
              <a:t>リスクをとって投資をしていた人たちは、リスクを下げ、</a:t>
            </a:r>
            <a:endParaRPr kumimoji="1" lang="en-US" altLang="ja-JP" sz="1100" dirty="0">
              <a:latin typeface="+mn-ea"/>
            </a:endParaRPr>
          </a:p>
          <a:p>
            <a:r>
              <a:rPr kumimoji="1" lang="ja-JP" altLang="en-US" sz="1100" dirty="0">
                <a:latin typeface="+mn-ea"/>
              </a:rPr>
              <a:t>安全な資産に投資することも。</a:t>
            </a:r>
            <a:endParaRPr kumimoji="1" lang="en-US" altLang="ja-JP" sz="1100" dirty="0">
              <a:latin typeface="+mn-ea"/>
            </a:endParaRPr>
          </a:p>
          <a:p>
            <a:endParaRPr kumimoji="1" lang="en-US" altLang="ja-JP" sz="1100" dirty="0">
              <a:latin typeface="+mn-ea"/>
            </a:endParaRPr>
          </a:p>
          <a:p>
            <a:r>
              <a:rPr kumimoji="1" lang="ja-JP" altLang="en-US" sz="1100" dirty="0">
                <a:latin typeface="+mn-ea"/>
              </a:rPr>
              <a:t>経済へのネガティブな影響の具体例：</a:t>
            </a:r>
            <a:endParaRPr kumimoji="1" lang="en-US" altLang="ja-JP" sz="1100" dirty="0">
              <a:latin typeface="+mn-ea"/>
            </a:endParaRPr>
          </a:p>
          <a:p>
            <a:r>
              <a:rPr kumimoji="1" lang="ja-JP" altLang="en-US" sz="1100" dirty="0">
                <a:latin typeface="+mn-ea"/>
              </a:rPr>
              <a:t>会社の生産能力が減少、労働者の労働能力減少、</a:t>
            </a:r>
            <a:endParaRPr kumimoji="1" lang="en-US" altLang="ja-JP" sz="1100" dirty="0">
              <a:latin typeface="+mn-ea"/>
            </a:endParaRPr>
          </a:p>
          <a:p>
            <a:r>
              <a:rPr kumimoji="1" lang="ja-JP" altLang="en-US" sz="1100" dirty="0">
                <a:latin typeface="+mn-ea"/>
              </a:rPr>
              <a:t>電気・ガスなどのインフラ停止による</a:t>
            </a:r>
            <a:endParaRPr kumimoji="1" lang="en-US" altLang="ja-JP" sz="1100" dirty="0">
              <a:latin typeface="+mn-ea"/>
            </a:endParaRPr>
          </a:p>
          <a:p>
            <a:r>
              <a:rPr kumimoji="1" lang="ja-JP" altLang="en-US" sz="1100" dirty="0">
                <a:latin typeface="+mn-ea"/>
              </a:rPr>
              <a:t>経済活動の低下や治安の悪化等</a:t>
            </a:r>
          </a:p>
        </p:txBody>
      </p:sp>
      <p:sp>
        <p:nvSpPr>
          <p:cNvPr id="16" name="テキスト ボックス 15">
            <a:extLst>
              <a:ext uri="{FF2B5EF4-FFF2-40B4-BE49-F238E27FC236}">
                <a16:creationId xmlns:a16="http://schemas.microsoft.com/office/drawing/2014/main" id="{A12582A2-32B1-48CB-B816-25C0183B809E}"/>
              </a:ext>
            </a:extLst>
          </p:cNvPr>
          <p:cNvSpPr txBox="1"/>
          <p:nvPr/>
        </p:nvSpPr>
        <p:spPr>
          <a:xfrm>
            <a:off x="356113" y="1501693"/>
            <a:ext cx="2326762" cy="523220"/>
          </a:xfrm>
          <a:prstGeom prst="rect">
            <a:avLst/>
          </a:prstGeom>
          <a:noFill/>
        </p:spPr>
        <p:txBody>
          <a:bodyPr wrap="square" rtlCol="0">
            <a:spAutoFit/>
          </a:bodyPr>
          <a:lstStyle/>
          <a:p>
            <a:r>
              <a:rPr kumimoji="1" lang="ja-JP" altLang="en-US" sz="1400" b="1" dirty="0">
                <a:latin typeface="+mn-ea"/>
              </a:rPr>
              <a:t>自然災害</a:t>
            </a:r>
            <a:endParaRPr kumimoji="1" lang="en-US" altLang="ja-JP" sz="1400" b="1" dirty="0">
              <a:latin typeface="+mn-ea"/>
            </a:endParaRPr>
          </a:p>
          <a:p>
            <a:r>
              <a:rPr kumimoji="1" lang="en-US" altLang="ja-JP" sz="1400" b="1" dirty="0">
                <a:latin typeface="+mn-ea"/>
              </a:rPr>
              <a:t>(</a:t>
            </a:r>
            <a:r>
              <a:rPr kumimoji="1" lang="ja-JP" altLang="en-US" sz="1400" b="1" dirty="0">
                <a:latin typeface="+mn-ea"/>
              </a:rPr>
              <a:t>しぜんさいがい</a:t>
            </a:r>
            <a:r>
              <a:rPr kumimoji="1" lang="en-US" altLang="ja-JP" sz="1400" b="1" dirty="0">
                <a:latin typeface="+mn-ea"/>
              </a:rPr>
              <a:t>)</a:t>
            </a:r>
          </a:p>
        </p:txBody>
      </p:sp>
      <p:pic>
        <p:nvPicPr>
          <p:cNvPr id="17" name="図 16">
            <a:extLst>
              <a:ext uri="{FF2B5EF4-FFF2-40B4-BE49-F238E27FC236}">
                <a16:creationId xmlns:a16="http://schemas.microsoft.com/office/drawing/2014/main" id="{6A242798-026B-48A5-9FA5-EDDBEAB2B186}"/>
              </a:ext>
            </a:extLst>
          </p:cNvPr>
          <p:cNvPicPr>
            <a:picLocks noChangeAspect="1"/>
          </p:cNvPicPr>
          <p:nvPr/>
        </p:nvPicPr>
        <p:blipFill rotWithShape="1">
          <a:blip r:embed="rId2"/>
          <a:srcRect t="549" r="70802" b="70709"/>
          <a:stretch/>
        </p:blipFill>
        <p:spPr>
          <a:xfrm>
            <a:off x="5303276" y="2584450"/>
            <a:ext cx="1089940" cy="1512000"/>
          </a:xfrm>
          <a:prstGeom prst="rect">
            <a:avLst/>
          </a:prstGeom>
        </p:spPr>
      </p:pic>
      <p:pic>
        <p:nvPicPr>
          <p:cNvPr id="20" name="図 19">
            <a:extLst>
              <a:ext uri="{FF2B5EF4-FFF2-40B4-BE49-F238E27FC236}">
                <a16:creationId xmlns:a16="http://schemas.microsoft.com/office/drawing/2014/main" id="{303461C2-E964-4208-A91A-299709439475}"/>
              </a:ext>
            </a:extLst>
          </p:cNvPr>
          <p:cNvPicPr>
            <a:picLocks noChangeAspect="1"/>
          </p:cNvPicPr>
          <p:nvPr/>
        </p:nvPicPr>
        <p:blipFill rotWithShape="1">
          <a:blip r:embed="rId3"/>
          <a:srcRect t="549" r="70802" b="70709"/>
          <a:stretch/>
        </p:blipFill>
        <p:spPr>
          <a:xfrm>
            <a:off x="4045695" y="2584450"/>
            <a:ext cx="1089940" cy="1512000"/>
          </a:xfrm>
          <a:prstGeom prst="rect">
            <a:avLst/>
          </a:prstGeom>
        </p:spPr>
      </p:pic>
      <p:cxnSp>
        <p:nvCxnSpPr>
          <p:cNvPr id="15" name="直線コネクタ 14">
            <a:extLst>
              <a:ext uri="{FF2B5EF4-FFF2-40B4-BE49-F238E27FC236}">
                <a16:creationId xmlns:a16="http://schemas.microsoft.com/office/drawing/2014/main" id="{99509D39-4768-4AC4-A259-7B928A42DDA9}"/>
              </a:ext>
            </a:extLst>
          </p:cNvPr>
          <p:cNvCxnSpPr>
            <a:cxnSpLocks/>
          </p:cNvCxnSpPr>
          <p:nvPr/>
        </p:nvCxnSpPr>
        <p:spPr>
          <a:xfrm>
            <a:off x="1935866" y="757222"/>
            <a:ext cx="2986268"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9" name="図 18">
            <a:extLst>
              <a:ext uri="{FF2B5EF4-FFF2-40B4-BE49-F238E27FC236}">
                <a16:creationId xmlns:a16="http://schemas.microsoft.com/office/drawing/2014/main" id="{860671F3-9B18-40B2-AF0F-61EE83A662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284" y="9456619"/>
            <a:ext cx="1261650" cy="336955"/>
          </a:xfrm>
          <a:prstGeom prst="rect">
            <a:avLst/>
          </a:prstGeom>
        </p:spPr>
      </p:pic>
    </p:spTree>
    <p:extLst>
      <p:ext uri="{BB962C8B-B14F-4D97-AF65-F5344CB8AC3E}">
        <p14:creationId xmlns:p14="http://schemas.microsoft.com/office/powerpoint/2010/main" val="422993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1F994D7-5566-4C94-BCA9-A15B90E8BA94}"/>
              </a:ext>
            </a:extLst>
          </p:cNvPr>
          <p:cNvSpPr txBox="1"/>
          <p:nvPr/>
        </p:nvSpPr>
        <p:spPr>
          <a:xfrm>
            <a:off x="254284" y="1135824"/>
            <a:ext cx="6325048" cy="7525137"/>
          </a:xfrm>
          <a:prstGeom prst="rect">
            <a:avLst/>
          </a:prstGeom>
          <a:noFill/>
        </p:spPr>
        <p:txBody>
          <a:bodyPr wrap="square" rtlCol="0">
            <a:spAutoFit/>
          </a:bodyPr>
          <a:lstStyle/>
          <a:p>
            <a:r>
              <a:rPr lang="ja-JP" altLang="ja-JP" sz="1050" b="1" dirty="0"/>
              <a:t>【中央銀行</a:t>
            </a:r>
            <a:r>
              <a:rPr lang="ja-JP" altLang="en-US" sz="1050" b="1" dirty="0"/>
              <a:t>（ちゅうおうぎんこう）</a:t>
            </a:r>
            <a:r>
              <a:rPr lang="ja-JP" altLang="ja-JP" sz="1050" b="1" dirty="0"/>
              <a:t>】</a:t>
            </a:r>
          </a:p>
          <a:p>
            <a:r>
              <a:rPr lang="ja-JP" altLang="en-US" sz="1050" dirty="0"/>
              <a:t>　</a:t>
            </a:r>
            <a:r>
              <a:rPr lang="ja-JP" altLang="ja-JP" sz="1050" dirty="0"/>
              <a:t>国にひとつだけある特別な役目の銀行です。世の中の金利を上げたり下げたりすることで物価をちょうどよい状態にするために頑張っています。日本の中央銀行は日本</a:t>
            </a:r>
            <a:r>
              <a:rPr lang="ja-JP" altLang="en-US" sz="1050" dirty="0"/>
              <a:t>銀行</a:t>
            </a:r>
            <a:r>
              <a:rPr lang="ja-JP" altLang="ja-JP" sz="1050" dirty="0"/>
              <a:t>という名前です。</a:t>
            </a:r>
            <a:endParaRPr lang="en-US" altLang="ja-JP" sz="1050" dirty="0"/>
          </a:p>
          <a:p>
            <a:endParaRPr lang="ja-JP" altLang="ja-JP" sz="1050" dirty="0"/>
          </a:p>
          <a:p>
            <a:r>
              <a:rPr lang="ja-JP" altLang="ja-JP" sz="1050" b="1" dirty="0"/>
              <a:t>【金利</a:t>
            </a:r>
            <a:r>
              <a:rPr lang="ja-JP" altLang="en-US" sz="1050" b="1" dirty="0"/>
              <a:t>（きんり）</a:t>
            </a:r>
            <a:r>
              <a:rPr lang="ja-JP" altLang="ja-JP" sz="1050" b="1" dirty="0"/>
              <a:t>】</a:t>
            </a:r>
          </a:p>
          <a:p>
            <a:r>
              <a:rPr lang="ja-JP" altLang="en-US" sz="1050" dirty="0"/>
              <a:t>　</a:t>
            </a:r>
            <a:r>
              <a:rPr lang="ja-JP" altLang="ja-JP" sz="1050" dirty="0"/>
              <a:t>お金を借りた人が貸してくれた人（銀行等）に払う料金のことです。この料金が低いとお金を借りる人が多くなり、逆に高いとお金を借りる人が少なくなります。</a:t>
            </a:r>
            <a:endParaRPr lang="en-US" altLang="ja-JP" sz="1050" dirty="0"/>
          </a:p>
          <a:p>
            <a:endParaRPr lang="ja-JP" altLang="ja-JP" sz="1050" dirty="0"/>
          </a:p>
          <a:p>
            <a:r>
              <a:rPr lang="ja-JP" altLang="ja-JP" sz="1050" b="1" dirty="0"/>
              <a:t>【物価</a:t>
            </a:r>
            <a:r>
              <a:rPr lang="ja-JP" altLang="en-US" sz="1050" b="1" dirty="0"/>
              <a:t>（ぶっか）</a:t>
            </a:r>
            <a:r>
              <a:rPr lang="ja-JP" altLang="ja-JP" sz="1050" b="1" dirty="0"/>
              <a:t>】</a:t>
            </a:r>
          </a:p>
          <a:p>
            <a:r>
              <a:rPr lang="ja-JP" altLang="en-US" sz="1050" dirty="0"/>
              <a:t>　</a:t>
            </a:r>
            <a:r>
              <a:rPr lang="ja-JP" altLang="ja-JP" sz="1050" dirty="0"/>
              <a:t>世の中で売られている物やサービス等、全体の価格レベルを指す言葉です。急にあがったり、急にさがったりすると皆さんが混乱するので、安定させることが重要です。</a:t>
            </a:r>
            <a:endParaRPr lang="en-US" altLang="ja-JP" sz="1050" dirty="0"/>
          </a:p>
          <a:p>
            <a:endParaRPr lang="ja-JP" altLang="ja-JP" sz="1050" dirty="0"/>
          </a:p>
          <a:p>
            <a:r>
              <a:rPr lang="ja-JP" altLang="ja-JP" sz="1050" b="1" dirty="0"/>
              <a:t>【インフレーション】</a:t>
            </a:r>
          </a:p>
          <a:p>
            <a:r>
              <a:rPr lang="ja-JP" altLang="ja-JP" sz="1050" dirty="0"/>
              <a:t>物価がだんだんとあがっていっている状態を言います。</a:t>
            </a:r>
            <a:endParaRPr lang="en-US" altLang="ja-JP" sz="1050" dirty="0"/>
          </a:p>
          <a:p>
            <a:endParaRPr lang="ja-JP" altLang="ja-JP" sz="1050" b="1" dirty="0"/>
          </a:p>
          <a:p>
            <a:r>
              <a:rPr lang="ja-JP" altLang="ja-JP" sz="1050" b="1" dirty="0"/>
              <a:t>【デフレーション】</a:t>
            </a:r>
          </a:p>
          <a:p>
            <a:r>
              <a:rPr lang="ja-JP" altLang="ja-JP" sz="1050" dirty="0"/>
              <a:t>物価がだんだんとさがっていっている状態を言います。</a:t>
            </a:r>
            <a:endParaRPr lang="en-US" altLang="ja-JP" sz="1050" dirty="0"/>
          </a:p>
          <a:p>
            <a:endParaRPr lang="ja-JP" altLang="ja-JP" sz="1050" dirty="0"/>
          </a:p>
          <a:p>
            <a:r>
              <a:rPr lang="ja-JP" altLang="ja-JP" sz="1050" b="1" dirty="0"/>
              <a:t>【景気（好景気・不景気）</a:t>
            </a:r>
            <a:r>
              <a:rPr lang="ja-JP" altLang="en-US" sz="1050" b="1" dirty="0"/>
              <a:t>（けいき）</a:t>
            </a:r>
            <a:r>
              <a:rPr lang="ja-JP" altLang="ja-JP" sz="1050" b="1" dirty="0"/>
              <a:t>】</a:t>
            </a:r>
          </a:p>
          <a:p>
            <a:r>
              <a:rPr lang="ja-JP" altLang="en-US" sz="1050" dirty="0"/>
              <a:t>　</a:t>
            </a:r>
            <a:r>
              <a:rPr lang="ja-JP" altLang="ja-JP" sz="1050" dirty="0"/>
              <a:t>人々や会社等お仕事してお金を稼いでいる人たち全体が、うまくいっているかどうかの傾向を指す言葉です。うまくいっている人が多ければ好景気と言い、逆にうまくいってない人が多ければ不景気と言います。</a:t>
            </a:r>
            <a:endParaRPr lang="en-US" altLang="ja-JP" sz="1050" dirty="0"/>
          </a:p>
          <a:p>
            <a:endParaRPr lang="ja-JP" altLang="ja-JP" sz="1050" b="1" dirty="0"/>
          </a:p>
          <a:p>
            <a:r>
              <a:rPr lang="ja-JP" altLang="ja-JP" sz="1050" b="1" dirty="0"/>
              <a:t>【政府</a:t>
            </a:r>
            <a:r>
              <a:rPr lang="ja-JP" altLang="en-US" sz="1050" b="1" dirty="0"/>
              <a:t>（せいふ）</a:t>
            </a:r>
            <a:r>
              <a:rPr lang="ja-JP" altLang="ja-JP" sz="1050" b="1" dirty="0"/>
              <a:t>】</a:t>
            </a:r>
          </a:p>
          <a:p>
            <a:r>
              <a:rPr lang="ja-JP" altLang="en-US" sz="1050" dirty="0"/>
              <a:t>　</a:t>
            </a:r>
            <a:r>
              <a:rPr lang="ja-JP" altLang="ja-JP" sz="1050" dirty="0"/>
              <a:t>ここでは国のなかで様々なデータを集計して発表している組織を指しています。日本では内閣府や厚生労働省などをイメージしてください。</a:t>
            </a:r>
            <a:endParaRPr lang="en-US" altLang="ja-JP" sz="1050" dirty="0"/>
          </a:p>
          <a:p>
            <a:endParaRPr lang="ja-JP" altLang="ja-JP" sz="1050" dirty="0"/>
          </a:p>
          <a:p>
            <a:r>
              <a:rPr lang="ja-JP" altLang="ja-JP" sz="1050" b="1" dirty="0"/>
              <a:t>【不動産</a:t>
            </a:r>
            <a:r>
              <a:rPr lang="ja-JP" altLang="en-US" sz="1050" b="1" dirty="0"/>
              <a:t>（ふどうさん）</a:t>
            </a:r>
            <a:r>
              <a:rPr lang="ja-JP" altLang="ja-JP" sz="1050" b="1" dirty="0"/>
              <a:t>】</a:t>
            </a:r>
          </a:p>
          <a:p>
            <a:r>
              <a:rPr lang="ja-JP" altLang="ja-JP" sz="1050" dirty="0"/>
              <a:t>土地とその上に立つ建物をまとめていう言葉です。</a:t>
            </a:r>
            <a:endParaRPr lang="en-US" altLang="ja-JP" sz="1050" dirty="0"/>
          </a:p>
          <a:p>
            <a:endParaRPr lang="ja-JP" altLang="ja-JP" sz="1050" b="1" dirty="0"/>
          </a:p>
          <a:p>
            <a:r>
              <a:rPr lang="ja-JP" altLang="ja-JP" sz="1050" b="1" dirty="0"/>
              <a:t>【暗号資産（仮想通貨）</a:t>
            </a:r>
            <a:r>
              <a:rPr lang="ja-JP" altLang="en-US" sz="1050" b="1" dirty="0"/>
              <a:t>（あんごうしさん（かそうつうか））</a:t>
            </a:r>
            <a:r>
              <a:rPr lang="ja-JP" altLang="ja-JP" sz="1050" b="1" dirty="0"/>
              <a:t>】</a:t>
            </a:r>
          </a:p>
          <a:p>
            <a:r>
              <a:rPr lang="ja-JP" altLang="en-US" sz="1050" dirty="0"/>
              <a:t>　</a:t>
            </a:r>
            <a:r>
              <a:rPr lang="ja-JP" altLang="ja-JP" sz="1050" dirty="0"/>
              <a:t>国が法律で決めた通貨（お金）ではなく、コンピューター上で相手が了承すれば世界のどこの国の人とでもやり取り交換ができる価値（お金）のことです。</a:t>
            </a:r>
            <a:endParaRPr lang="en-US" altLang="ja-JP" sz="1050" dirty="0"/>
          </a:p>
          <a:p>
            <a:endParaRPr lang="ja-JP" altLang="ja-JP" sz="1050" dirty="0"/>
          </a:p>
          <a:p>
            <a:r>
              <a:rPr lang="ja-JP" altLang="ja-JP" sz="1050" b="1" dirty="0"/>
              <a:t>【キャピタルゲイン】</a:t>
            </a:r>
          </a:p>
          <a:p>
            <a:r>
              <a:rPr lang="ja-JP" altLang="ja-JP" sz="1050" dirty="0"/>
              <a:t>ある物を買って、買った時より高く売ったときの差額（儲け）のことです。</a:t>
            </a:r>
            <a:endParaRPr lang="en-US" altLang="ja-JP" sz="1050" dirty="0"/>
          </a:p>
          <a:p>
            <a:endParaRPr lang="ja-JP" altLang="ja-JP" sz="1050" dirty="0"/>
          </a:p>
          <a:p>
            <a:r>
              <a:rPr lang="ja-JP" altLang="ja-JP" sz="1050" b="1" dirty="0"/>
              <a:t>【輸出</a:t>
            </a:r>
            <a:r>
              <a:rPr lang="ja-JP" altLang="en-US" sz="1050" b="1" dirty="0"/>
              <a:t>（ゆしゅつ）</a:t>
            </a:r>
            <a:r>
              <a:rPr lang="ja-JP" altLang="ja-JP" sz="1050" b="1" dirty="0"/>
              <a:t>】</a:t>
            </a:r>
          </a:p>
          <a:p>
            <a:r>
              <a:rPr lang="ja-JP" altLang="en-US" sz="1050" dirty="0"/>
              <a:t>　</a:t>
            </a:r>
            <a:r>
              <a:rPr lang="ja-JP" altLang="ja-JP" sz="1050" dirty="0"/>
              <a:t>ある国の人々や会社が、自分の国以外の人々や会社に対して、物やサービスを売ることです。逆に</a:t>
            </a:r>
            <a:r>
              <a:rPr lang="ja-JP" altLang="en-US" sz="1050" dirty="0"/>
              <a:t>、</a:t>
            </a:r>
            <a:r>
              <a:rPr lang="ja-JP" altLang="ja-JP" sz="1050" dirty="0"/>
              <a:t>ある国の人々や会社が、自分の国以外の人々や会社から、物やサービスを買うことを輸入と言います。</a:t>
            </a:r>
            <a:endParaRPr lang="en-US" altLang="ja-JP" sz="1050" dirty="0"/>
          </a:p>
          <a:p>
            <a:endParaRPr lang="ja-JP" altLang="ja-JP" sz="1050" dirty="0"/>
          </a:p>
          <a:p>
            <a:r>
              <a:rPr lang="ja-JP" altLang="ja-JP" sz="1050" b="1" dirty="0"/>
              <a:t>【ドル】</a:t>
            </a:r>
          </a:p>
          <a:p>
            <a:r>
              <a:rPr lang="ja-JP" altLang="ja-JP" sz="1050" dirty="0"/>
              <a:t>アメリカ合衆国が法律で定めている通貨（お金）の呼び方です。</a:t>
            </a:r>
            <a:endParaRPr lang="en-US" altLang="ja-JP" sz="1050" dirty="0"/>
          </a:p>
          <a:p>
            <a:endParaRPr lang="ja-JP" altLang="ja-JP" sz="1050" dirty="0"/>
          </a:p>
          <a:p>
            <a:r>
              <a:rPr lang="ja-JP" altLang="ja-JP" sz="1050" b="1" dirty="0"/>
              <a:t>【ユーロ】</a:t>
            </a:r>
          </a:p>
          <a:p>
            <a:r>
              <a:rPr lang="ja-JP" altLang="ja-JP" sz="1050" dirty="0"/>
              <a:t>ヨーロッパ連合が法律で定めている通貨（お金）の呼び方です。</a:t>
            </a:r>
          </a:p>
        </p:txBody>
      </p:sp>
      <p:sp>
        <p:nvSpPr>
          <p:cNvPr id="28" name="テキスト ボックス 27">
            <a:extLst>
              <a:ext uri="{FF2B5EF4-FFF2-40B4-BE49-F238E27FC236}">
                <a16:creationId xmlns:a16="http://schemas.microsoft.com/office/drawing/2014/main" id="{8E4EFF21-D915-437B-9187-FD79700CD0A9}"/>
              </a:ext>
            </a:extLst>
          </p:cNvPr>
          <p:cNvSpPr txBox="1"/>
          <p:nvPr/>
        </p:nvSpPr>
        <p:spPr>
          <a:xfrm>
            <a:off x="500702" y="405968"/>
            <a:ext cx="5988966" cy="338554"/>
          </a:xfrm>
          <a:prstGeom prst="rect">
            <a:avLst/>
          </a:prstGeom>
          <a:noFill/>
        </p:spPr>
        <p:txBody>
          <a:bodyPr wrap="square" rtlCol="0">
            <a:spAutoFit/>
          </a:bodyPr>
          <a:lstStyle/>
          <a:p>
            <a:pPr algn="ctr"/>
            <a:r>
              <a:rPr lang="ja-JP" altLang="en-US" sz="1600" dirty="0">
                <a:solidFill>
                  <a:schemeClr val="tx2"/>
                </a:solidFill>
                <a:latin typeface="HGS創英角ﾎﾟｯﾌﾟ体" panose="040B0A00000000000000" pitchFamily="50" charset="-128"/>
                <a:ea typeface="HGS創英角ﾎﾟｯﾌﾟ体" panose="040B0A00000000000000" pitchFamily="50" charset="-128"/>
              </a:rPr>
              <a:t>用語説明（ようごせつめい）</a:t>
            </a:r>
            <a:endParaRPr lang="ja-JP" altLang="ja-JP" sz="1600" dirty="0">
              <a:solidFill>
                <a:schemeClr val="tx2"/>
              </a:solidFill>
              <a:latin typeface="HGS創英角ﾎﾟｯﾌﾟ体" panose="040B0A00000000000000" pitchFamily="50" charset="-128"/>
              <a:ea typeface="HGS創英角ﾎﾟｯﾌﾟ体" panose="040B0A00000000000000" pitchFamily="50" charset="-128"/>
            </a:endParaRPr>
          </a:p>
        </p:txBody>
      </p:sp>
      <p:sp>
        <p:nvSpPr>
          <p:cNvPr id="2" name="四角形: 角を丸くする 1">
            <a:extLst>
              <a:ext uri="{FF2B5EF4-FFF2-40B4-BE49-F238E27FC236}">
                <a16:creationId xmlns:a16="http://schemas.microsoft.com/office/drawing/2014/main" id="{46D4210C-10AF-4619-A8C0-04BC20121BD5}"/>
              </a:ext>
            </a:extLst>
          </p:cNvPr>
          <p:cNvSpPr/>
          <p:nvPr/>
        </p:nvSpPr>
        <p:spPr>
          <a:xfrm>
            <a:off x="254284" y="1049937"/>
            <a:ext cx="6389443" cy="7758396"/>
          </a:xfrm>
          <a:prstGeom prst="roundRect">
            <a:avLst>
              <a:gd name="adj" fmla="val 4834"/>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3">
            <a:extLst>
              <a:ext uri="{FF2B5EF4-FFF2-40B4-BE49-F238E27FC236}">
                <a16:creationId xmlns:a16="http://schemas.microsoft.com/office/drawing/2014/main" id="{E6835F4B-51F6-4C0F-9034-24D38EF85C20}"/>
              </a:ext>
            </a:extLst>
          </p:cNvPr>
          <p:cNvCxnSpPr>
            <a:cxnSpLocks/>
          </p:cNvCxnSpPr>
          <p:nvPr/>
        </p:nvCxnSpPr>
        <p:spPr>
          <a:xfrm>
            <a:off x="1935866" y="757222"/>
            <a:ext cx="2986268" cy="0"/>
          </a:xfrm>
          <a:prstGeom prst="line">
            <a:avLst/>
          </a:prstGeom>
          <a:ln w="19050">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8C9A832A-3C4C-4935-A025-E605A1691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84" y="9456619"/>
            <a:ext cx="1261650" cy="336955"/>
          </a:xfrm>
          <a:prstGeom prst="rect">
            <a:avLst/>
          </a:prstGeom>
        </p:spPr>
      </p:pic>
    </p:spTree>
    <p:extLst>
      <p:ext uri="{BB962C8B-B14F-4D97-AF65-F5344CB8AC3E}">
        <p14:creationId xmlns:p14="http://schemas.microsoft.com/office/powerpoint/2010/main" val="244493134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6370</TotalTime>
  <Words>3778</Words>
  <Application>Microsoft Office PowerPoint</Application>
  <PresentationFormat>A4 210 x 297 mm</PresentationFormat>
  <Paragraphs>130</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HGS創英角ﾎﾟｯﾌﾟ体</vt:lpstr>
      <vt:lpstr>HG創英角ﾎﾟｯﾌﾟ体</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info</dc:creator>
  <cp:lastModifiedBy>naitoshota1119@gmail.com</cp:lastModifiedBy>
  <cp:revision>94</cp:revision>
  <cp:lastPrinted>2019-11-14T10:03:37Z</cp:lastPrinted>
  <dcterms:created xsi:type="dcterms:W3CDTF">2019-10-02T11:47:05Z</dcterms:created>
  <dcterms:modified xsi:type="dcterms:W3CDTF">2019-11-15T10:36:52Z</dcterms:modified>
</cp:coreProperties>
</file>