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Lst>
  <p:sldSz cx="6858000" cy="9906000" type="A4"/>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29" autoAdjust="0"/>
    <p:restoredTop sz="94660"/>
  </p:normalViewPr>
  <p:slideViewPr>
    <p:cSldViewPr snapToGrid="0">
      <p:cViewPr varScale="1">
        <p:scale>
          <a:sx n="44" d="100"/>
          <a:sy n="44" d="100"/>
        </p:scale>
        <p:origin x="20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26868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168621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383022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310004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209597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133397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362045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379315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946151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880201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D5B5BF-34CF-4FE4-AC21-C5483FCA0711}" type="datetimeFigureOut">
              <a:rPr kumimoji="1" lang="ja-JP" altLang="en-US" smtClean="0"/>
              <a:t>2022/7/5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1962800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5D5B5BF-34CF-4FE4-AC21-C5483FCA0711}" type="datetimeFigureOut">
              <a:rPr kumimoji="1" lang="ja-JP" altLang="en-US" smtClean="0"/>
              <a:t>2022/7/5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65BE557-C4D2-4886-A127-0BCCF789C4AE}" type="slidenum">
              <a:rPr kumimoji="1" lang="ja-JP" altLang="en-US" smtClean="0"/>
              <a:t>‹#›</a:t>
            </a:fld>
            <a:endParaRPr kumimoji="1" lang="ja-JP" altLang="en-US"/>
          </a:p>
        </p:txBody>
      </p:sp>
    </p:spTree>
    <p:extLst>
      <p:ext uri="{BB962C8B-B14F-4D97-AF65-F5344CB8AC3E}">
        <p14:creationId xmlns:p14="http://schemas.microsoft.com/office/powerpoint/2010/main" val="2442912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四角形: 角を丸くする 74">
            <a:extLst>
              <a:ext uri="{FF2B5EF4-FFF2-40B4-BE49-F238E27FC236}">
                <a16:creationId xmlns:a16="http://schemas.microsoft.com/office/drawing/2014/main" id="{9AEBE688-AE07-46C7-92BA-EBB89B14E103}"/>
              </a:ext>
            </a:extLst>
          </p:cNvPr>
          <p:cNvSpPr/>
          <p:nvPr/>
        </p:nvSpPr>
        <p:spPr>
          <a:xfrm>
            <a:off x="148746" y="9378426"/>
            <a:ext cx="2041990" cy="464427"/>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四角形: 角を丸くする 75">
            <a:extLst>
              <a:ext uri="{FF2B5EF4-FFF2-40B4-BE49-F238E27FC236}">
                <a16:creationId xmlns:a16="http://schemas.microsoft.com/office/drawing/2014/main" id="{F9A5AF2F-69DD-4F8C-8B71-ED94E235381B}"/>
              </a:ext>
            </a:extLst>
          </p:cNvPr>
          <p:cNvSpPr/>
          <p:nvPr/>
        </p:nvSpPr>
        <p:spPr>
          <a:xfrm>
            <a:off x="2435895" y="9378426"/>
            <a:ext cx="2041990" cy="464427"/>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四角形: 角を丸くする 76">
            <a:extLst>
              <a:ext uri="{FF2B5EF4-FFF2-40B4-BE49-F238E27FC236}">
                <a16:creationId xmlns:a16="http://schemas.microsoft.com/office/drawing/2014/main" id="{51007614-DFAB-4DED-872E-D6E13BED4FD5}"/>
              </a:ext>
            </a:extLst>
          </p:cNvPr>
          <p:cNvSpPr/>
          <p:nvPr/>
        </p:nvSpPr>
        <p:spPr>
          <a:xfrm>
            <a:off x="4723044" y="9378426"/>
            <a:ext cx="2041990" cy="464427"/>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四角形: 角を丸くする 53">
            <a:extLst>
              <a:ext uri="{FF2B5EF4-FFF2-40B4-BE49-F238E27FC236}">
                <a16:creationId xmlns:a16="http://schemas.microsoft.com/office/drawing/2014/main" id="{45E83B53-5027-426C-919E-E154E71A0D7F}"/>
              </a:ext>
            </a:extLst>
          </p:cNvPr>
          <p:cNvSpPr/>
          <p:nvPr/>
        </p:nvSpPr>
        <p:spPr>
          <a:xfrm>
            <a:off x="148746" y="8775553"/>
            <a:ext cx="2041990" cy="464427"/>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四角形: 角を丸くする 69">
            <a:extLst>
              <a:ext uri="{FF2B5EF4-FFF2-40B4-BE49-F238E27FC236}">
                <a16:creationId xmlns:a16="http://schemas.microsoft.com/office/drawing/2014/main" id="{CF814A48-3043-44A3-8572-7F8D518EA5F3}"/>
              </a:ext>
            </a:extLst>
          </p:cNvPr>
          <p:cNvSpPr/>
          <p:nvPr/>
        </p:nvSpPr>
        <p:spPr>
          <a:xfrm>
            <a:off x="2435895" y="8775553"/>
            <a:ext cx="2041990" cy="464427"/>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四角形: 角を丸くする 70">
            <a:extLst>
              <a:ext uri="{FF2B5EF4-FFF2-40B4-BE49-F238E27FC236}">
                <a16:creationId xmlns:a16="http://schemas.microsoft.com/office/drawing/2014/main" id="{1462F495-E453-4BE7-9800-8EE6D0FE7D90}"/>
              </a:ext>
            </a:extLst>
          </p:cNvPr>
          <p:cNvSpPr/>
          <p:nvPr/>
        </p:nvSpPr>
        <p:spPr>
          <a:xfrm>
            <a:off x="4723044" y="8775553"/>
            <a:ext cx="2041990" cy="464427"/>
          </a:xfrm>
          <a:prstGeom prst="roundRect">
            <a:avLst/>
          </a:prstGeom>
          <a:solidFill>
            <a:schemeClr val="bg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47693C12-5D75-4350-A1EA-85FC719BAC91}"/>
              </a:ext>
            </a:extLst>
          </p:cNvPr>
          <p:cNvGrpSpPr/>
          <p:nvPr/>
        </p:nvGrpSpPr>
        <p:grpSpPr>
          <a:xfrm>
            <a:off x="113369" y="6424220"/>
            <a:ext cx="2117150" cy="1063185"/>
            <a:chOff x="-4129323" y="4949585"/>
            <a:chExt cx="2117150" cy="1063185"/>
          </a:xfrm>
        </p:grpSpPr>
        <p:sp>
          <p:nvSpPr>
            <p:cNvPr id="51" name="四角形: 角を丸くする 50">
              <a:extLst>
                <a:ext uri="{FF2B5EF4-FFF2-40B4-BE49-F238E27FC236}">
                  <a16:creationId xmlns:a16="http://schemas.microsoft.com/office/drawing/2014/main" id="{C7F09237-6486-4956-9AD4-9B4B3E016AD7}"/>
                </a:ext>
              </a:extLst>
            </p:cNvPr>
            <p:cNvSpPr/>
            <p:nvPr/>
          </p:nvSpPr>
          <p:spPr>
            <a:xfrm>
              <a:off x="-4129323" y="5091104"/>
              <a:ext cx="2117150" cy="92166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1B88734D-B463-409F-BE5A-C277EA378BC6}"/>
                </a:ext>
              </a:extLst>
            </p:cNvPr>
            <p:cNvSpPr/>
            <p:nvPr/>
          </p:nvSpPr>
          <p:spPr>
            <a:xfrm>
              <a:off x="-3991498" y="4949585"/>
              <a:ext cx="1841500"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a:extLst>
              <a:ext uri="{FF2B5EF4-FFF2-40B4-BE49-F238E27FC236}">
                <a16:creationId xmlns:a16="http://schemas.microsoft.com/office/drawing/2014/main" id="{01EA0388-16AF-4A5D-9A60-27C9CAB03317}"/>
              </a:ext>
            </a:extLst>
          </p:cNvPr>
          <p:cNvGrpSpPr/>
          <p:nvPr/>
        </p:nvGrpSpPr>
        <p:grpSpPr>
          <a:xfrm>
            <a:off x="2366570" y="6424220"/>
            <a:ext cx="2117150" cy="1063185"/>
            <a:chOff x="-4129323" y="4949585"/>
            <a:chExt cx="2117150" cy="1063185"/>
          </a:xfrm>
        </p:grpSpPr>
        <p:sp>
          <p:nvSpPr>
            <p:cNvPr id="64" name="四角形: 角を丸くする 63">
              <a:extLst>
                <a:ext uri="{FF2B5EF4-FFF2-40B4-BE49-F238E27FC236}">
                  <a16:creationId xmlns:a16="http://schemas.microsoft.com/office/drawing/2014/main" id="{A88C553A-26F4-4681-A284-871B41990CF1}"/>
                </a:ext>
              </a:extLst>
            </p:cNvPr>
            <p:cNvSpPr/>
            <p:nvPr/>
          </p:nvSpPr>
          <p:spPr>
            <a:xfrm>
              <a:off x="-4129323" y="5091104"/>
              <a:ext cx="2117150" cy="92166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2A810707-66B0-4FDD-99DE-6122CAF6E2C1}"/>
                </a:ext>
              </a:extLst>
            </p:cNvPr>
            <p:cNvSpPr/>
            <p:nvPr/>
          </p:nvSpPr>
          <p:spPr>
            <a:xfrm>
              <a:off x="-3991498" y="4949585"/>
              <a:ext cx="1841500"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40C85538-2DC7-414D-A001-1469B804C770}"/>
              </a:ext>
            </a:extLst>
          </p:cNvPr>
          <p:cNvGrpSpPr/>
          <p:nvPr/>
        </p:nvGrpSpPr>
        <p:grpSpPr>
          <a:xfrm>
            <a:off x="4619770" y="6424220"/>
            <a:ext cx="2117150" cy="1063185"/>
            <a:chOff x="-4129323" y="4949585"/>
            <a:chExt cx="2117150" cy="1063185"/>
          </a:xfrm>
        </p:grpSpPr>
        <p:sp>
          <p:nvSpPr>
            <p:cNvPr id="67" name="四角形: 角を丸くする 66">
              <a:extLst>
                <a:ext uri="{FF2B5EF4-FFF2-40B4-BE49-F238E27FC236}">
                  <a16:creationId xmlns:a16="http://schemas.microsoft.com/office/drawing/2014/main" id="{EB2C4D65-37C8-4D0E-9155-2836494CA4C7}"/>
                </a:ext>
              </a:extLst>
            </p:cNvPr>
            <p:cNvSpPr/>
            <p:nvPr/>
          </p:nvSpPr>
          <p:spPr>
            <a:xfrm>
              <a:off x="-4129323" y="5091104"/>
              <a:ext cx="2117150" cy="92166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704AD1DB-8A5F-4A83-BF34-56A5BB43231C}"/>
                </a:ext>
              </a:extLst>
            </p:cNvPr>
            <p:cNvSpPr/>
            <p:nvPr/>
          </p:nvSpPr>
          <p:spPr>
            <a:xfrm>
              <a:off x="-3991498" y="4949585"/>
              <a:ext cx="1841500" cy="276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テキスト ボックス 4">
            <a:extLst>
              <a:ext uri="{FF2B5EF4-FFF2-40B4-BE49-F238E27FC236}">
                <a16:creationId xmlns:a16="http://schemas.microsoft.com/office/drawing/2014/main" id="{37AAD832-844E-4107-B677-E6BF8162EAD2}"/>
              </a:ext>
            </a:extLst>
          </p:cNvPr>
          <p:cNvSpPr txBox="1"/>
          <p:nvPr/>
        </p:nvSpPr>
        <p:spPr>
          <a:xfrm>
            <a:off x="1008211" y="365154"/>
            <a:ext cx="4830945" cy="400110"/>
          </a:xfrm>
          <a:prstGeom prst="rect">
            <a:avLst/>
          </a:prstGeom>
          <a:noFill/>
        </p:spPr>
        <p:txBody>
          <a:bodyPr wrap="square" rtlCol="0">
            <a:spAutoFit/>
          </a:bodyPr>
          <a:lstStyle/>
          <a:p>
            <a:r>
              <a:rPr kumimoji="1" lang="ja-JP" altLang="en-US" sz="2000" b="1" dirty="0"/>
              <a:t>マネティ（講師派遣サービス）のご案内</a:t>
            </a:r>
          </a:p>
        </p:txBody>
      </p:sp>
      <p:sp>
        <p:nvSpPr>
          <p:cNvPr id="7" name="テキスト ボックス 6">
            <a:extLst>
              <a:ext uri="{FF2B5EF4-FFF2-40B4-BE49-F238E27FC236}">
                <a16:creationId xmlns:a16="http://schemas.microsoft.com/office/drawing/2014/main" id="{933A6BC2-8B5E-4E4E-B7C4-D790A2E8B777}"/>
              </a:ext>
            </a:extLst>
          </p:cNvPr>
          <p:cNvSpPr txBox="1"/>
          <p:nvPr/>
        </p:nvSpPr>
        <p:spPr>
          <a:xfrm>
            <a:off x="15650" y="1219728"/>
            <a:ext cx="7044902" cy="492443"/>
          </a:xfrm>
          <a:prstGeom prst="rect">
            <a:avLst/>
          </a:prstGeom>
          <a:noFill/>
        </p:spPr>
        <p:txBody>
          <a:bodyPr wrap="square" rtlCol="0">
            <a:spAutoFit/>
          </a:bodyPr>
          <a:lstStyle/>
          <a:p>
            <a:r>
              <a:rPr lang="ja-JP" altLang="ja-JP" sz="1300" dirty="0"/>
              <a:t>日本に正しい投資の考え方を根付かせる</a:t>
            </a:r>
            <a:r>
              <a:rPr lang="ja-JP" altLang="en-US" sz="1300" dirty="0"/>
              <a:t>「　　　　　　（</a:t>
            </a:r>
            <a:r>
              <a:rPr lang="en-US" altLang="ja-JP" sz="1300" dirty="0"/>
              <a:t>※</a:t>
            </a:r>
            <a:r>
              <a:rPr lang="ja-JP" altLang="en-US" sz="1300" dirty="0"/>
              <a:t>）」</a:t>
            </a:r>
            <a:r>
              <a:rPr lang="ja-JP" altLang="ja-JP" sz="1300" dirty="0"/>
              <a:t>を学校</a:t>
            </a:r>
            <a:r>
              <a:rPr lang="ja-JP" altLang="en-US" sz="1300" dirty="0"/>
              <a:t>・</a:t>
            </a:r>
            <a:r>
              <a:rPr lang="ja-JP" altLang="ja-JP" sz="1300" dirty="0"/>
              <a:t>企業</a:t>
            </a:r>
            <a:r>
              <a:rPr lang="ja-JP" altLang="en-US" sz="1300" dirty="0"/>
              <a:t>等</a:t>
            </a:r>
            <a:r>
              <a:rPr lang="ja-JP" altLang="ja-JP" sz="1300" dirty="0"/>
              <a:t>に派遣し、</a:t>
            </a:r>
            <a:endParaRPr lang="en-US" altLang="ja-JP" sz="1300" dirty="0"/>
          </a:p>
          <a:p>
            <a:r>
              <a:rPr lang="ja-JP" altLang="en-US" sz="1300" dirty="0"/>
              <a:t>参加型の</a:t>
            </a:r>
            <a:r>
              <a:rPr lang="ja-JP" altLang="ja-JP" sz="1300" dirty="0"/>
              <a:t>授業や研修を</a:t>
            </a:r>
            <a:r>
              <a:rPr lang="ja-JP" altLang="en-US" sz="1300" dirty="0"/>
              <a:t>通じて金融知識・投資知識をアップさせるサービスが　　　　です。</a:t>
            </a:r>
            <a:endParaRPr kumimoji="1" lang="ja-JP" altLang="en-US" sz="1300" dirty="0"/>
          </a:p>
        </p:txBody>
      </p:sp>
      <p:sp>
        <p:nvSpPr>
          <p:cNvPr id="9" name="テキスト ボックス 8">
            <a:extLst>
              <a:ext uri="{FF2B5EF4-FFF2-40B4-BE49-F238E27FC236}">
                <a16:creationId xmlns:a16="http://schemas.microsoft.com/office/drawing/2014/main" id="{299ED643-32B3-423B-B12D-0264AF0F0538}"/>
              </a:ext>
            </a:extLst>
          </p:cNvPr>
          <p:cNvSpPr txBox="1"/>
          <p:nvPr/>
        </p:nvSpPr>
        <p:spPr>
          <a:xfrm>
            <a:off x="61928" y="2390470"/>
            <a:ext cx="4385477" cy="1384995"/>
          </a:xfrm>
          <a:prstGeom prst="rect">
            <a:avLst/>
          </a:prstGeom>
          <a:noFill/>
        </p:spPr>
        <p:txBody>
          <a:bodyPr wrap="square" rtlCol="0">
            <a:spAutoFit/>
          </a:bodyPr>
          <a:lstStyle/>
          <a:p>
            <a:r>
              <a:rPr lang="ja-JP" altLang="en-US" sz="1200" dirty="0"/>
              <a:t>　日本は人生</a:t>
            </a:r>
            <a:r>
              <a:rPr lang="en-US" altLang="ja-JP" sz="1200" dirty="0"/>
              <a:t>100</a:t>
            </a:r>
            <a:r>
              <a:rPr lang="ja-JP" altLang="en-US" sz="1200" dirty="0"/>
              <a:t>年時代というかつてない高齢者社会になり、資産寿命も延ばす必要があります。</a:t>
            </a:r>
            <a:endParaRPr lang="en-US" altLang="ja-JP" sz="1200" dirty="0"/>
          </a:p>
          <a:p>
            <a:r>
              <a:rPr lang="ja-JP" altLang="en-US" sz="1200" dirty="0"/>
              <a:t>　しかし、金融教育が体系化していない日本では諸外国と比較しても金融リテラシーが低いため、金融資産の保有比率を見ても</a:t>
            </a:r>
            <a:r>
              <a:rPr lang="en-US" altLang="ja-JP" sz="1200" dirty="0"/>
              <a:t>1</a:t>
            </a:r>
            <a:r>
              <a:rPr lang="ja-JP" altLang="en-US" sz="1200" dirty="0"/>
              <a:t>世帯当たり平均において半分以上が金利の低い現金・預金頼みです。</a:t>
            </a:r>
            <a:endParaRPr lang="en-US" altLang="ja-JP" sz="1200" dirty="0"/>
          </a:p>
          <a:p>
            <a:r>
              <a:rPr kumimoji="1" lang="ja-JP" altLang="en-US" sz="1200" dirty="0"/>
              <a:t>　だからこそ日本には正しい金融・投資教育が必要です。</a:t>
            </a:r>
          </a:p>
        </p:txBody>
      </p:sp>
      <p:sp>
        <p:nvSpPr>
          <p:cNvPr id="12" name="テキスト ボックス 11">
            <a:extLst>
              <a:ext uri="{FF2B5EF4-FFF2-40B4-BE49-F238E27FC236}">
                <a16:creationId xmlns:a16="http://schemas.microsoft.com/office/drawing/2014/main" id="{6D452D67-775A-40A3-91BA-88C5192BC662}"/>
              </a:ext>
            </a:extLst>
          </p:cNvPr>
          <p:cNvSpPr txBox="1"/>
          <p:nvPr/>
        </p:nvSpPr>
        <p:spPr>
          <a:xfrm>
            <a:off x="25729" y="4367598"/>
            <a:ext cx="6744884" cy="276999"/>
          </a:xfrm>
          <a:prstGeom prst="rect">
            <a:avLst/>
          </a:prstGeom>
          <a:noFill/>
        </p:spPr>
        <p:txBody>
          <a:bodyPr wrap="square" rtlCol="0">
            <a:spAutoFit/>
          </a:bodyPr>
          <a:lstStyle/>
          <a:p>
            <a:r>
              <a:rPr lang="ja-JP" altLang="en-US" sz="1200" dirty="0"/>
              <a:t>〇生徒や従業員の金融・経済のリテラシーを高めたいが、授業・研修を実施する機会が少ない。</a:t>
            </a:r>
            <a:endParaRPr lang="en-US" altLang="ja-JP" sz="1200" dirty="0"/>
          </a:p>
        </p:txBody>
      </p:sp>
      <p:sp>
        <p:nvSpPr>
          <p:cNvPr id="14" name="テキスト ボックス 13">
            <a:extLst>
              <a:ext uri="{FF2B5EF4-FFF2-40B4-BE49-F238E27FC236}">
                <a16:creationId xmlns:a16="http://schemas.microsoft.com/office/drawing/2014/main" id="{6C83870D-BFCD-4901-A915-1611056A0B44}"/>
              </a:ext>
            </a:extLst>
          </p:cNvPr>
          <p:cNvSpPr txBox="1"/>
          <p:nvPr/>
        </p:nvSpPr>
        <p:spPr>
          <a:xfrm>
            <a:off x="771351" y="5730017"/>
            <a:ext cx="6064831" cy="292388"/>
          </a:xfrm>
          <a:prstGeom prst="rect">
            <a:avLst/>
          </a:prstGeom>
          <a:noFill/>
        </p:spPr>
        <p:txBody>
          <a:bodyPr wrap="square" rtlCol="0">
            <a:spAutoFit/>
          </a:bodyPr>
          <a:lstStyle/>
          <a:p>
            <a:r>
              <a:rPr kumimoji="1" lang="ja-JP" altLang="en-US" sz="1300" b="1" dirty="0"/>
              <a:t>は日本に求められる金融・投資教育のために「　　　　　　」を派遣します。</a:t>
            </a:r>
            <a:endParaRPr kumimoji="1" lang="en-US" altLang="ja-JP" sz="1300" b="1" dirty="0"/>
          </a:p>
        </p:txBody>
      </p:sp>
      <p:sp>
        <p:nvSpPr>
          <p:cNvPr id="16" name="テキスト ボックス 15">
            <a:extLst>
              <a:ext uri="{FF2B5EF4-FFF2-40B4-BE49-F238E27FC236}">
                <a16:creationId xmlns:a16="http://schemas.microsoft.com/office/drawing/2014/main" id="{EC17B1FD-885B-401F-A7D6-868B06A026A5}"/>
              </a:ext>
            </a:extLst>
          </p:cNvPr>
          <p:cNvSpPr txBox="1"/>
          <p:nvPr/>
        </p:nvSpPr>
        <p:spPr>
          <a:xfrm>
            <a:off x="448184" y="6449906"/>
            <a:ext cx="1587113" cy="276999"/>
          </a:xfrm>
          <a:prstGeom prst="rect">
            <a:avLst/>
          </a:prstGeom>
          <a:noFill/>
        </p:spPr>
        <p:txBody>
          <a:bodyPr wrap="square" rtlCol="0">
            <a:spAutoFit/>
          </a:bodyPr>
          <a:lstStyle/>
          <a:p>
            <a:r>
              <a:rPr kumimoji="1" lang="ja-JP" altLang="en-US" sz="1200" b="1" dirty="0"/>
              <a:t>①参加型の授業</a:t>
            </a:r>
          </a:p>
        </p:txBody>
      </p:sp>
      <p:sp>
        <p:nvSpPr>
          <p:cNvPr id="17" name="テキスト ボックス 16">
            <a:extLst>
              <a:ext uri="{FF2B5EF4-FFF2-40B4-BE49-F238E27FC236}">
                <a16:creationId xmlns:a16="http://schemas.microsoft.com/office/drawing/2014/main" id="{632B7EBB-D133-470C-8865-32EE057F594F}"/>
              </a:ext>
            </a:extLst>
          </p:cNvPr>
          <p:cNvSpPr txBox="1"/>
          <p:nvPr/>
        </p:nvSpPr>
        <p:spPr>
          <a:xfrm>
            <a:off x="4689246" y="6477286"/>
            <a:ext cx="1864476" cy="276999"/>
          </a:xfrm>
          <a:prstGeom prst="rect">
            <a:avLst/>
          </a:prstGeom>
          <a:noFill/>
        </p:spPr>
        <p:txBody>
          <a:bodyPr wrap="square" rtlCol="0">
            <a:spAutoFit/>
          </a:bodyPr>
          <a:lstStyle/>
          <a:p>
            <a:r>
              <a:rPr kumimoji="1" lang="ja-JP" altLang="en-US" sz="1200" b="1" dirty="0"/>
              <a:t>③カスタマイズも可能</a:t>
            </a:r>
          </a:p>
        </p:txBody>
      </p:sp>
      <p:sp>
        <p:nvSpPr>
          <p:cNvPr id="18" name="テキスト ボックス 17">
            <a:extLst>
              <a:ext uri="{FF2B5EF4-FFF2-40B4-BE49-F238E27FC236}">
                <a16:creationId xmlns:a16="http://schemas.microsoft.com/office/drawing/2014/main" id="{8E6C58D3-D917-4B23-83AD-72F14C507CB9}"/>
              </a:ext>
            </a:extLst>
          </p:cNvPr>
          <p:cNvSpPr txBox="1"/>
          <p:nvPr/>
        </p:nvSpPr>
        <p:spPr>
          <a:xfrm>
            <a:off x="2676942" y="6477286"/>
            <a:ext cx="1263825" cy="276999"/>
          </a:xfrm>
          <a:prstGeom prst="rect">
            <a:avLst/>
          </a:prstGeom>
          <a:noFill/>
        </p:spPr>
        <p:txBody>
          <a:bodyPr wrap="square" rtlCol="0">
            <a:spAutoFit/>
          </a:bodyPr>
          <a:lstStyle/>
          <a:p>
            <a:r>
              <a:rPr kumimoji="1" lang="ja-JP" altLang="en-US" sz="1200" b="1" dirty="0"/>
              <a:t>②公平・中立</a:t>
            </a:r>
          </a:p>
        </p:txBody>
      </p:sp>
      <p:sp>
        <p:nvSpPr>
          <p:cNvPr id="20" name="テキスト ボックス 19">
            <a:extLst>
              <a:ext uri="{FF2B5EF4-FFF2-40B4-BE49-F238E27FC236}">
                <a16:creationId xmlns:a16="http://schemas.microsoft.com/office/drawing/2014/main" id="{680BE55A-7596-4B61-AF36-AAC62147C693}"/>
              </a:ext>
            </a:extLst>
          </p:cNvPr>
          <p:cNvSpPr txBox="1"/>
          <p:nvPr/>
        </p:nvSpPr>
        <p:spPr>
          <a:xfrm>
            <a:off x="92966" y="8883442"/>
            <a:ext cx="2173980" cy="276999"/>
          </a:xfrm>
          <a:prstGeom prst="rect">
            <a:avLst/>
          </a:prstGeom>
          <a:noFill/>
        </p:spPr>
        <p:txBody>
          <a:bodyPr wrap="square" rtlCol="0">
            <a:spAutoFit/>
          </a:bodyPr>
          <a:lstStyle/>
          <a:p>
            <a:r>
              <a:rPr kumimoji="1" lang="ja-JP" altLang="en-US" sz="1200" dirty="0"/>
              <a:t>資産運用・人生設計の考え方</a:t>
            </a:r>
            <a:endParaRPr kumimoji="1" lang="en-US" altLang="ja-JP" sz="1200" dirty="0"/>
          </a:p>
        </p:txBody>
      </p:sp>
      <p:sp>
        <p:nvSpPr>
          <p:cNvPr id="21" name="テキスト ボックス 20">
            <a:extLst>
              <a:ext uri="{FF2B5EF4-FFF2-40B4-BE49-F238E27FC236}">
                <a16:creationId xmlns:a16="http://schemas.microsoft.com/office/drawing/2014/main" id="{C4B8BB3D-B81F-4F79-B23C-EFDD6E899FAD}"/>
              </a:ext>
            </a:extLst>
          </p:cNvPr>
          <p:cNvSpPr txBox="1"/>
          <p:nvPr/>
        </p:nvSpPr>
        <p:spPr>
          <a:xfrm>
            <a:off x="2379288" y="8803993"/>
            <a:ext cx="2140089" cy="461665"/>
          </a:xfrm>
          <a:prstGeom prst="rect">
            <a:avLst/>
          </a:prstGeom>
          <a:noFill/>
        </p:spPr>
        <p:txBody>
          <a:bodyPr wrap="square" rtlCol="0">
            <a:spAutoFit/>
          </a:bodyPr>
          <a:lstStyle/>
          <a:p>
            <a:r>
              <a:rPr kumimoji="1" lang="en-US" altLang="ja-JP" sz="1200" dirty="0"/>
              <a:t>DC</a:t>
            </a:r>
            <a:r>
              <a:rPr kumimoji="1" lang="ja-JP" altLang="en-US" sz="1200" dirty="0"/>
              <a:t>、</a:t>
            </a:r>
            <a:r>
              <a:rPr kumimoji="1" lang="en-US" altLang="ja-JP" sz="1200" dirty="0" err="1"/>
              <a:t>iDeCo</a:t>
            </a:r>
            <a:r>
              <a:rPr kumimoji="1" lang="ja-JP" altLang="en-US" sz="1200" dirty="0"/>
              <a:t>、</a:t>
            </a:r>
            <a:r>
              <a:rPr kumimoji="1" lang="en-US" altLang="ja-JP" sz="1200" dirty="0"/>
              <a:t>NISA</a:t>
            </a:r>
            <a:r>
              <a:rPr kumimoji="1" lang="ja-JP" altLang="en-US" sz="1200" dirty="0"/>
              <a:t>制度の概要、利用のポイント</a:t>
            </a:r>
            <a:endParaRPr kumimoji="1" lang="en-US" altLang="ja-JP" sz="1200" dirty="0"/>
          </a:p>
        </p:txBody>
      </p:sp>
      <p:sp>
        <p:nvSpPr>
          <p:cNvPr id="22" name="テキスト ボックス 21">
            <a:extLst>
              <a:ext uri="{FF2B5EF4-FFF2-40B4-BE49-F238E27FC236}">
                <a16:creationId xmlns:a16="http://schemas.microsoft.com/office/drawing/2014/main" id="{32137837-E8BF-416A-B0AC-77A5D2902E71}"/>
              </a:ext>
            </a:extLst>
          </p:cNvPr>
          <p:cNvSpPr txBox="1"/>
          <p:nvPr/>
        </p:nvSpPr>
        <p:spPr>
          <a:xfrm>
            <a:off x="4767494" y="8784941"/>
            <a:ext cx="1888751" cy="461665"/>
          </a:xfrm>
          <a:prstGeom prst="rect">
            <a:avLst/>
          </a:prstGeom>
          <a:noFill/>
        </p:spPr>
        <p:txBody>
          <a:bodyPr wrap="square" rtlCol="0">
            <a:spAutoFit/>
          </a:bodyPr>
          <a:lstStyle/>
          <a:p>
            <a:r>
              <a:rPr kumimoji="1" lang="ja-JP" altLang="en-US" sz="1200" dirty="0"/>
              <a:t>クレジットカードの</a:t>
            </a:r>
            <a:endParaRPr kumimoji="1" lang="en-US" altLang="ja-JP" sz="1200" dirty="0"/>
          </a:p>
          <a:p>
            <a:r>
              <a:rPr kumimoji="1" lang="ja-JP" altLang="en-US" sz="1200" dirty="0"/>
              <a:t>作り方・使い方について</a:t>
            </a:r>
            <a:endParaRPr kumimoji="1" lang="en-US" altLang="ja-JP" sz="1200" dirty="0"/>
          </a:p>
        </p:txBody>
      </p:sp>
      <p:sp>
        <p:nvSpPr>
          <p:cNvPr id="23" name="テキスト ボックス 22">
            <a:extLst>
              <a:ext uri="{FF2B5EF4-FFF2-40B4-BE49-F238E27FC236}">
                <a16:creationId xmlns:a16="http://schemas.microsoft.com/office/drawing/2014/main" id="{2F66710E-EE94-40E3-A410-584F8FB22ECE}"/>
              </a:ext>
            </a:extLst>
          </p:cNvPr>
          <p:cNvSpPr txBox="1"/>
          <p:nvPr/>
        </p:nvSpPr>
        <p:spPr>
          <a:xfrm>
            <a:off x="4767494" y="9393415"/>
            <a:ext cx="1964145" cy="461665"/>
          </a:xfrm>
          <a:prstGeom prst="rect">
            <a:avLst/>
          </a:prstGeom>
          <a:noFill/>
        </p:spPr>
        <p:txBody>
          <a:bodyPr wrap="square" rtlCol="0">
            <a:spAutoFit/>
          </a:bodyPr>
          <a:lstStyle/>
          <a:p>
            <a:r>
              <a:rPr kumimoji="1" lang="ja-JP" altLang="en-US" sz="1200" dirty="0"/>
              <a:t>各種投資商品の</a:t>
            </a:r>
            <a:endParaRPr kumimoji="1" lang="en-US" altLang="ja-JP" sz="1200" dirty="0"/>
          </a:p>
          <a:p>
            <a:r>
              <a:rPr kumimoji="1" lang="ja-JP" altLang="en-US" sz="1200" dirty="0"/>
              <a:t>メリット・デメリット</a:t>
            </a:r>
            <a:endParaRPr kumimoji="1" lang="en-US" altLang="ja-JP" sz="1200" dirty="0"/>
          </a:p>
        </p:txBody>
      </p:sp>
      <p:sp>
        <p:nvSpPr>
          <p:cNvPr id="24" name="テキスト ボックス 23">
            <a:extLst>
              <a:ext uri="{FF2B5EF4-FFF2-40B4-BE49-F238E27FC236}">
                <a16:creationId xmlns:a16="http://schemas.microsoft.com/office/drawing/2014/main" id="{C0E7ABD8-A6C2-42B4-AA58-755055750D85}"/>
              </a:ext>
            </a:extLst>
          </p:cNvPr>
          <p:cNvSpPr txBox="1"/>
          <p:nvPr/>
        </p:nvSpPr>
        <p:spPr>
          <a:xfrm>
            <a:off x="2379288" y="9482859"/>
            <a:ext cx="2240482" cy="276999"/>
          </a:xfrm>
          <a:prstGeom prst="rect">
            <a:avLst/>
          </a:prstGeom>
          <a:noFill/>
        </p:spPr>
        <p:txBody>
          <a:bodyPr wrap="square" rtlCol="0">
            <a:spAutoFit/>
          </a:bodyPr>
          <a:lstStyle/>
          <a:p>
            <a:r>
              <a:rPr kumimoji="1" lang="ja-JP" altLang="en-US" sz="1200" dirty="0"/>
              <a:t>セカンドキャリア研修で活用</a:t>
            </a:r>
            <a:endParaRPr kumimoji="1" lang="en-US" altLang="ja-JP" sz="1200" dirty="0"/>
          </a:p>
        </p:txBody>
      </p:sp>
      <p:sp>
        <p:nvSpPr>
          <p:cNvPr id="25" name="テキスト ボックス 24">
            <a:extLst>
              <a:ext uri="{FF2B5EF4-FFF2-40B4-BE49-F238E27FC236}">
                <a16:creationId xmlns:a16="http://schemas.microsoft.com/office/drawing/2014/main" id="{6DE2EC4F-6454-458B-880B-C1B1DDBB96B4}"/>
              </a:ext>
            </a:extLst>
          </p:cNvPr>
          <p:cNvSpPr txBox="1"/>
          <p:nvPr/>
        </p:nvSpPr>
        <p:spPr>
          <a:xfrm>
            <a:off x="113109" y="9490553"/>
            <a:ext cx="2165786" cy="261610"/>
          </a:xfrm>
          <a:prstGeom prst="rect">
            <a:avLst/>
          </a:prstGeom>
          <a:noFill/>
        </p:spPr>
        <p:txBody>
          <a:bodyPr wrap="square" rtlCol="0">
            <a:spAutoFit/>
          </a:bodyPr>
          <a:lstStyle/>
          <a:p>
            <a:r>
              <a:rPr kumimoji="1" lang="ja-JP" altLang="en-US" sz="1100" dirty="0"/>
              <a:t>新入社員研修・営業研修で活用</a:t>
            </a:r>
            <a:endParaRPr kumimoji="1" lang="en-US" altLang="ja-JP" sz="1100" dirty="0"/>
          </a:p>
        </p:txBody>
      </p:sp>
      <p:sp>
        <p:nvSpPr>
          <p:cNvPr id="26" name="テキスト ボックス 25">
            <a:extLst>
              <a:ext uri="{FF2B5EF4-FFF2-40B4-BE49-F238E27FC236}">
                <a16:creationId xmlns:a16="http://schemas.microsoft.com/office/drawing/2014/main" id="{420E0128-8C35-4FDC-A9CD-BFBDB8AB5BF3}"/>
              </a:ext>
            </a:extLst>
          </p:cNvPr>
          <p:cNvSpPr txBox="1"/>
          <p:nvPr/>
        </p:nvSpPr>
        <p:spPr>
          <a:xfrm>
            <a:off x="104055" y="1756433"/>
            <a:ext cx="6719220" cy="230832"/>
          </a:xfrm>
          <a:prstGeom prst="rect">
            <a:avLst/>
          </a:prstGeom>
          <a:noFill/>
        </p:spPr>
        <p:txBody>
          <a:bodyPr wrap="square" rtlCol="0">
            <a:spAutoFit/>
          </a:bodyPr>
          <a:lstStyle/>
          <a:p>
            <a:r>
              <a:rPr lang="en-US" altLang="ja-JP" sz="900" dirty="0"/>
              <a:t>※</a:t>
            </a:r>
            <a:r>
              <a:rPr lang="ja-JP" altLang="en-US" sz="900" dirty="0"/>
              <a:t>投資診断士は投資診断協会が認定した資格です。マネティではマネティ認定講師制度で合格した投資診断士を派遣致します。</a:t>
            </a:r>
            <a:endParaRPr kumimoji="1" lang="ja-JP" altLang="en-US" sz="900" dirty="0"/>
          </a:p>
        </p:txBody>
      </p:sp>
      <p:sp>
        <p:nvSpPr>
          <p:cNvPr id="27" name="テキスト ボックス 26">
            <a:extLst>
              <a:ext uri="{FF2B5EF4-FFF2-40B4-BE49-F238E27FC236}">
                <a16:creationId xmlns:a16="http://schemas.microsoft.com/office/drawing/2014/main" id="{A9C35FAC-C2A3-4BA5-B83B-A2A91DAE3728}"/>
              </a:ext>
            </a:extLst>
          </p:cNvPr>
          <p:cNvSpPr txBox="1"/>
          <p:nvPr/>
        </p:nvSpPr>
        <p:spPr>
          <a:xfrm>
            <a:off x="986046" y="759196"/>
            <a:ext cx="4830945" cy="292388"/>
          </a:xfrm>
          <a:prstGeom prst="rect">
            <a:avLst/>
          </a:prstGeom>
          <a:noFill/>
        </p:spPr>
        <p:txBody>
          <a:bodyPr wrap="square" rtlCol="0">
            <a:spAutoFit/>
          </a:bodyPr>
          <a:lstStyle/>
          <a:p>
            <a:r>
              <a:rPr kumimoji="1" lang="ja-JP" altLang="en-US" sz="1300" dirty="0"/>
              <a:t>～「人生</a:t>
            </a:r>
            <a:r>
              <a:rPr kumimoji="1" lang="en-US" altLang="ja-JP" sz="1300" dirty="0"/>
              <a:t>100</a:t>
            </a:r>
            <a:r>
              <a:rPr kumimoji="1" lang="ja-JP" altLang="en-US" sz="1300" dirty="0"/>
              <a:t>年時代」これからの日本に必要な新参加型授業～</a:t>
            </a:r>
          </a:p>
        </p:txBody>
      </p:sp>
      <p:sp>
        <p:nvSpPr>
          <p:cNvPr id="28" name="テキスト ボックス 27">
            <a:extLst>
              <a:ext uri="{FF2B5EF4-FFF2-40B4-BE49-F238E27FC236}">
                <a16:creationId xmlns:a16="http://schemas.microsoft.com/office/drawing/2014/main" id="{AAA80806-FEB0-4017-987F-04B29CB58BCC}"/>
              </a:ext>
            </a:extLst>
          </p:cNvPr>
          <p:cNvSpPr txBox="1"/>
          <p:nvPr/>
        </p:nvSpPr>
        <p:spPr>
          <a:xfrm>
            <a:off x="25729" y="4645569"/>
            <a:ext cx="6160833" cy="276999"/>
          </a:xfrm>
          <a:prstGeom prst="rect">
            <a:avLst/>
          </a:prstGeom>
          <a:noFill/>
        </p:spPr>
        <p:txBody>
          <a:bodyPr wrap="square" rtlCol="0">
            <a:spAutoFit/>
          </a:bodyPr>
          <a:lstStyle/>
          <a:p>
            <a:r>
              <a:rPr lang="ja-JP" altLang="en-US" sz="1200" dirty="0"/>
              <a:t>〇資産形成の方法について生徒や従業員に広めたいが、うまく説明できない。</a:t>
            </a:r>
            <a:endParaRPr lang="en-US" altLang="ja-JP" sz="1200" dirty="0"/>
          </a:p>
        </p:txBody>
      </p:sp>
      <p:sp>
        <p:nvSpPr>
          <p:cNvPr id="29" name="テキスト ボックス 28">
            <a:extLst>
              <a:ext uri="{FF2B5EF4-FFF2-40B4-BE49-F238E27FC236}">
                <a16:creationId xmlns:a16="http://schemas.microsoft.com/office/drawing/2014/main" id="{D6E798E6-B589-477A-AB13-6652BA9B7AEE}"/>
              </a:ext>
            </a:extLst>
          </p:cNvPr>
          <p:cNvSpPr txBox="1"/>
          <p:nvPr/>
        </p:nvSpPr>
        <p:spPr>
          <a:xfrm>
            <a:off x="25729" y="4923540"/>
            <a:ext cx="6744884" cy="276999"/>
          </a:xfrm>
          <a:prstGeom prst="rect">
            <a:avLst/>
          </a:prstGeom>
          <a:noFill/>
        </p:spPr>
        <p:txBody>
          <a:bodyPr wrap="square" rtlCol="0">
            <a:spAutoFit/>
          </a:bodyPr>
          <a:lstStyle/>
          <a:p>
            <a:r>
              <a:rPr lang="ja-JP" altLang="en-US" sz="1200" dirty="0"/>
              <a:t>〇確定拠出年金を採用しているが、どんなメリット・デメリットがあるのか理解されていない。</a:t>
            </a:r>
            <a:endParaRPr lang="en-US" altLang="ja-JP" sz="1200" dirty="0"/>
          </a:p>
        </p:txBody>
      </p:sp>
      <p:sp>
        <p:nvSpPr>
          <p:cNvPr id="30" name="テキスト ボックス 29">
            <a:extLst>
              <a:ext uri="{FF2B5EF4-FFF2-40B4-BE49-F238E27FC236}">
                <a16:creationId xmlns:a16="http://schemas.microsoft.com/office/drawing/2014/main" id="{C19C9E44-4947-4F07-9833-2EB7F60533E6}"/>
              </a:ext>
            </a:extLst>
          </p:cNvPr>
          <p:cNvSpPr txBox="1"/>
          <p:nvPr/>
        </p:nvSpPr>
        <p:spPr>
          <a:xfrm>
            <a:off x="25729" y="5201510"/>
            <a:ext cx="5571699" cy="276999"/>
          </a:xfrm>
          <a:prstGeom prst="rect">
            <a:avLst/>
          </a:prstGeom>
          <a:noFill/>
        </p:spPr>
        <p:txBody>
          <a:bodyPr wrap="square" rtlCol="0">
            <a:spAutoFit/>
          </a:bodyPr>
          <a:lstStyle/>
          <a:p>
            <a:r>
              <a:rPr lang="ja-JP" altLang="en-US" sz="1200" dirty="0"/>
              <a:t>〇</a:t>
            </a:r>
            <a:r>
              <a:rPr lang="en-US" altLang="ja-JP" sz="1200" dirty="0"/>
              <a:t>DC </a:t>
            </a:r>
            <a:r>
              <a:rPr lang="ja-JP" altLang="en-US" sz="1200" dirty="0"/>
              <a:t>・</a:t>
            </a:r>
            <a:r>
              <a:rPr lang="en-US" altLang="ja-JP" sz="1200" dirty="0" err="1"/>
              <a:t>iDeCo</a:t>
            </a:r>
            <a:r>
              <a:rPr lang="ja-JP" altLang="en-US" sz="1200" dirty="0"/>
              <a:t>や</a:t>
            </a:r>
            <a:r>
              <a:rPr lang="en-US" altLang="ja-JP" sz="1200" dirty="0"/>
              <a:t>NISA</a:t>
            </a:r>
            <a:r>
              <a:rPr lang="ja-JP" altLang="en-US" sz="1200" dirty="0"/>
              <a:t>など様々な制度があるが、どんなものなのかわからない。</a:t>
            </a:r>
            <a:endParaRPr lang="en-US" altLang="ja-JP" sz="1200" dirty="0"/>
          </a:p>
        </p:txBody>
      </p:sp>
      <p:sp>
        <p:nvSpPr>
          <p:cNvPr id="31" name="テキスト ボックス 30">
            <a:extLst>
              <a:ext uri="{FF2B5EF4-FFF2-40B4-BE49-F238E27FC236}">
                <a16:creationId xmlns:a16="http://schemas.microsoft.com/office/drawing/2014/main" id="{2051996C-39F0-4133-8F6F-6BC39170CC30}"/>
              </a:ext>
            </a:extLst>
          </p:cNvPr>
          <p:cNvSpPr txBox="1"/>
          <p:nvPr/>
        </p:nvSpPr>
        <p:spPr>
          <a:xfrm>
            <a:off x="4610827" y="6725016"/>
            <a:ext cx="2119084" cy="646331"/>
          </a:xfrm>
          <a:prstGeom prst="rect">
            <a:avLst/>
          </a:prstGeom>
          <a:noFill/>
        </p:spPr>
        <p:txBody>
          <a:bodyPr wrap="square" rtlCol="0">
            <a:spAutoFit/>
          </a:bodyPr>
          <a:lstStyle/>
          <a:p>
            <a:r>
              <a:rPr kumimoji="1" lang="ja-JP" altLang="en-US" sz="1200" dirty="0"/>
              <a:t>ニーズに合わせた仕様に変更も可能です。お問合せください。</a:t>
            </a:r>
          </a:p>
        </p:txBody>
      </p:sp>
      <p:sp>
        <p:nvSpPr>
          <p:cNvPr id="32" name="テキスト ボックス 31">
            <a:extLst>
              <a:ext uri="{FF2B5EF4-FFF2-40B4-BE49-F238E27FC236}">
                <a16:creationId xmlns:a16="http://schemas.microsoft.com/office/drawing/2014/main" id="{A0976F29-3C76-4209-B2FE-9D01CB07AA8B}"/>
              </a:ext>
            </a:extLst>
          </p:cNvPr>
          <p:cNvSpPr txBox="1"/>
          <p:nvPr/>
        </p:nvSpPr>
        <p:spPr>
          <a:xfrm>
            <a:off x="2364610" y="6725016"/>
            <a:ext cx="2119084" cy="646331"/>
          </a:xfrm>
          <a:prstGeom prst="rect">
            <a:avLst/>
          </a:prstGeom>
          <a:noFill/>
        </p:spPr>
        <p:txBody>
          <a:bodyPr wrap="square" rtlCol="0">
            <a:spAutoFit/>
          </a:bodyPr>
          <a:lstStyle/>
          <a:p>
            <a:r>
              <a:rPr kumimoji="1" lang="ja-JP" altLang="en-US" sz="1200" dirty="0"/>
              <a:t>公平・中立の立場でお話するので、安心してご活用ください。</a:t>
            </a:r>
          </a:p>
        </p:txBody>
      </p:sp>
      <p:sp>
        <p:nvSpPr>
          <p:cNvPr id="33" name="テキスト ボックス 32">
            <a:extLst>
              <a:ext uri="{FF2B5EF4-FFF2-40B4-BE49-F238E27FC236}">
                <a16:creationId xmlns:a16="http://schemas.microsoft.com/office/drawing/2014/main" id="{4F4DD0EF-3C5F-4149-B68F-7DDC4D763992}"/>
              </a:ext>
            </a:extLst>
          </p:cNvPr>
          <p:cNvSpPr txBox="1"/>
          <p:nvPr/>
        </p:nvSpPr>
        <p:spPr>
          <a:xfrm>
            <a:off x="61928" y="6658341"/>
            <a:ext cx="2268149" cy="830997"/>
          </a:xfrm>
          <a:prstGeom prst="rect">
            <a:avLst/>
          </a:prstGeom>
          <a:noFill/>
        </p:spPr>
        <p:txBody>
          <a:bodyPr wrap="square" rtlCol="0">
            <a:spAutoFit/>
          </a:bodyPr>
          <a:lstStyle/>
          <a:p>
            <a:r>
              <a:rPr kumimoji="1" lang="ja-JP" altLang="en-US" sz="1200" dirty="0"/>
              <a:t>ボードゲーム（リスクンテイクン</a:t>
            </a:r>
            <a:r>
              <a:rPr kumimoji="1" lang="en-US" altLang="ja-JP" sz="1200" dirty="0"/>
              <a:t>for</a:t>
            </a:r>
            <a:r>
              <a:rPr kumimoji="1" lang="ja-JP" altLang="en-US" sz="1200" dirty="0"/>
              <a:t>投資診断士）を活用した体験型の授業です。楽しみながら学べます。</a:t>
            </a:r>
            <a:r>
              <a:rPr kumimoji="1" lang="en-US" altLang="ja-JP" sz="1200" dirty="0"/>
              <a:t>(</a:t>
            </a:r>
            <a:r>
              <a:rPr kumimoji="1" lang="ja-JP" altLang="en-US" sz="1200" dirty="0"/>
              <a:t>裏面参照</a:t>
            </a:r>
            <a:r>
              <a:rPr kumimoji="1" lang="en-US" altLang="ja-JP" sz="1200" dirty="0"/>
              <a:t>)</a:t>
            </a:r>
            <a:endParaRPr kumimoji="1" lang="ja-JP" altLang="en-US" sz="1200" dirty="0"/>
          </a:p>
        </p:txBody>
      </p:sp>
      <p:sp>
        <p:nvSpPr>
          <p:cNvPr id="35" name="テキスト ボックス 34">
            <a:extLst>
              <a:ext uri="{FF2B5EF4-FFF2-40B4-BE49-F238E27FC236}">
                <a16:creationId xmlns:a16="http://schemas.microsoft.com/office/drawing/2014/main" id="{C5F5B716-75E2-4FB2-9FFB-76080628330D}"/>
              </a:ext>
            </a:extLst>
          </p:cNvPr>
          <p:cNvSpPr txBox="1"/>
          <p:nvPr/>
        </p:nvSpPr>
        <p:spPr>
          <a:xfrm>
            <a:off x="11394" y="8060146"/>
            <a:ext cx="3125743" cy="292388"/>
          </a:xfrm>
          <a:prstGeom prst="rect">
            <a:avLst/>
          </a:prstGeom>
          <a:noFill/>
        </p:spPr>
        <p:txBody>
          <a:bodyPr wrap="square" rtlCol="0">
            <a:spAutoFit/>
          </a:bodyPr>
          <a:lstStyle/>
          <a:p>
            <a:r>
              <a:rPr kumimoji="1" lang="ja-JP" altLang="en-US" sz="1200" dirty="0"/>
              <a:t>〇行政・教育機関などからのご依頼：</a:t>
            </a:r>
            <a:r>
              <a:rPr kumimoji="1" lang="ja-JP" altLang="en-US" sz="1300" b="1" dirty="0"/>
              <a:t>無料</a:t>
            </a:r>
          </a:p>
        </p:txBody>
      </p:sp>
      <p:sp>
        <p:nvSpPr>
          <p:cNvPr id="36" name="テキスト ボックス 35">
            <a:extLst>
              <a:ext uri="{FF2B5EF4-FFF2-40B4-BE49-F238E27FC236}">
                <a16:creationId xmlns:a16="http://schemas.microsoft.com/office/drawing/2014/main" id="{8ACA063E-8EB5-4266-A62F-6F25FF2C0674}"/>
              </a:ext>
            </a:extLst>
          </p:cNvPr>
          <p:cNvSpPr txBox="1"/>
          <p:nvPr/>
        </p:nvSpPr>
        <p:spPr>
          <a:xfrm>
            <a:off x="3424612" y="8060146"/>
            <a:ext cx="3223341" cy="307777"/>
          </a:xfrm>
          <a:prstGeom prst="rect">
            <a:avLst/>
          </a:prstGeom>
          <a:noFill/>
        </p:spPr>
        <p:txBody>
          <a:bodyPr wrap="square" rtlCol="0">
            <a:spAutoFit/>
          </a:bodyPr>
          <a:lstStyle/>
          <a:p>
            <a:r>
              <a:rPr kumimoji="1" lang="ja-JP" altLang="en-US" sz="1200" dirty="0"/>
              <a:t>〇企業からのご依頼：</a:t>
            </a:r>
            <a:r>
              <a:rPr kumimoji="1" lang="en-US" altLang="ja-JP" sz="1400" b="1" dirty="0"/>
              <a:t>\110,000</a:t>
            </a:r>
            <a:r>
              <a:rPr kumimoji="1" lang="ja-JP" altLang="en-US" sz="1400" b="1" dirty="0"/>
              <a:t>～</a:t>
            </a:r>
            <a:r>
              <a:rPr kumimoji="1" lang="ja-JP" altLang="en-US" sz="1200" b="1" dirty="0"/>
              <a:t>（税込）</a:t>
            </a:r>
          </a:p>
        </p:txBody>
      </p:sp>
      <p:sp>
        <p:nvSpPr>
          <p:cNvPr id="37" name="正方形/長方形 36">
            <a:extLst>
              <a:ext uri="{FF2B5EF4-FFF2-40B4-BE49-F238E27FC236}">
                <a16:creationId xmlns:a16="http://schemas.microsoft.com/office/drawing/2014/main" id="{86F81EDC-2449-4373-86FB-C508605125EF}"/>
              </a:ext>
            </a:extLst>
          </p:cNvPr>
          <p:cNvSpPr/>
          <p:nvPr/>
        </p:nvSpPr>
        <p:spPr>
          <a:xfrm>
            <a:off x="99740" y="1967107"/>
            <a:ext cx="1236679"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■はじめに</a:t>
            </a:r>
          </a:p>
        </p:txBody>
      </p:sp>
      <p:sp>
        <p:nvSpPr>
          <p:cNvPr id="38" name="テキスト ボックス 37">
            <a:extLst>
              <a:ext uri="{FF2B5EF4-FFF2-40B4-BE49-F238E27FC236}">
                <a16:creationId xmlns:a16="http://schemas.microsoft.com/office/drawing/2014/main" id="{F0BE8F48-8DAB-4B90-86D8-3DBD170F177A}"/>
              </a:ext>
            </a:extLst>
          </p:cNvPr>
          <p:cNvSpPr txBox="1"/>
          <p:nvPr/>
        </p:nvSpPr>
        <p:spPr>
          <a:xfrm>
            <a:off x="-16371" y="2223828"/>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39" name="テキスト ボックス 38">
            <a:extLst>
              <a:ext uri="{FF2B5EF4-FFF2-40B4-BE49-F238E27FC236}">
                <a16:creationId xmlns:a16="http://schemas.microsoft.com/office/drawing/2014/main" id="{7C041C09-59C5-457C-93C2-05F76A592027}"/>
              </a:ext>
            </a:extLst>
          </p:cNvPr>
          <p:cNvSpPr txBox="1"/>
          <p:nvPr/>
        </p:nvSpPr>
        <p:spPr>
          <a:xfrm>
            <a:off x="-16371" y="4111805"/>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40" name="正方形/長方形 39">
            <a:extLst>
              <a:ext uri="{FF2B5EF4-FFF2-40B4-BE49-F238E27FC236}">
                <a16:creationId xmlns:a16="http://schemas.microsoft.com/office/drawing/2014/main" id="{9118ACFE-19BC-4FF4-9938-B674A2105CBD}"/>
              </a:ext>
            </a:extLst>
          </p:cNvPr>
          <p:cNvSpPr/>
          <p:nvPr/>
        </p:nvSpPr>
        <p:spPr>
          <a:xfrm>
            <a:off x="99741" y="3829157"/>
            <a:ext cx="3556646"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■こんなお悩みありませんか？</a:t>
            </a:r>
          </a:p>
        </p:txBody>
      </p:sp>
      <p:pic>
        <p:nvPicPr>
          <p:cNvPr id="41" name="図 40" descr="食器, プレート, カップ が含まれている画像&#10;&#10;自動的に生成された説明">
            <a:extLst>
              <a:ext uri="{FF2B5EF4-FFF2-40B4-BE49-F238E27FC236}">
                <a16:creationId xmlns:a16="http://schemas.microsoft.com/office/drawing/2014/main" id="{2916CAFE-5D45-44C7-B1F1-B6D26637A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832" y="931772"/>
            <a:ext cx="500630" cy="254288"/>
          </a:xfrm>
          <a:prstGeom prst="rect">
            <a:avLst/>
          </a:prstGeom>
        </p:spPr>
      </p:pic>
      <p:pic>
        <p:nvPicPr>
          <p:cNvPr id="42" name="図 41">
            <a:extLst>
              <a:ext uri="{FF2B5EF4-FFF2-40B4-BE49-F238E27FC236}">
                <a16:creationId xmlns:a16="http://schemas.microsoft.com/office/drawing/2014/main" id="{9DBB2774-B971-4313-B222-093679D6E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11" y="160822"/>
            <a:ext cx="784018" cy="784018"/>
          </a:xfrm>
          <a:prstGeom prst="rect">
            <a:avLst/>
          </a:prstGeom>
        </p:spPr>
      </p:pic>
      <p:pic>
        <p:nvPicPr>
          <p:cNvPr id="3" name="図 2">
            <a:extLst>
              <a:ext uri="{FF2B5EF4-FFF2-40B4-BE49-F238E27FC236}">
                <a16:creationId xmlns:a16="http://schemas.microsoft.com/office/drawing/2014/main" id="{1483C955-B72B-45CE-B7E3-0B00D696DE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4039" y="177563"/>
            <a:ext cx="857287" cy="858913"/>
          </a:xfrm>
          <a:prstGeom prst="rect">
            <a:avLst/>
          </a:prstGeom>
        </p:spPr>
      </p:pic>
      <p:sp>
        <p:nvSpPr>
          <p:cNvPr id="45" name="正方形/長方形 44">
            <a:extLst>
              <a:ext uri="{FF2B5EF4-FFF2-40B4-BE49-F238E27FC236}">
                <a16:creationId xmlns:a16="http://schemas.microsoft.com/office/drawing/2014/main" id="{A885391B-3825-4CC6-A54C-5EE7A8B1398D}"/>
              </a:ext>
            </a:extLst>
          </p:cNvPr>
          <p:cNvSpPr/>
          <p:nvPr/>
        </p:nvSpPr>
        <p:spPr>
          <a:xfrm>
            <a:off x="99740" y="6051939"/>
            <a:ext cx="1841384"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 </a:t>
            </a:r>
            <a:r>
              <a:rPr lang="en-US" altLang="ja-JP" sz="1500" b="1" dirty="0">
                <a:effectLst>
                  <a:outerShdw blurRad="38100" dist="38100" dir="2700000" algn="tl">
                    <a:srgbClr val="000000">
                      <a:alpha val="43137"/>
                    </a:srgbClr>
                  </a:outerShdw>
                </a:effectLst>
                <a:latin typeface="+mn-ea"/>
              </a:rPr>
              <a:t>3</a:t>
            </a:r>
            <a:r>
              <a:rPr lang="ja-JP" altLang="en-US" sz="1500" b="1" dirty="0">
                <a:effectLst>
                  <a:outerShdw blurRad="38100" dist="38100" dir="2700000" algn="tl">
                    <a:srgbClr val="000000">
                      <a:alpha val="43137"/>
                    </a:srgbClr>
                  </a:outerShdw>
                </a:effectLst>
                <a:latin typeface="+mn-ea"/>
              </a:rPr>
              <a:t>つのポイント</a:t>
            </a:r>
          </a:p>
        </p:txBody>
      </p:sp>
      <p:sp>
        <p:nvSpPr>
          <p:cNvPr id="46" name="テキスト ボックス 45">
            <a:extLst>
              <a:ext uri="{FF2B5EF4-FFF2-40B4-BE49-F238E27FC236}">
                <a16:creationId xmlns:a16="http://schemas.microsoft.com/office/drawing/2014/main" id="{91FB62F9-615C-4284-94B3-18F1E82E0D18}"/>
              </a:ext>
            </a:extLst>
          </p:cNvPr>
          <p:cNvSpPr txBox="1"/>
          <p:nvPr/>
        </p:nvSpPr>
        <p:spPr>
          <a:xfrm>
            <a:off x="-16371" y="6325121"/>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47" name="正方形/長方形 46">
            <a:extLst>
              <a:ext uri="{FF2B5EF4-FFF2-40B4-BE49-F238E27FC236}">
                <a16:creationId xmlns:a16="http://schemas.microsoft.com/office/drawing/2014/main" id="{3CF3D9F6-E571-44D2-B2BF-A5B947391D65}"/>
              </a:ext>
            </a:extLst>
          </p:cNvPr>
          <p:cNvSpPr/>
          <p:nvPr/>
        </p:nvSpPr>
        <p:spPr>
          <a:xfrm>
            <a:off x="99741" y="7609121"/>
            <a:ext cx="2932608"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■料金（派遣料）</a:t>
            </a:r>
          </a:p>
        </p:txBody>
      </p:sp>
      <p:sp>
        <p:nvSpPr>
          <p:cNvPr id="48" name="テキスト ボックス 47">
            <a:extLst>
              <a:ext uri="{FF2B5EF4-FFF2-40B4-BE49-F238E27FC236}">
                <a16:creationId xmlns:a16="http://schemas.microsoft.com/office/drawing/2014/main" id="{14189DC0-AA0B-4463-A0F9-242DE6CFC478}"/>
              </a:ext>
            </a:extLst>
          </p:cNvPr>
          <p:cNvSpPr txBox="1"/>
          <p:nvPr/>
        </p:nvSpPr>
        <p:spPr>
          <a:xfrm>
            <a:off x="-16371" y="8616919"/>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49" name="正方形/長方形 48">
            <a:extLst>
              <a:ext uri="{FF2B5EF4-FFF2-40B4-BE49-F238E27FC236}">
                <a16:creationId xmlns:a16="http://schemas.microsoft.com/office/drawing/2014/main" id="{D9976A73-CB0B-4532-AE94-2014C35FED10}"/>
              </a:ext>
            </a:extLst>
          </p:cNvPr>
          <p:cNvSpPr/>
          <p:nvPr/>
        </p:nvSpPr>
        <p:spPr>
          <a:xfrm>
            <a:off x="99741" y="8342731"/>
            <a:ext cx="2932608"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■テーマ・活用例</a:t>
            </a:r>
          </a:p>
        </p:txBody>
      </p:sp>
      <p:cxnSp>
        <p:nvCxnSpPr>
          <p:cNvPr id="6" name="直線コネクタ 5">
            <a:extLst>
              <a:ext uri="{FF2B5EF4-FFF2-40B4-BE49-F238E27FC236}">
                <a16:creationId xmlns:a16="http://schemas.microsoft.com/office/drawing/2014/main" id="{2A82CB66-B01C-49E2-A614-A29743D462C8}"/>
              </a:ext>
            </a:extLst>
          </p:cNvPr>
          <p:cNvCxnSpPr/>
          <p:nvPr/>
        </p:nvCxnSpPr>
        <p:spPr>
          <a:xfrm>
            <a:off x="1113961" y="701322"/>
            <a:ext cx="45577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3AA395DA-4D17-43FA-B7B4-686AC0F1A1D5}"/>
              </a:ext>
            </a:extLst>
          </p:cNvPr>
          <p:cNvSpPr txBox="1"/>
          <p:nvPr/>
        </p:nvSpPr>
        <p:spPr>
          <a:xfrm>
            <a:off x="-16371" y="7884194"/>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pic>
        <p:nvPicPr>
          <p:cNvPr id="2052" name="Picture 4" descr="外国風の学校校舎">
            <a:extLst>
              <a:ext uri="{FF2B5EF4-FFF2-40B4-BE49-F238E27FC236}">
                <a16:creationId xmlns:a16="http://schemas.microsoft.com/office/drawing/2014/main" id="{9B87F903-4F57-4AE9-965D-DF74678D4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725" y="797763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会社の自社ビル">
            <a:extLst>
              <a:ext uri="{FF2B5EF4-FFF2-40B4-BE49-F238E27FC236}">
                <a16:creationId xmlns:a16="http://schemas.microsoft.com/office/drawing/2014/main" id="{D9A09FE5-8559-492D-9587-CABAD5631A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4663" y="7950431"/>
            <a:ext cx="319703" cy="319703"/>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199F13A2-A88A-4023-9244-BD827D1211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88755" y="6424220"/>
            <a:ext cx="252369" cy="253559"/>
          </a:xfrm>
          <a:prstGeom prst="rect">
            <a:avLst/>
          </a:prstGeom>
        </p:spPr>
      </p:pic>
      <p:pic>
        <p:nvPicPr>
          <p:cNvPr id="57" name="図 56">
            <a:extLst>
              <a:ext uri="{FF2B5EF4-FFF2-40B4-BE49-F238E27FC236}">
                <a16:creationId xmlns:a16="http://schemas.microsoft.com/office/drawing/2014/main" id="{9794D633-B62D-4104-AA42-8C8D49117C5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8846" y="6456397"/>
            <a:ext cx="282510" cy="252000"/>
          </a:xfrm>
          <a:prstGeom prst="rect">
            <a:avLst/>
          </a:prstGeom>
        </p:spPr>
      </p:pic>
      <p:pic>
        <p:nvPicPr>
          <p:cNvPr id="58" name="図 57">
            <a:extLst>
              <a:ext uri="{FF2B5EF4-FFF2-40B4-BE49-F238E27FC236}">
                <a16:creationId xmlns:a16="http://schemas.microsoft.com/office/drawing/2014/main" id="{9692F639-D8F4-461F-AC4A-E8A965B96B7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7406" y="6464619"/>
            <a:ext cx="247559" cy="252000"/>
          </a:xfrm>
          <a:prstGeom prst="rect">
            <a:avLst/>
          </a:prstGeom>
        </p:spPr>
      </p:pic>
      <p:sp>
        <p:nvSpPr>
          <p:cNvPr id="55" name="正方形/長方形 54">
            <a:extLst>
              <a:ext uri="{FF2B5EF4-FFF2-40B4-BE49-F238E27FC236}">
                <a16:creationId xmlns:a16="http://schemas.microsoft.com/office/drawing/2014/main" id="{2DDDCB95-A677-4B98-BE9E-12F5205FFCC5}"/>
              </a:ext>
            </a:extLst>
          </p:cNvPr>
          <p:cNvSpPr/>
          <p:nvPr/>
        </p:nvSpPr>
        <p:spPr>
          <a:xfrm>
            <a:off x="48879" y="4315681"/>
            <a:ext cx="6739305" cy="11609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下 58">
            <a:extLst>
              <a:ext uri="{FF2B5EF4-FFF2-40B4-BE49-F238E27FC236}">
                <a16:creationId xmlns:a16="http://schemas.microsoft.com/office/drawing/2014/main" id="{2D1EB435-90E9-4814-81C8-6784C7C684A1}"/>
              </a:ext>
            </a:extLst>
          </p:cNvPr>
          <p:cNvSpPr/>
          <p:nvPr/>
        </p:nvSpPr>
        <p:spPr>
          <a:xfrm>
            <a:off x="3140293" y="5542271"/>
            <a:ext cx="461665" cy="17418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2" name="図 81">
            <a:extLst>
              <a:ext uri="{FF2B5EF4-FFF2-40B4-BE49-F238E27FC236}">
                <a16:creationId xmlns:a16="http://schemas.microsoft.com/office/drawing/2014/main" id="{8FEF057F-8172-4B53-8D0F-CB0FC2D370C4}"/>
              </a:ext>
            </a:extLst>
          </p:cNvPr>
          <p:cNvPicPr>
            <a:picLocks noChangeAspect="1"/>
          </p:cNvPicPr>
          <p:nvPr/>
        </p:nvPicPr>
        <p:blipFill>
          <a:blip r:embed="rId10"/>
          <a:stretch>
            <a:fillRect/>
          </a:stretch>
        </p:blipFill>
        <p:spPr>
          <a:xfrm>
            <a:off x="4325505" y="5759843"/>
            <a:ext cx="1021852" cy="174620"/>
          </a:xfrm>
          <a:prstGeom prst="rect">
            <a:avLst/>
          </a:prstGeom>
        </p:spPr>
      </p:pic>
      <p:pic>
        <p:nvPicPr>
          <p:cNvPr id="84" name="図 83" descr="食器, プレート, カップ が含まれている画像&#10;&#10;自動的に生成された説明">
            <a:extLst>
              <a:ext uri="{FF2B5EF4-FFF2-40B4-BE49-F238E27FC236}">
                <a16:creationId xmlns:a16="http://schemas.microsoft.com/office/drawing/2014/main" id="{9EB4182D-BB52-49D0-9CEA-CB8E5C2C1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54" y="5703761"/>
            <a:ext cx="587385" cy="298354"/>
          </a:xfrm>
          <a:prstGeom prst="rect">
            <a:avLst/>
          </a:prstGeom>
        </p:spPr>
      </p:pic>
      <p:cxnSp>
        <p:nvCxnSpPr>
          <p:cNvPr id="87" name="直線コネクタ 86">
            <a:extLst>
              <a:ext uri="{FF2B5EF4-FFF2-40B4-BE49-F238E27FC236}">
                <a16:creationId xmlns:a16="http://schemas.microsoft.com/office/drawing/2014/main" id="{2B96CDA2-D317-430E-B254-734B1ED3D9A7}"/>
              </a:ext>
            </a:extLst>
          </p:cNvPr>
          <p:cNvCxnSpPr>
            <a:cxnSpLocks/>
          </p:cNvCxnSpPr>
          <p:nvPr/>
        </p:nvCxnSpPr>
        <p:spPr>
          <a:xfrm>
            <a:off x="227384" y="8279992"/>
            <a:ext cx="3223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D38D67A4-88E0-4989-98E1-51C730ECA110}"/>
              </a:ext>
            </a:extLst>
          </p:cNvPr>
          <p:cNvCxnSpPr>
            <a:cxnSpLocks/>
          </p:cNvCxnSpPr>
          <p:nvPr/>
        </p:nvCxnSpPr>
        <p:spPr>
          <a:xfrm>
            <a:off x="3883457" y="8279992"/>
            <a:ext cx="2853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2E96226B-3251-4B7B-8021-4E05C8BB07D2}"/>
              </a:ext>
            </a:extLst>
          </p:cNvPr>
          <p:cNvPicPr>
            <a:picLocks noChangeAspect="1"/>
          </p:cNvPicPr>
          <p:nvPr/>
        </p:nvPicPr>
        <p:blipFill>
          <a:blip r:embed="rId10"/>
          <a:stretch>
            <a:fillRect/>
          </a:stretch>
        </p:blipFill>
        <p:spPr>
          <a:xfrm>
            <a:off x="3270725" y="1273559"/>
            <a:ext cx="1021852" cy="174620"/>
          </a:xfrm>
          <a:prstGeom prst="rect">
            <a:avLst/>
          </a:prstGeom>
        </p:spPr>
      </p:pic>
      <p:pic>
        <p:nvPicPr>
          <p:cNvPr id="72" name="図 71" descr="食器, プレート, カップ が含まれている画像&#10;&#10;自動的に生成された説明">
            <a:extLst>
              <a:ext uri="{FF2B5EF4-FFF2-40B4-BE49-F238E27FC236}">
                <a16:creationId xmlns:a16="http://schemas.microsoft.com/office/drawing/2014/main" id="{6A0BC4ED-4AE8-4791-A185-F8AD15B4B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540" y="1444684"/>
            <a:ext cx="579105" cy="294148"/>
          </a:xfrm>
          <a:prstGeom prst="rect">
            <a:avLst/>
          </a:prstGeom>
        </p:spPr>
      </p:pic>
      <p:cxnSp>
        <p:nvCxnSpPr>
          <p:cNvPr id="73" name="直線コネクタ 72">
            <a:extLst>
              <a:ext uri="{FF2B5EF4-FFF2-40B4-BE49-F238E27FC236}">
                <a16:creationId xmlns:a16="http://schemas.microsoft.com/office/drawing/2014/main" id="{8D9AE571-EAB6-4B78-82C2-3EDFB4E09C42}"/>
              </a:ext>
            </a:extLst>
          </p:cNvPr>
          <p:cNvCxnSpPr>
            <a:cxnSpLocks/>
          </p:cNvCxnSpPr>
          <p:nvPr/>
        </p:nvCxnSpPr>
        <p:spPr>
          <a:xfrm>
            <a:off x="312505" y="6002115"/>
            <a:ext cx="6232991" cy="0"/>
          </a:xfrm>
          <a:prstGeom prst="line">
            <a:avLst/>
          </a:prstGeom>
          <a:ln w="1270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4" name="図 73">
            <a:extLst>
              <a:ext uri="{FF2B5EF4-FFF2-40B4-BE49-F238E27FC236}">
                <a16:creationId xmlns:a16="http://schemas.microsoft.com/office/drawing/2014/main" id="{15E52831-6383-448F-9228-5BC8858DD920}"/>
              </a:ext>
            </a:extLst>
          </p:cNvPr>
          <p:cNvPicPr>
            <a:picLocks noChangeAspect="1"/>
          </p:cNvPicPr>
          <p:nvPr/>
        </p:nvPicPr>
        <p:blipFill>
          <a:blip r:embed="rId11"/>
          <a:stretch>
            <a:fillRect/>
          </a:stretch>
        </p:blipFill>
        <p:spPr>
          <a:xfrm>
            <a:off x="4368756" y="2347594"/>
            <a:ext cx="2421344" cy="1136024"/>
          </a:xfrm>
          <a:prstGeom prst="rect">
            <a:avLst/>
          </a:prstGeom>
        </p:spPr>
      </p:pic>
      <p:sp>
        <p:nvSpPr>
          <p:cNvPr id="79" name="正方形/長方形 78">
            <a:extLst>
              <a:ext uri="{FF2B5EF4-FFF2-40B4-BE49-F238E27FC236}">
                <a16:creationId xmlns:a16="http://schemas.microsoft.com/office/drawing/2014/main" id="{D95BD880-7FDC-4A21-8DB2-39839709E743}"/>
              </a:ext>
            </a:extLst>
          </p:cNvPr>
          <p:cNvSpPr/>
          <p:nvPr/>
        </p:nvSpPr>
        <p:spPr>
          <a:xfrm>
            <a:off x="4477886" y="3498191"/>
            <a:ext cx="2178360" cy="246221"/>
          </a:xfrm>
          <a:prstGeom prst="rect">
            <a:avLst/>
          </a:prstGeom>
        </p:spPr>
        <p:txBody>
          <a:bodyPr wrap="square">
            <a:spAutoFit/>
          </a:bodyPr>
          <a:lstStyle/>
          <a:p>
            <a:r>
              <a:rPr kumimoji="1" lang="en-US" altLang="ja-JP" sz="500" dirty="0">
                <a:latin typeface="+mn-ea"/>
              </a:rPr>
              <a:t>※</a:t>
            </a:r>
            <a:r>
              <a:rPr kumimoji="1" lang="ja-JP" altLang="en-US" sz="500" dirty="0">
                <a:latin typeface="+mn-ea"/>
              </a:rPr>
              <a:t>「その他」は金融資産合計から「現金・預金」「債権」</a:t>
            </a:r>
            <a:endParaRPr kumimoji="1" lang="en-US" altLang="ja-JP" sz="500" dirty="0">
              <a:latin typeface="+mn-ea"/>
            </a:endParaRPr>
          </a:p>
          <a:p>
            <a:r>
              <a:rPr kumimoji="1" lang="ja-JP" altLang="en-US" sz="500" dirty="0">
                <a:latin typeface="+mn-ea"/>
              </a:rPr>
              <a:t>「投資信託」「株式等」「保険・年金・定型保証」を控除した残差</a:t>
            </a:r>
          </a:p>
        </p:txBody>
      </p:sp>
      <p:sp>
        <p:nvSpPr>
          <p:cNvPr id="80" name="正方形/長方形 79">
            <a:extLst>
              <a:ext uri="{FF2B5EF4-FFF2-40B4-BE49-F238E27FC236}">
                <a16:creationId xmlns:a16="http://schemas.microsoft.com/office/drawing/2014/main" id="{32E58031-C2A1-46B4-958D-BC9F9BBFCDBB}"/>
              </a:ext>
            </a:extLst>
          </p:cNvPr>
          <p:cNvSpPr/>
          <p:nvPr/>
        </p:nvSpPr>
        <p:spPr>
          <a:xfrm>
            <a:off x="4477885" y="3707634"/>
            <a:ext cx="2338848" cy="169277"/>
          </a:xfrm>
          <a:prstGeom prst="rect">
            <a:avLst/>
          </a:prstGeom>
        </p:spPr>
        <p:txBody>
          <a:bodyPr wrap="square">
            <a:spAutoFit/>
          </a:bodyPr>
          <a:lstStyle/>
          <a:p>
            <a:r>
              <a:rPr lang="ja-JP" altLang="en-US" sz="500" dirty="0">
                <a:latin typeface="+mn-ea"/>
              </a:rPr>
              <a:t>出典：</a:t>
            </a:r>
            <a:r>
              <a:rPr kumimoji="1" lang="ja-JP" altLang="en-US" sz="500" dirty="0">
                <a:latin typeface="+mn-ea"/>
              </a:rPr>
              <a:t>日本</a:t>
            </a:r>
            <a:r>
              <a:rPr lang="ja-JP" altLang="en-US" sz="500" dirty="0">
                <a:latin typeface="+mn-ea"/>
              </a:rPr>
              <a:t>銀行</a:t>
            </a:r>
            <a:r>
              <a:rPr kumimoji="1" lang="ja-JP" altLang="en-US" sz="500" dirty="0">
                <a:latin typeface="+mn-ea"/>
              </a:rPr>
              <a:t>資産循環統計局「資金循環の日米欧比較」</a:t>
            </a:r>
            <a:r>
              <a:rPr kumimoji="1" lang="en-US" altLang="ja-JP" sz="500" dirty="0">
                <a:latin typeface="+mn-ea"/>
              </a:rPr>
              <a:t>2019</a:t>
            </a:r>
            <a:r>
              <a:rPr kumimoji="1" lang="ja-JP" altLang="en-US" sz="500" dirty="0">
                <a:latin typeface="+mn-ea"/>
              </a:rPr>
              <a:t>年</a:t>
            </a:r>
            <a:r>
              <a:rPr kumimoji="1" lang="en-US" altLang="ja-JP" sz="500" dirty="0">
                <a:latin typeface="+mn-ea"/>
              </a:rPr>
              <a:t>8</a:t>
            </a:r>
            <a:r>
              <a:rPr kumimoji="1" lang="ja-JP" altLang="en-US" sz="500" dirty="0">
                <a:latin typeface="+mn-ea"/>
              </a:rPr>
              <a:t>月</a:t>
            </a:r>
            <a:r>
              <a:rPr kumimoji="1" lang="en-US" altLang="ja-JP" sz="500" dirty="0">
                <a:latin typeface="+mn-ea"/>
              </a:rPr>
              <a:t>29</a:t>
            </a:r>
            <a:r>
              <a:rPr kumimoji="1" lang="ja-JP" altLang="en-US" sz="500" dirty="0">
                <a:latin typeface="+mn-ea"/>
              </a:rPr>
              <a:t>日</a:t>
            </a:r>
          </a:p>
        </p:txBody>
      </p:sp>
      <p:sp>
        <p:nvSpPr>
          <p:cNvPr id="2" name="テキスト ボックス 1">
            <a:extLst>
              <a:ext uri="{FF2B5EF4-FFF2-40B4-BE49-F238E27FC236}">
                <a16:creationId xmlns:a16="http://schemas.microsoft.com/office/drawing/2014/main" id="{179FD64C-6BD3-47C9-91F9-7FD203A36931}"/>
              </a:ext>
            </a:extLst>
          </p:cNvPr>
          <p:cNvSpPr txBox="1"/>
          <p:nvPr/>
        </p:nvSpPr>
        <p:spPr>
          <a:xfrm>
            <a:off x="3693366" y="8288668"/>
            <a:ext cx="2992793" cy="338554"/>
          </a:xfrm>
          <a:prstGeom prst="rect">
            <a:avLst/>
          </a:prstGeom>
          <a:noFill/>
        </p:spPr>
        <p:txBody>
          <a:bodyPr wrap="square" rtlCol="0">
            <a:spAutoFit/>
          </a:bodyPr>
          <a:lstStyle/>
          <a:p>
            <a:r>
              <a:rPr kumimoji="1" lang="en-US" altLang="ja-JP" sz="800" dirty="0"/>
              <a:t>※</a:t>
            </a:r>
            <a:r>
              <a:rPr kumimoji="1" lang="ja-JP" altLang="en-US" sz="800" dirty="0"/>
              <a:t>人数により変動</a:t>
            </a:r>
            <a:endParaRPr kumimoji="1" lang="en-US" altLang="ja-JP" sz="800" dirty="0"/>
          </a:p>
          <a:p>
            <a:r>
              <a:rPr kumimoji="1" lang="en-US" altLang="ja-JP" sz="800" dirty="0"/>
              <a:t>※</a:t>
            </a:r>
            <a:r>
              <a:rPr kumimoji="1" lang="ja-JP" altLang="en-US" sz="800" dirty="0"/>
              <a:t>現地開催の場合、別途交通費（遠方の場合、別途宿泊費）</a:t>
            </a:r>
          </a:p>
        </p:txBody>
      </p:sp>
    </p:spTree>
    <p:extLst>
      <p:ext uri="{BB962C8B-B14F-4D97-AF65-F5344CB8AC3E}">
        <p14:creationId xmlns:p14="http://schemas.microsoft.com/office/powerpoint/2010/main" val="420125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177A5E68-EC25-45F5-A135-06784B0DB38A}"/>
              </a:ext>
            </a:extLst>
          </p:cNvPr>
          <p:cNvSpPr txBox="1"/>
          <p:nvPr/>
        </p:nvSpPr>
        <p:spPr>
          <a:xfrm>
            <a:off x="-16371" y="523650"/>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21" name="正方形/長方形 20">
            <a:extLst>
              <a:ext uri="{FF2B5EF4-FFF2-40B4-BE49-F238E27FC236}">
                <a16:creationId xmlns:a16="http://schemas.microsoft.com/office/drawing/2014/main" id="{97E29CC7-407B-4A07-8574-6717EE2B0C59}"/>
              </a:ext>
            </a:extLst>
          </p:cNvPr>
          <p:cNvSpPr/>
          <p:nvPr/>
        </p:nvSpPr>
        <p:spPr>
          <a:xfrm>
            <a:off x="99741" y="182572"/>
            <a:ext cx="6395404"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a:t>
            </a:r>
            <a:r>
              <a:rPr lang="ja-JP" altLang="en-US" sz="1500" b="1" dirty="0">
                <a:effectLst>
                  <a:outerShdw blurRad="38100" dist="38100" dir="2700000" algn="tl">
                    <a:srgbClr val="000000">
                      <a:alpha val="43137"/>
                    </a:srgbClr>
                  </a:outerShdw>
                </a:effectLst>
                <a:latin typeface="Times New Roman" panose="02020603050405020304" pitchFamily="18" charset="0"/>
              </a:rPr>
              <a:t>金融・投資について楽しく学べるボードゲームを活用した参加型授業</a:t>
            </a:r>
            <a:endParaRPr lang="ja-JP" altLang="en-US" sz="1500" b="1" dirty="0">
              <a:effectLst>
                <a:outerShdw blurRad="38100" dist="38100" dir="2700000" algn="tl">
                  <a:srgbClr val="000000">
                    <a:alpha val="43137"/>
                  </a:srgbClr>
                </a:outerShdw>
              </a:effectLst>
              <a:latin typeface="+mn-ea"/>
            </a:endParaRPr>
          </a:p>
        </p:txBody>
      </p:sp>
      <p:sp>
        <p:nvSpPr>
          <p:cNvPr id="22" name="正方形/長方形 21">
            <a:extLst>
              <a:ext uri="{FF2B5EF4-FFF2-40B4-BE49-F238E27FC236}">
                <a16:creationId xmlns:a16="http://schemas.microsoft.com/office/drawing/2014/main" id="{80B58508-2BA6-44AA-B2CC-E6722F3EEF2E}"/>
              </a:ext>
            </a:extLst>
          </p:cNvPr>
          <p:cNvSpPr/>
          <p:nvPr/>
        </p:nvSpPr>
        <p:spPr>
          <a:xfrm>
            <a:off x="122266" y="644944"/>
            <a:ext cx="6301689" cy="307777"/>
          </a:xfrm>
          <a:prstGeom prst="rect">
            <a:avLst/>
          </a:prstGeom>
          <a:noFill/>
        </p:spPr>
        <p:txBody>
          <a:bodyPr wrap="square">
            <a:spAutoFit/>
          </a:bodyPr>
          <a:lstStyle/>
          <a:p>
            <a:r>
              <a:rPr lang="ja-JP" altLang="en-US" sz="1400" b="1" dirty="0">
                <a:effectLst>
                  <a:outerShdw blurRad="38100" dist="38100" dir="2700000" algn="tl">
                    <a:srgbClr val="000000">
                      <a:alpha val="43137"/>
                    </a:srgbClr>
                  </a:outerShdw>
                </a:effectLst>
                <a:latin typeface="+mn-ea"/>
              </a:rPr>
              <a:t>〇ボードゲーム「リスクン・テイクン</a:t>
            </a:r>
            <a:r>
              <a:rPr lang="en-US" altLang="ja-JP" sz="1400" b="1" dirty="0">
                <a:effectLst>
                  <a:outerShdw blurRad="38100" dist="38100" dir="2700000" algn="tl">
                    <a:srgbClr val="000000">
                      <a:alpha val="43137"/>
                    </a:srgbClr>
                  </a:outerShdw>
                </a:effectLst>
                <a:latin typeface="+mn-ea"/>
              </a:rPr>
              <a:t>for</a:t>
            </a:r>
            <a:r>
              <a:rPr lang="ja-JP" altLang="en-US" sz="1400" b="1" dirty="0">
                <a:effectLst>
                  <a:outerShdw blurRad="38100" dist="38100" dir="2700000" algn="tl">
                    <a:srgbClr val="000000">
                      <a:alpha val="43137"/>
                    </a:srgbClr>
                  </a:outerShdw>
                </a:effectLst>
                <a:latin typeface="+mn-ea"/>
              </a:rPr>
              <a:t> 投資診断士」とは？</a:t>
            </a:r>
          </a:p>
        </p:txBody>
      </p:sp>
      <p:sp>
        <p:nvSpPr>
          <p:cNvPr id="8" name="正方形/長方形 7">
            <a:extLst>
              <a:ext uri="{FF2B5EF4-FFF2-40B4-BE49-F238E27FC236}">
                <a16:creationId xmlns:a16="http://schemas.microsoft.com/office/drawing/2014/main" id="{EF96582E-D5C3-41FF-97BA-979FE177298E}"/>
              </a:ext>
            </a:extLst>
          </p:cNvPr>
          <p:cNvSpPr/>
          <p:nvPr/>
        </p:nvSpPr>
        <p:spPr>
          <a:xfrm>
            <a:off x="157616" y="1001173"/>
            <a:ext cx="4530132" cy="1292662"/>
          </a:xfrm>
          <a:prstGeom prst="rect">
            <a:avLst/>
          </a:prstGeom>
        </p:spPr>
        <p:txBody>
          <a:bodyPr wrap="square">
            <a:spAutoFit/>
          </a:bodyPr>
          <a:lstStyle/>
          <a:p>
            <a:r>
              <a:rPr lang="ja-JP" altLang="en-US" sz="1300" dirty="0">
                <a:solidFill>
                  <a:srgbClr val="3B3B3B"/>
                </a:solidFill>
                <a:latin typeface="Hiragino Kaku Gothic ProN"/>
              </a:rPr>
              <a:t>投資では、様々な経済イベントに対して、そのリスクやリターンを理解しつつ、自身に適した投資戦略を決める必要がありますが、なかなか難しいです。</a:t>
            </a:r>
            <a:br>
              <a:rPr lang="ja-JP" altLang="en-US" sz="1300" dirty="0"/>
            </a:br>
            <a:r>
              <a:rPr lang="ja-JP" altLang="en-US" sz="1300" dirty="0">
                <a:solidFill>
                  <a:srgbClr val="3B3B3B"/>
                </a:solidFill>
                <a:latin typeface="Hiragino Kaku Gothic ProN"/>
              </a:rPr>
              <a:t>そこで、ゲーム内の仮想経済の中で、経済イベントと投資の関係を、楽しみながら、直感的かつ簡単に理解できるのがボードゲーム「リスクン・テイクン</a:t>
            </a:r>
            <a:r>
              <a:rPr lang="en-US" altLang="ja-JP" sz="1300" dirty="0">
                <a:solidFill>
                  <a:srgbClr val="3B3B3B"/>
                </a:solidFill>
                <a:latin typeface="Hiragino Kaku Gothic ProN"/>
              </a:rPr>
              <a:t>for</a:t>
            </a:r>
            <a:r>
              <a:rPr lang="ja-JP" altLang="en-US" sz="1300" dirty="0">
                <a:solidFill>
                  <a:srgbClr val="3B3B3B"/>
                </a:solidFill>
                <a:latin typeface="Hiragino Kaku Gothic ProN"/>
              </a:rPr>
              <a:t>投資診断士」です。</a:t>
            </a:r>
            <a:endParaRPr lang="ja-JP" altLang="en-US" sz="1300" dirty="0"/>
          </a:p>
        </p:txBody>
      </p:sp>
      <p:sp>
        <p:nvSpPr>
          <p:cNvPr id="24" name="正方形/長方形 23">
            <a:extLst>
              <a:ext uri="{FF2B5EF4-FFF2-40B4-BE49-F238E27FC236}">
                <a16:creationId xmlns:a16="http://schemas.microsoft.com/office/drawing/2014/main" id="{5746C6B4-382B-4EA0-A857-16382D4C34A9}"/>
              </a:ext>
            </a:extLst>
          </p:cNvPr>
          <p:cNvSpPr/>
          <p:nvPr/>
        </p:nvSpPr>
        <p:spPr>
          <a:xfrm>
            <a:off x="163293" y="3301899"/>
            <a:ext cx="5914663" cy="307777"/>
          </a:xfrm>
          <a:prstGeom prst="rect">
            <a:avLst/>
          </a:prstGeom>
        </p:spPr>
        <p:txBody>
          <a:bodyPr wrap="square">
            <a:spAutoFit/>
          </a:bodyPr>
          <a:lstStyle/>
          <a:p>
            <a:r>
              <a:rPr lang="ja-JP" altLang="en-US" sz="1400" dirty="0">
                <a:solidFill>
                  <a:srgbClr val="3B3B3B"/>
                </a:solidFill>
                <a:latin typeface="+mn-ea"/>
              </a:rPr>
              <a:t>②ルールはシンプル。駆け引きが面白く、チーム戦でさらに盛り上がる。</a:t>
            </a:r>
            <a:endParaRPr lang="ja-JP" altLang="en-US" sz="1400" dirty="0">
              <a:latin typeface="+mn-ea"/>
            </a:endParaRPr>
          </a:p>
        </p:txBody>
      </p:sp>
      <p:sp>
        <p:nvSpPr>
          <p:cNvPr id="25" name="正方形/長方形 24">
            <a:extLst>
              <a:ext uri="{FF2B5EF4-FFF2-40B4-BE49-F238E27FC236}">
                <a16:creationId xmlns:a16="http://schemas.microsoft.com/office/drawing/2014/main" id="{ECA1B5DD-565B-4621-9C31-2CCC6D5E6742}"/>
              </a:ext>
            </a:extLst>
          </p:cNvPr>
          <p:cNvSpPr/>
          <p:nvPr/>
        </p:nvSpPr>
        <p:spPr>
          <a:xfrm>
            <a:off x="163293" y="2863651"/>
            <a:ext cx="6858000" cy="307777"/>
          </a:xfrm>
          <a:prstGeom prst="rect">
            <a:avLst/>
          </a:prstGeom>
        </p:spPr>
        <p:txBody>
          <a:bodyPr wrap="square">
            <a:spAutoFit/>
          </a:bodyPr>
          <a:lstStyle/>
          <a:p>
            <a:r>
              <a:rPr lang="ja-JP" altLang="en-US" sz="1400" dirty="0">
                <a:solidFill>
                  <a:srgbClr val="3B3B3B"/>
                </a:solidFill>
                <a:latin typeface="+mn-ea"/>
              </a:rPr>
              <a:t>①</a:t>
            </a:r>
            <a:r>
              <a:rPr lang="en-US" altLang="ja-JP" sz="1400" dirty="0">
                <a:solidFill>
                  <a:srgbClr val="3B3B3B"/>
                </a:solidFill>
                <a:latin typeface="+mn-ea"/>
              </a:rPr>
              <a:t>1</a:t>
            </a:r>
            <a:r>
              <a:rPr lang="ja-JP" altLang="en-US" sz="1400" dirty="0">
                <a:solidFill>
                  <a:srgbClr val="3B3B3B"/>
                </a:solidFill>
                <a:latin typeface="+mn-ea"/>
              </a:rPr>
              <a:t>ゲーム</a:t>
            </a:r>
            <a:r>
              <a:rPr lang="en-US" altLang="ja-JP" sz="1400" dirty="0">
                <a:solidFill>
                  <a:srgbClr val="3B3B3B"/>
                </a:solidFill>
                <a:latin typeface="+mn-ea"/>
              </a:rPr>
              <a:t>10 </a:t>
            </a:r>
            <a:r>
              <a:rPr lang="ja-JP" altLang="en-US" sz="1400" dirty="0">
                <a:solidFill>
                  <a:srgbClr val="3B3B3B"/>
                </a:solidFill>
                <a:latin typeface="+mn-ea"/>
              </a:rPr>
              <a:t>～</a:t>
            </a:r>
            <a:r>
              <a:rPr lang="en-US" altLang="ja-JP" sz="1400" dirty="0">
                <a:solidFill>
                  <a:srgbClr val="3B3B3B"/>
                </a:solidFill>
                <a:latin typeface="+mn-ea"/>
              </a:rPr>
              <a:t>20</a:t>
            </a:r>
            <a:r>
              <a:rPr lang="ja-JP" altLang="en-US" sz="1400" dirty="0">
                <a:solidFill>
                  <a:srgbClr val="3B3B3B"/>
                </a:solidFill>
                <a:latin typeface="+mn-ea"/>
              </a:rPr>
              <a:t>分の短時間でできる。</a:t>
            </a:r>
            <a:endParaRPr lang="en-US" altLang="ja-JP" sz="1400" dirty="0">
              <a:solidFill>
                <a:srgbClr val="3B3B3B"/>
              </a:solidFill>
              <a:latin typeface="+mn-ea"/>
            </a:endParaRPr>
          </a:p>
        </p:txBody>
      </p:sp>
      <p:sp>
        <p:nvSpPr>
          <p:cNvPr id="26" name="正方形/長方形 25">
            <a:extLst>
              <a:ext uri="{FF2B5EF4-FFF2-40B4-BE49-F238E27FC236}">
                <a16:creationId xmlns:a16="http://schemas.microsoft.com/office/drawing/2014/main" id="{5EAFE810-DD30-4A6B-9CFE-DE6DA30818DB}"/>
              </a:ext>
            </a:extLst>
          </p:cNvPr>
          <p:cNvSpPr/>
          <p:nvPr/>
        </p:nvSpPr>
        <p:spPr>
          <a:xfrm>
            <a:off x="163293" y="3740147"/>
            <a:ext cx="5399131" cy="307777"/>
          </a:xfrm>
          <a:prstGeom prst="rect">
            <a:avLst/>
          </a:prstGeom>
        </p:spPr>
        <p:txBody>
          <a:bodyPr wrap="square">
            <a:spAutoFit/>
          </a:bodyPr>
          <a:lstStyle/>
          <a:p>
            <a:r>
              <a:rPr lang="ja-JP" altLang="en-US" sz="1400" dirty="0">
                <a:solidFill>
                  <a:srgbClr val="3B3B3B"/>
                </a:solidFill>
                <a:latin typeface="+mn-ea"/>
              </a:rPr>
              <a:t>③仮想経済の中で、経済イベントや分散投資の重要性を学べる。</a:t>
            </a:r>
            <a:endParaRPr lang="en-US" altLang="ja-JP" sz="1400" dirty="0">
              <a:solidFill>
                <a:srgbClr val="3B3B3B"/>
              </a:solidFill>
              <a:latin typeface="+mn-ea"/>
            </a:endParaRPr>
          </a:p>
        </p:txBody>
      </p:sp>
      <p:pic>
        <p:nvPicPr>
          <p:cNvPr id="10" name="図 9">
            <a:extLst>
              <a:ext uri="{FF2B5EF4-FFF2-40B4-BE49-F238E27FC236}">
                <a16:creationId xmlns:a16="http://schemas.microsoft.com/office/drawing/2014/main" id="{A6F71364-AE96-4DAD-8249-8B54754CD492}"/>
              </a:ext>
            </a:extLst>
          </p:cNvPr>
          <p:cNvPicPr>
            <a:picLocks noChangeAspect="1"/>
          </p:cNvPicPr>
          <p:nvPr/>
        </p:nvPicPr>
        <p:blipFill rotWithShape="1">
          <a:blip r:embed="rId2">
            <a:extLst>
              <a:ext uri="{28A0092B-C50C-407E-A947-70E740481C1C}">
                <a14:useLocalDpi xmlns:a14="http://schemas.microsoft.com/office/drawing/2010/main" val="0"/>
              </a:ext>
            </a:extLst>
          </a:blip>
          <a:srcRect l="4058" r="10145"/>
          <a:stretch/>
        </p:blipFill>
        <p:spPr>
          <a:xfrm>
            <a:off x="4684626" y="942636"/>
            <a:ext cx="1810519" cy="1582670"/>
          </a:xfrm>
          <a:prstGeom prst="rect">
            <a:avLst/>
          </a:prstGeom>
        </p:spPr>
      </p:pic>
      <p:pic>
        <p:nvPicPr>
          <p:cNvPr id="27" name="図 26">
            <a:extLst>
              <a:ext uri="{FF2B5EF4-FFF2-40B4-BE49-F238E27FC236}">
                <a16:creationId xmlns:a16="http://schemas.microsoft.com/office/drawing/2014/main" id="{D573FC91-5899-4AC1-92A6-6E7B11588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1433" y="3198642"/>
            <a:ext cx="388007" cy="396000"/>
          </a:xfrm>
          <a:prstGeom prst="rect">
            <a:avLst/>
          </a:prstGeom>
        </p:spPr>
      </p:pic>
      <p:pic>
        <p:nvPicPr>
          <p:cNvPr id="28" name="図 27">
            <a:extLst>
              <a:ext uri="{FF2B5EF4-FFF2-40B4-BE49-F238E27FC236}">
                <a16:creationId xmlns:a16="http://schemas.microsoft.com/office/drawing/2014/main" id="{C9682C42-0AE2-49E1-8ED7-7236B6808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4037" y="3653409"/>
            <a:ext cx="351698" cy="396000"/>
          </a:xfrm>
          <a:prstGeom prst="rect">
            <a:avLst/>
          </a:prstGeom>
        </p:spPr>
      </p:pic>
      <p:pic>
        <p:nvPicPr>
          <p:cNvPr id="30" name="図 29">
            <a:extLst>
              <a:ext uri="{FF2B5EF4-FFF2-40B4-BE49-F238E27FC236}">
                <a16:creationId xmlns:a16="http://schemas.microsoft.com/office/drawing/2014/main" id="{CA9B740D-B888-4CFC-9ABA-44CD7E065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534" y="2788980"/>
            <a:ext cx="396000" cy="396000"/>
          </a:xfrm>
          <a:prstGeom prst="rect">
            <a:avLst/>
          </a:prstGeom>
        </p:spPr>
      </p:pic>
      <p:sp>
        <p:nvSpPr>
          <p:cNvPr id="31" name="テキスト ボックス 30">
            <a:extLst>
              <a:ext uri="{FF2B5EF4-FFF2-40B4-BE49-F238E27FC236}">
                <a16:creationId xmlns:a16="http://schemas.microsoft.com/office/drawing/2014/main" id="{2DC7ADDA-FEB1-40D0-BF1C-BCC69E2A93EA}"/>
              </a:ext>
            </a:extLst>
          </p:cNvPr>
          <p:cNvSpPr txBox="1"/>
          <p:nvPr/>
        </p:nvSpPr>
        <p:spPr>
          <a:xfrm>
            <a:off x="-16371" y="5764185"/>
            <a:ext cx="6858000" cy="72842"/>
          </a:xfrm>
          <a:prstGeom prst="rect">
            <a:avLst/>
          </a:prstGeom>
          <a:gradFill flip="none" rotWithShape="1">
            <a:gsLst>
              <a:gs pos="0">
                <a:srgbClr val="00B0F0"/>
              </a:gs>
              <a:gs pos="23000">
                <a:srgbClr val="00B0F0"/>
              </a:gs>
              <a:gs pos="69000">
                <a:schemeClr val="bg1"/>
              </a:gs>
              <a:gs pos="97000">
                <a:schemeClr val="bg1"/>
              </a:gs>
            </a:gsLst>
            <a:lin ang="0" scaled="1"/>
            <a:tileRect/>
          </a:gra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575"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     </a:t>
            </a:r>
          </a:p>
        </p:txBody>
      </p:sp>
      <p:sp>
        <p:nvSpPr>
          <p:cNvPr id="32" name="正方形/長方形 31">
            <a:extLst>
              <a:ext uri="{FF2B5EF4-FFF2-40B4-BE49-F238E27FC236}">
                <a16:creationId xmlns:a16="http://schemas.microsoft.com/office/drawing/2014/main" id="{01317A0C-B2AD-4CE0-AD45-6D334CCCDCA3}"/>
              </a:ext>
            </a:extLst>
          </p:cNvPr>
          <p:cNvSpPr/>
          <p:nvPr/>
        </p:nvSpPr>
        <p:spPr>
          <a:xfrm>
            <a:off x="99741" y="5423107"/>
            <a:ext cx="4043995" cy="323165"/>
          </a:xfrm>
          <a:prstGeom prst="rect">
            <a:avLst/>
          </a:prstGeom>
          <a:noFill/>
        </p:spPr>
        <p:txBody>
          <a:bodyPr wrap="square">
            <a:spAutoFit/>
          </a:bodyPr>
          <a:lstStyle/>
          <a:p>
            <a:r>
              <a:rPr lang="ja-JP" altLang="en-US" sz="1500" b="1" dirty="0">
                <a:effectLst>
                  <a:outerShdw blurRad="38100" dist="38100" dir="2700000" algn="tl">
                    <a:srgbClr val="000000">
                      <a:alpha val="43137"/>
                    </a:srgbClr>
                  </a:outerShdw>
                </a:effectLst>
                <a:latin typeface="+mn-ea"/>
              </a:rPr>
              <a:t>■マネティ</a:t>
            </a:r>
            <a:r>
              <a:rPr lang="ja-JP" altLang="en-US" sz="1500" b="1" dirty="0">
                <a:effectLst>
                  <a:outerShdw blurRad="38100" dist="38100" dir="2700000" algn="tl">
                    <a:srgbClr val="000000">
                      <a:alpha val="43137"/>
                    </a:srgbClr>
                  </a:outerShdw>
                </a:effectLst>
                <a:latin typeface="Times New Roman" panose="02020603050405020304" pitchFamily="18" charset="0"/>
              </a:rPr>
              <a:t>の活用事例</a:t>
            </a:r>
            <a:endParaRPr lang="ja-JP" altLang="en-US" sz="1500" b="1" dirty="0">
              <a:effectLst>
                <a:outerShdw blurRad="38100" dist="38100" dir="2700000" algn="tl">
                  <a:srgbClr val="000000">
                    <a:alpha val="43137"/>
                  </a:srgbClr>
                </a:outerShdw>
              </a:effectLst>
              <a:latin typeface="+mn-ea"/>
            </a:endParaRPr>
          </a:p>
        </p:txBody>
      </p:sp>
      <p:sp>
        <p:nvSpPr>
          <p:cNvPr id="35" name="テキスト ボックス 34">
            <a:extLst>
              <a:ext uri="{FF2B5EF4-FFF2-40B4-BE49-F238E27FC236}">
                <a16:creationId xmlns:a16="http://schemas.microsoft.com/office/drawing/2014/main" id="{6381D5DA-744A-457F-B4BB-85956902AD3A}"/>
              </a:ext>
            </a:extLst>
          </p:cNvPr>
          <p:cNvSpPr txBox="1"/>
          <p:nvPr/>
        </p:nvSpPr>
        <p:spPr>
          <a:xfrm>
            <a:off x="359461" y="4924652"/>
            <a:ext cx="4560619" cy="338554"/>
          </a:xfrm>
          <a:prstGeom prst="rect">
            <a:avLst/>
          </a:prstGeom>
          <a:noFill/>
        </p:spPr>
        <p:txBody>
          <a:bodyPr wrap="square" rtlCol="0">
            <a:spAutoFit/>
          </a:bodyPr>
          <a:lstStyle/>
          <a:p>
            <a:r>
              <a:rPr kumimoji="1" lang="ja-JP" altLang="en-US" sz="1600" b="1" dirty="0"/>
              <a:t>楽しみながら金融・投資について学べます！</a:t>
            </a:r>
            <a:endParaRPr kumimoji="1" lang="en-US" altLang="ja-JP" sz="1600" b="1" dirty="0"/>
          </a:p>
        </p:txBody>
      </p:sp>
      <p:sp>
        <p:nvSpPr>
          <p:cNvPr id="37" name="四角形: 角を丸くする 36">
            <a:extLst>
              <a:ext uri="{FF2B5EF4-FFF2-40B4-BE49-F238E27FC236}">
                <a16:creationId xmlns:a16="http://schemas.microsoft.com/office/drawing/2014/main" id="{85775E67-4190-4DE6-807B-1BACE3056AE7}"/>
              </a:ext>
            </a:extLst>
          </p:cNvPr>
          <p:cNvSpPr/>
          <p:nvPr/>
        </p:nvSpPr>
        <p:spPr>
          <a:xfrm>
            <a:off x="99741" y="2602780"/>
            <a:ext cx="6592642" cy="2090970"/>
          </a:xfrm>
          <a:prstGeom prst="roundRect">
            <a:avLst>
              <a:gd name="adj" fmla="val 1051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633B034-C5C0-490B-BFCE-745E1446B294}"/>
              </a:ext>
            </a:extLst>
          </p:cNvPr>
          <p:cNvSpPr/>
          <p:nvPr/>
        </p:nvSpPr>
        <p:spPr>
          <a:xfrm>
            <a:off x="122266" y="2457771"/>
            <a:ext cx="4190132" cy="307777"/>
          </a:xfrm>
          <a:prstGeom prst="rect">
            <a:avLst/>
          </a:prstGeom>
          <a:solidFill>
            <a:schemeClr val="bg1"/>
          </a:solidFill>
        </p:spPr>
        <p:txBody>
          <a:bodyPr wrap="square">
            <a:spAutoFit/>
          </a:bodyPr>
          <a:lstStyle/>
          <a:p>
            <a:r>
              <a:rPr lang="ja-JP" altLang="en-US" sz="1400" b="1" dirty="0">
                <a:effectLst>
                  <a:outerShdw blurRad="38100" dist="38100" dir="2700000" algn="tl">
                    <a:srgbClr val="000000">
                      <a:alpha val="43137"/>
                    </a:srgbClr>
                  </a:outerShdw>
                </a:effectLst>
                <a:latin typeface="+mn-ea"/>
              </a:rPr>
              <a:t>〇「リスクン・テイクン</a:t>
            </a:r>
            <a:r>
              <a:rPr lang="en-US" altLang="ja-JP" sz="1400" b="1" dirty="0">
                <a:effectLst>
                  <a:outerShdw blurRad="38100" dist="38100" dir="2700000" algn="tl">
                    <a:srgbClr val="000000">
                      <a:alpha val="43137"/>
                    </a:srgbClr>
                  </a:outerShdw>
                </a:effectLst>
                <a:latin typeface="+mn-ea"/>
              </a:rPr>
              <a:t>for</a:t>
            </a:r>
            <a:r>
              <a:rPr lang="ja-JP" altLang="en-US" sz="1400" b="1" dirty="0">
                <a:effectLst>
                  <a:outerShdw blurRad="38100" dist="38100" dir="2700000" algn="tl">
                    <a:srgbClr val="000000">
                      <a:alpha val="43137"/>
                    </a:srgbClr>
                  </a:outerShdw>
                </a:effectLst>
                <a:latin typeface="+mn-ea"/>
              </a:rPr>
              <a:t>投資診断士」の特徴</a:t>
            </a:r>
          </a:p>
        </p:txBody>
      </p:sp>
      <p:cxnSp>
        <p:nvCxnSpPr>
          <p:cNvPr id="39" name="直線コネクタ 38">
            <a:extLst>
              <a:ext uri="{FF2B5EF4-FFF2-40B4-BE49-F238E27FC236}">
                <a16:creationId xmlns:a16="http://schemas.microsoft.com/office/drawing/2014/main" id="{23AE806E-6602-475C-8828-DFEE0316B0A8}"/>
              </a:ext>
            </a:extLst>
          </p:cNvPr>
          <p:cNvCxnSpPr>
            <a:cxnSpLocks/>
          </p:cNvCxnSpPr>
          <p:nvPr/>
        </p:nvCxnSpPr>
        <p:spPr>
          <a:xfrm>
            <a:off x="266218" y="3205484"/>
            <a:ext cx="36393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C23439D-55FC-4588-A337-DE5F8643D80A}"/>
              </a:ext>
            </a:extLst>
          </p:cNvPr>
          <p:cNvCxnSpPr>
            <a:cxnSpLocks/>
          </p:cNvCxnSpPr>
          <p:nvPr/>
        </p:nvCxnSpPr>
        <p:spPr>
          <a:xfrm>
            <a:off x="266218" y="3633063"/>
            <a:ext cx="62679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DF77F1D-E8C6-41AC-97C5-22C4CD03A7C8}"/>
              </a:ext>
            </a:extLst>
          </p:cNvPr>
          <p:cNvCxnSpPr>
            <a:cxnSpLocks/>
          </p:cNvCxnSpPr>
          <p:nvPr/>
        </p:nvCxnSpPr>
        <p:spPr>
          <a:xfrm>
            <a:off x="266218" y="4060642"/>
            <a:ext cx="56137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吹き出し: 角を丸めた四角形 47">
            <a:extLst>
              <a:ext uri="{FF2B5EF4-FFF2-40B4-BE49-F238E27FC236}">
                <a16:creationId xmlns:a16="http://schemas.microsoft.com/office/drawing/2014/main" id="{BEBBEA02-D78B-4A66-A396-F6ECEDC83F52}"/>
              </a:ext>
            </a:extLst>
          </p:cNvPr>
          <p:cNvSpPr/>
          <p:nvPr/>
        </p:nvSpPr>
        <p:spPr>
          <a:xfrm>
            <a:off x="275278" y="4817880"/>
            <a:ext cx="4350643" cy="495454"/>
          </a:xfrm>
          <a:prstGeom prst="wedgeRoundRectCallout">
            <a:avLst>
              <a:gd name="adj1" fmla="val 67870"/>
              <a:gd name="adj2" fmla="val 1520"/>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49" name="正方形/長方形 48">
            <a:extLst>
              <a:ext uri="{FF2B5EF4-FFF2-40B4-BE49-F238E27FC236}">
                <a16:creationId xmlns:a16="http://schemas.microsoft.com/office/drawing/2014/main" id="{78FB07A8-0C4C-4C73-8BB8-1E3653D4DA08}"/>
              </a:ext>
            </a:extLst>
          </p:cNvPr>
          <p:cNvSpPr/>
          <p:nvPr/>
        </p:nvSpPr>
        <p:spPr>
          <a:xfrm>
            <a:off x="4507223" y="5286757"/>
            <a:ext cx="2438400" cy="415498"/>
          </a:xfrm>
          <a:prstGeom prst="rect">
            <a:avLst/>
          </a:prstGeom>
        </p:spPr>
        <p:txBody>
          <a:bodyPr wrap="square">
            <a:spAutoFit/>
          </a:bodyPr>
          <a:lstStyle/>
          <a:p>
            <a:r>
              <a:rPr lang="ja-JP" altLang="en-US" sz="700" dirty="0"/>
              <a:t>投資診断協会のマスコットキャラクター</a:t>
            </a:r>
            <a:r>
              <a:rPr lang="ja-JP" altLang="en-US" sz="700" b="1" dirty="0"/>
              <a:t>「マネティ」</a:t>
            </a:r>
            <a:endParaRPr lang="en-US" altLang="ja-JP" sz="700" b="1" dirty="0"/>
          </a:p>
          <a:p>
            <a:r>
              <a:rPr lang="ja-JP" altLang="en-US" sz="700" dirty="0"/>
              <a:t>差し棒は￥（円）を、帽子には＄（ドル）を、</a:t>
            </a:r>
            <a:endParaRPr lang="en-US" altLang="ja-JP" sz="700" dirty="0"/>
          </a:p>
          <a:p>
            <a:r>
              <a:rPr lang="ja-JP" altLang="en-US" sz="700" dirty="0"/>
              <a:t>髭は€（ユーロ）、背景の建物は不動産投資をイメージ。</a:t>
            </a:r>
          </a:p>
        </p:txBody>
      </p:sp>
      <p:pic>
        <p:nvPicPr>
          <p:cNvPr id="50" name="図 49">
            <a:extLst>
              <a:ext uri="{FF2B5EF4-FFF2-40B4-BE49-F238E27FC236}">
                <a16:creationId xmlns:a16="http://schemas.microsoft.com/office/drawing/2014/main" id="{96D26201-02F7-4193-96A2-BB21D31B1ECF}"/>
              </a:ext>
            </a:extLst>
          </p:cNvPr>
          <p:cNvPicPr>
            <a:picLocks noChangeAspect="1"/>
          </p:cNvPicPr>
          <p:nvPr/>
        </p:nvPicPr>
        <p:blipFill rotWithShape="1">
          <a:blip r:embed="rId6">
            <a:extLst>
              <a:ext uri="{28A0092B-C50C-407E-A947-70E740481C1C}">
                <a14:useLocalDpi xmlns:a14="http://schemas.microsoft.com/office/drawing/2010/main" val="0"/>
              </a:ext>
            </a:extLst>
          </a:blip>
          <a:srcRect t="5813" b="7200"/>
          <a:stretch/>
        </p:blipFill>
        <p:spPr>
          <a:xfrm>
            <a:off x="3163948" y="6811548"/>
            <a:ext cx="1148449" cy="1332000"/>
          </a:xfrm>
          <a:prstGeom prst="rect">
            <a:avLst/>
          </a:prstGeom>
        </p:spPr>
      </p:pic>
      <p:pic>
        <p:nvPicPr>
          <p:cNvPr id="51" name="図 50">
            <a:extLst>
              <a:ext uri="{FF2B5EF4-FFF2-40B4-BE49-F238E27FC236}">
                <a16:creationId xmlns:a16="http://schemas.microsoft.com/office/drawing/2014/main" id="{25435C91-6A5D-445D-B4DF-02D557D8C7E3}"/>
              </a:ext>
            </a:extLst>
          </p:cNvPr>
          <p:cNvPicPr>
            <a:picLocks noChangeAspect="1"/>
          </p:cNvPicPr>
          <p:nvPr/>
        </p:nvPicPr>
        <p:blipFill rotWithShape="1">
          <a:blip r:embed="rId7">
            <a:extLst>
              <a:ext uri="{28A0092B-C50C-407E-A947-70E740481C1C}">
                <a14:useLocalDpi xmlns:a14="http://schemas.microsoft.com/office/drawing/2010/main" val="0"/>
              </a:ext>
            </a:extLst>
          </a:blip>
          <a:srcRect l="4037" t="11506" r="4002" b="7570"/>
          <a:stretch/>
        </p:blipFill>
        <p:spPr>
          <a:xfrm>
            <a:off x="401604" y="6811548"/>
            <a:ext cx="2018243" cy="1332000"/>
          </a:xfrm>
          <a:prstGeom prst="rect">
            <a:avLst/>
          </a:prstGeom>
        </p:spPr>
      </p:pic>
      <p:pic>
        <p:nvPicPr>
          <p:cNvPr id="53" name="図 52">
            <a:extLst>
              <a:ext uri="{FF2B5EF4-FFF2-40B4-BE49-F238E27FC236}">
                <a16:creationId xmlns:a16="http://schemas.microsoft.com/office/drawing/2014/main" id="{71E22E35-639A-4478-B93D-9E4C26B09EC1}"/>
              </a:ext>
            </a:extLst>
          </p:cNvPr>
          <p:cNvPicPr>
            <a:picLocks noChangeAspect="1"/>
          </p:cNvPicPr>
          <p:nvPr/>
        </p:nvPicPr>
        <p:blipFill rotWithShape="1">
          <a:blip r:embed="rId8">
            <a:extLst>
              <a:ext uri="{28A0092B-C50C-407E-A947-70E740481C1C}">
                <a14:useLocalDpi xmlns:a14="http://schemas.microsoft.com/office/drawing/2010/main" val="0"/>
              </a:ext>
            </a:extLst>
          </a:blip>
          <a:srcRect l="4045" b="8884"/>
          <a:stretch/>
        </p:blipFill>
        <p:spPr>
          <a:xfrm>
            <a:off x="4524050" y="6811548"/>
            <a:ext cx="1871163" cy="1332000"/>
          </a:xfrm>
          <a:prstGeom prst="rect">
            <a:avLst/>
          </a:prstGeom>
        </p:spPr>
      </p:pic>
      <p:sp>
        <p:nvSpPr>
          <p:cNvPr id="54" name="正方形/長方形 53">
            <a:extLst>
              <a:ext uri="{FF2B5EF4-FFF2-40B4-BE49-F238E27FC236}">
                <a16:creationId xmlns:a16="http://schemas.microsoft.com/office/drawing/2014/main" id="{5FE5A8D2-17DF-4B7A-B328-A34363033972}"/>
              </a:ext>
            </a:extLst>
          </p:cNvPr>
          <p:cNvSpPr/>
          <p:nvPr/>
        </p:nvSpPr>
        <p:spPr>
          <a:xfrm>
            <a:off x="29929" y="6151526"/>
            <a:ext cx="6874371" cy="646331"/>
          </a:xfrm>
          <a:prstGeom prst="rect">
            <a:avLst/>
          </a:prstGeom>
        </p:spPr>
        <p:txBody>
          <a:bodyPr wrap="square">
            <a:spAutoFit/>
          </a:bodyPr>
          <a:lstStyle/>
          <a:p>
            <a:r>
              <a:rPr lang="ja-JP" altLang="en-US" sz="1200" dirty="0"/>
              <a:t>文部科学省も掲げる消費者教育の一環とした若年層の自立支援に係る取り組みとして、公立高校の家庭科の教師に向けて「リスクン・テイクン</a:t>
            </a:r>
            <a:r>
              <a:rPr lang="en-US" altLang="ja-JP" sz="1200" dirty="0"/>
              <a:t>for</a:t>
            </a:r>
            <a:r>
              <a:rPr lang="ja-JP" altLang="en-US" sz="1200" dirty="0"/>
              <a:t> 投資診断士」を活用した金融リテラシー向上の授業を行いました。</a:t>
            </a:r>
          </a:p>
        </p:txBody>
      </p:sp>
      <p:sp>
        <p:nvSpPr>
          <p:cNvPr id="55" name="正方形/長方形 54">
            <a:extLst>
              <a:ext uri="{FF2B5EF4-FFF2-40B4-BE49-F238E27FC236}">
                <a16:creationId xmlns:a16="http://schemas.microsoft.com/office/drawing/2014/main" id="{87DB824B-1667-4E7E-8CA0-62753EC8B0C7}"/>
              </a:ext>
            </a:extLst>
          </p:cNvPr>
          <p:cNvSpPr/>
          <p:nvPr/>
        </p:nvSpPr>
        <p:spPr>
          <a:xfrm>
            <a:off x="904634" y="8219929"/>
            <a:ext cx="1054747" cy="276999"/>
          </a:xfrm>
          <a:prstGeom prst="rect">
            <a:avLst/>
          </a:prstGeom>
        </p:spPr>
        <p:txBody>
          <a:bodyPr wrap="square">
            <a:spAutoFit/>
          </a:bodyPr>
          <a:lstStyle/>
          <a:p>
            <a:r>
              <a:rPr lang="ja-JP" altLang="en-US" sz="1200" dirty="0">
                <a:effectLst>
                  <a:outerShdw blurRad="38100" dist="38100" dir="2700000" algn="tl">
                    <a:srgbClr val="000000">
                      <a:alpha val="43137"/>
                    </a:srgbClr>
                  </a:outerShdw>
                </a:effectLst>
              </a:rPr>
              <a:t>授業の様子</a:t>
            </a:r>
            <a:endParaRPr lang="ja-JP" altLang="en-US" sz="1200" dirty="0"/>
          </a:p>
        </p:txBody>
      </p:sp>
      <p:sp>
        <p:nvSpPr>
          <p:cNvPr id="56" name="正方形/長方形 55">
            <a:extLst>
              <a:ext uri="{FF2B5EF4-FFF2-40B4-BE49-F238E27FC236}">
                <a16:creationId xmlns:a16="http://schemas.microsoft.com/office/drawing/2014/main" id="{0EB6179D-73C7-45F5-88D5-CBBFDE307CDB}"/>
              </a:ext>
            </a:extLst>
          </p:cNvPr>
          <p:cNvSpPr/>
          <p:nvPr/>
        </p:nvSpPr>
        <p:spPr>
          <a:xfrm>
            <a:off x="3287209" y="8219929"/>
            <a:ext cx="3108003" cy="276999"/>
          </a:xfrm>
          <a:prstGeom prst="rect">
            <a:avLst/>
          </a:prstGeom>
        </p:spPr>
        <p:txBody>
          <a:bodyPr wrap="square">
            <a:spAutoFit/>
          </a:bodyPr>
          <a:lstStyle/>
          <a:p>
            <a:r>
              <a:rPr lang="ja-JP" altLang="en-US" sz="1200" dirty="0">
                <a:effectLst>
                  <a:outerShdw blurRad="38100" dist="38100" dir="2700000" algn="tl">
                    <a:srgbClr val="000000">
                      <a:alpha val="43137"/>
                    </a:srgbClr>
                  </a:outerShdw>
                </a:effectLst>
              </a:rPr>
              <a:t>リスクン・テイクン</a:t>
            </a:r>
            <a:r>
              <a:rPr lang="en-US" altLang="ja-JP" sz="1200" dirty="0">
                <a:effectLst>
                  <a:outerShdw blurRad="38100" dist="38100" dir="2700000" algn="tl">
                    <a:srgbClr val="000000">
                      <a:alpha val="43137"/>
                    </a:srgbClr>
                  </a:outerShdw>
                </a:effectLst>
              </a:rPr>
              <a:t>for</a:t>
            </a:r>
            <a:r>
              <a:rPr lang="ja-JP" altLang="en-US" sz="1200" dirty="0">
                <a:effectLst>
                  <a:outerShdw blurRad="38100" dist="38100" dir="2700000" algn="tl">
                    <a:srgbClr val="000000">
                      <a:alpha val="43137"/>
                    </a:srgbClr>
                  </a:outerShdw>
                </a:effectLst>
              </a:rPr>
              <a:t>投資診断士を活用</a:t>
            </a:r>
            <a:endParaRPr lang="ja-JP" altLang="en-US" sz="1200" dirty="0"/>
          </a:p>
        </p:txBody>
      </p:sp>
      <p:sp>
        <p:nvSpPr>
          <p:cNvPr id="57" name="テキスト ボックス 79">
            <a:extLst>
              <a:ext uri="{FF2B5EF4-FFF2-40B4-BE49-F238E27FC236}">
                <a16:creationId xmlns:a16="http://schemas.microsoft.com/office/drawing/2014/main" id="{ED258A04-A07E-49B2-852D-651A79CCC194}"/>
              </a:ext>
            </a:extLst>
          </p:cNvPr>
          <p:cNvSpPr txBox="1"/>
          <p:nvPr/>
        </p:nvSpPr>
        <p:spPr>
          <a:xfrm>
            <a:off x="171103" y="8603831"/>
            <a:ext cx="4992249" cy="328350"/>
          </a:xfrm>
          <a:prstGeom prst="rect">
            <a:avLst/>
          </a:prstGeom>
          <a:noFill/>
        </p:spPr>
        <p:txBody>
          <a:bodyPr wrap="square" rtlCol="0">
            <a:noAutofit/>
          </a:bodyPr>
          <a:lstStyle/>
          <a:p>
            <a:pPr>
              <a:spcAft>
                <a:spcPts val="0"/>
              </a:spcAft>
            </a:pPr>
            <a:r>
              <a:rPr lang="ja-JP" altLang="en-US" sz="1400" dirty="0">
                <a:effectLst/>
                <a:latin typeface="+mn-ea"/>
                <a:cs typeface="ＭＳ Ｐゴシック" panose="020B0600070205080204" pitchFamily="50" charset="-128"/>
              </a:rPr>
              <a:t>●お問い合わせは</a:t>
            </a:r>
            <a:r>
              <a:rPr lang="ja-JP" altLang="en-US" sz="1400" dirty="0">
                <a:latin typeface="+mn-ea"/>
                <a:cs typeface="ＭＳ Ｐゴシック" panose="020B0600070205080204" pitchFamily="50" charset="-128"/>
              </a:rPr>
              <a:t>以下まで。お気軽にご連絡ください。</a:t>
            </a:r>
            <a:endParaRPr lang="ja-JP" sz="1400" dirty="0">
              <a:effectLst/>
              <a:latin typeface="+mn-ea"/>
              <a:cs typeface="ＭＳ Ｐゴシック" panose="020B0600070205080204" pitchFamily="50" charset="-128"/>
            </a:endParaRPr>
          </a:p>
        </p:txBody>
      </p:sp>
      <p:sp>
        <p:nvSpPr>
          <p:cNvPr id="58" name="テキスト ボックス 57">
            <a:extLst>
              <a:ext uri="{FF2B5EF4-FFF2-40B4-BE49-F238E27FC236}">
                <a16:creationId xmlns:a16="http://schemas.microsoft.com/office/drawing/2014/main" id="{B9425B86-5AA1-4FB3-A57E-B1607511288B}"/>
              </a:ext>
            </a:extLst>
          </p:cNvPr>
          <p:cNvSpPr txBox="1"/>
          <p:nvPr/>
        </p:nvSpPr>
        <p:spPr>
          <a:xfrm>
            <a:off x="386275" y="9542843"/>
            <a:ext cx="3823333" cy="276999"/>
          </a:xfrm>
          <a:prstGeom prst="rect">
            <a:avLst/>
          </a:prstGeom>
          <a:noFill/>
        </p:spPr>
        <p:txBody>
          <a:bodyPr wrap="square" rtlCol="0">
            <a:spAutoFit/>
          </a:bodyPr>
          <a:lstStyle/>
          <a:p>
            <a:r>
              <a:rPr kumimoji="1" lang="ja-JP" altLang="en-US" sz="1200" dirty="0">
                <a:latin typeface="+mn-ea"/>
              </a:rPr>
              <a:t>〒</a:t>
            </a:r>
            <a:r>
              <a:rPr kumimoji="1" lang="en-US" altLang="ja-JP" sz="1200" dirty="0">
                <a:latin typeface="+mn-ea"/>
              </a:rPr>
              <a:t>160-0006 </a:t>
            </a:r>
            <a:r>
              <a:rPr kumimoji="1" lang="ja-JP" altLang="en-US" sz="1200" dirty="0">
                <a:latin typeface="+mn-ea"/>
              </a:rPr>
              <a:t>新宿区舟町</a:t>
            </a:r>
            <a:r>
              <a:rPr kumimoji="1" lang="en-US" altLang="ja-JP" sz="1200" dirty="0">
                <a:latin typeface="+mn-ea"/>
              </a:rPr>
              <a:t>4-18 </a:t>
            </a:r>
            <a:r>
              <a:rPr kumimoji="1" lang="ja-JP" altLang="en-US" sz="1200" dirty="0">
                <a:latin typeface="+mn-ea"/>
              </a:rPr>
              <a:t>四谷コアビル</a:t>
            </a:r>
            <a:r>
              <a:rPr kumimoji="1" lang="en-US" altLang="ja-JP" sz="1200" dirty="0">
                <a:latin typeface="+mn-ea"/>
              </a:rPr>
              <a:t>3</a:t>
            </a:r>
            <a:r>
              <a:rPr kumimoji="1" lang="ja-JP" altLang="en-US" sz="1200" dirty="0">
                <a:latin typeface="+mn-ea"/>
              </a:rPr>
              <a:t>階</a:t>
            </a:r>
            <a:endParaRPr kumimoji="1" lang="en-US" altLang="ja-JP" sz="1200" dirty="0">
              <a:latin typeface="+mn-ea"/>
            </a:endParaRPr>
          </a:p>
        </p:txBody>
      </p:sp>
      <p:pic>
        <p:nvPicPr>
          <p:cNvPr id="59" name="図 58">
            <a:extLst>
              <a:ext uri="{FF2B5EF4-FFF2-40B4-BE49-F238E27FC236}">
                <a16:creationId xmlns:a16="http://schemas.microsoft.com/office/drawing/2014/main" id="{4F15C4D7-FEF3-4D16-A686-29ABAB7210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15905" y="9265783"/>
            <a:ext cx="1713546" cy="457646"/>
          </a:xfrm>
          <a:prstGeom prst="rect">
            <a:avLst/>
          </a:prstGeom>
        </p:spPr>
      </p:pic>
      <p:sp>
        <p:nvSpPr>
          <p:cNvPr id="60" name="正方形/長方形 59">
            <a:extLst>
              <a:ext uri="{FF2B5EF4-FFF2-40B4-BE49-F238E27FC236}">
                <a16:creationId xmlns:a16="http://schemas.microsoft.com/office/drawing/2014/main" id="{2531377B-BCDB-4233-B38D-4F46D40F2280}"/>
              </a:ext>
            </a:extLst>
          </p:cNvPr>
          <p:cNvSpPr/>
          <p:nvPr/>
        </p:nvSpPr>
        <p:spPr>
          <a:xfrm>
            <a:off x="266218" y="8905407"/>
            <a:ext cx="4339060" cy="307777"/>
          </a:xfrm>
          <a:prstGeom prst="rect">
            <a:avLst/>
          </a:prstGeom>
        </p:spPr>
        <p:txBody>
          <a:bodyPr wrap="square">
            <a:spAutoFit/>
          </a:bodyPr>
          <a:lstStyle/>
          <a:p>
            <a:r>
              <a:rPr kumimoji="1" lang="ja-JP" altLang="en-US" sz="1400" dirty="0">
                <a:latin typeface="+mn-ea"/>
              </a:rPr>
              <a:t>一般社団法人　投資診断協会　事務局</a:t>
            </a:r>
            <a:endParaRPr kumimoji="1" lang="en-US" altLang="ja-JP" sz="1400" dirty="0">
              <a:latin typeface="+mn-ea"/>
            </a:endParaRPr>
          </a:p>
        </p:txBody>
      </p:sp>
      <p:sp>
        <p:nvSpPr>
          <p:cNvPr id="61" name="正方形/長方形 60">
            <a:extLst>
              <a:ext uri="{FF2B5EF4-FFF2-40B4-BE49-F238E27FC236}">
                <a16:creationId xmlns:a16="http://schemas.microsoft.com/office/drawing/2014/main" id="{3508958E-5697-4CB3-9E5B-FB139CA5EC2A}"/>
              </a:ext>
            </a:extLst>
          </p:cNvPr>
          <p:cNvSpPr/>
          <p:nvPr/>
        </p:nvSpPr>
        <p:spPr>
          <a:xfrm>
            <a:off x="153737" y="8901220"/>
            <a:ext cx="6562403" cy="90497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E2D6923E-7A98-4487-B032-517DE5BD7149}"/>
              </a:ext>
            </a:extLst>
          </p:cNvPr>
          <p:cNvSpPr/>
          <p:nvPr/>
        </p:nvSpPr>
        <p:spPr>
          <a:xfrm>
            <a:off x="386274" y="9156071"/>
            <a:ext cx="4219003" cy="276999"/>
          </a:xfrm>
          <a:prstGeom prst="rect">
            <a:avLst/>
          </a:prstGeom>
        </p:spPr>
        <p:txBody>
          <a:bodyPr wrap="square">
            <a:spAutoFit/>
          </a:bodyPr>
          <a:lstStyle/>
          <a:p>
            <a:r>
              <a:rPr kumimoji="1" lang="en-US" altLang="ja-JP" sz="1200" dirty="0">
                <a:latin typeface="+mn-ea"/>
              </a:rPr>
              <a:t>TEL</a:t>
            </a:r>
            <a:r>
              <a:rPr kumimoji="1" lang="ja-JP" altLang="en-US" sz="1200" dirty="0">
                <a:latin typeface="+mn-ea"/>
              </a:rPr>
              <a:t>：</a:t>
            </a:r>
            <a:r>
              <a:rPr kumimoji="1" lang="en-US" altLang="ja-JP" sz="1200" dirty="0">
                <a:latin typeface="+mn-ea"/>
              </a:rPr>
              <a:t>03-6447-4104</a:t>
            </a:r>
            <a:r>
              <a:rPr kumimoji="1" lang="ja-JP" altLang="en-US" sz="1200" dirty="0">
                <a:latin typeface="+mn-ea"/>
              </a:rPr>
              <a:t>　</a:t>
            </a:r>
            <a:r>
              <a:rPr kumimoji="1" lang="en-US" altLang="ja-JP" sz="1200" dirty="0">
                <a:latin typeface="+mn-ea"/>
              </a:rPr>
              <a:t>FAX</a:t>
            </a:r>
            <a:r>
              <a:rPr kumimoji="1" lang="ja-JP" altLang="en-US" sz="1200" dirty="0">
                <a:latin typeface="+mn-ea"/>
              </a:rPr>
              <a:t>：</a:t>
            </a:r>
            <a:r>
              <a:rPr kumimoji="1" lang="en-US" altLang="ja-JP" sz="1200" dirty="0">
                <a:latin typeface="+mn-ea"/>
              </a:rPr>
              <a:t>03-6434-5216</a:t>
            </a:r>
            <a:endParaRPr lang="ja-JP" altLang="en-US" sz="1200" dirty="0">
              <a:latin typeface="+mn-ea"/>
            </a:endParaRPr>
          </a:p>
        </p:txBody>
      </p:sp>
      <p:sp>
        <p:nvSpPr>
          <p:cNvPr id="65" name="正方形/長方形 64">
            <a:extLst>
              <a:ext uri="{FF2B5EF4-FFF2-40B4-BE49-F238E27FC236}">
                <a16:creationId xmlns:a16="http://schemas.microsoft.com/office/drawing/2014/main" id="{99250E59-A465-4871-86E1-D8D3CEEACB87}"/>
              </a:ext>
            </a:extLst>
          </p:cNvPr>
          <p:cNvSpPr/>
          <p:nvPr/>
        </p:nvSpPr>
        <p:spPr>
          <a:xfrm>
            <a:off x="386274" y="9346009"/>
            <a:ext cx="2937295" cy="276999"/>
          </a:xfrm>
          <a:prstGeom prst="rect">
            <a:avLst/>
          </a:prstGeom>
        </p:spPr>
        <p:txBody>
          <a:bodyPr wrap="square">
            <a:spAutoFit/>
          </a:bodyPr>
          <a:lstStyle/>
          <a:p>
            <a:r>
              <a:rPr lang="en-US" altLang="ja-JP" sz="1200" dirty="0">
                <a:latin typeface="+mn-ea"/>
              </a:rPr>
              <a:t>E-mail</a:t>
            </a:r>
            <a:r>
              <a:rPr lang="ja-JP" altLang="en-US" sz="1200" dirty="0">
                <a:latin typeface="+mn-ea"/>
              </a:rPr>
              <a:t>：</a:t>
            </a:r>
            <a:r>
              <a:rPr lang="en-US" altLang="ja-JP" sz="1200" dirty="0">
                <a:latin typeface="+mn-ea"/>
              </a:rPr>
              <a:t>info@toushishindan.com </a:t>
            </a:r>
            <a:endParaRPr lang="ja-JP" altLang="en-US" sz="1200" dirty="0">
              <a:latin typeface="+mn-ea"/>
            </a:endParaRPr>
          </a:p>
        </p:txBody>
      </p:sp>
      <p:sp>
        <p:nvSpPr>
          <p:cNvPr id="66" name="正方形/長方形 65">
            <a:extLst>
              <a:ext uri="{FF2B5EF4-FFF2-40B4-BE49-F238E27FC236}">
                <a16:creationId xmlns:a16="http://schemas.microsoft.com/office/drawing/2014/main" id="{182737EA-3672-42E0-AA85-0DA0813B555B}"/>
              </a:ext>
            </a:extLst>
          </p:cNvPr>
          <p:cNvSpPr/>
          <p:nvPr/>
        </p:nvSpPr>
        <p:spPr>
          <a:xfrm>
            <a:off x="57874" y="5984111"/>
            <a:ext cx="6748041" cy="251700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2AAD6411-3591-4013-A7BA-35B215EEA2C7}"/>
              </a:ext>
            </a:extLst>
          </p:cNvPr>
          <p:cNvSpPr txBox="1"/>
          <p:nvPr/>
        </p:nvSpPr>
        <p:spPr>
          <a:xfrm>
            <a:off x="122266" y="5871228"/>
            <a:ext cx="4920100" cy="307777"/>
          </a:xfrm>
          <a:prstGeom prst="rect">
            <a:avLst/>
          </a:prstGeom>
          <a:solidFill>
            <a:schemeClr val="bg1"/>
          </a:solidFill>
        </p:spPr>
        <p:txBody>
          <a:bodyPr wrap="square" rtlCol="0">
            <a:spAutoFit/>
          </a:bodyPr>
          <a:lstStyle/>
          <a:p>
            <a:r>
              <a:rPr kumimoji="1" lang="ja-JP" altLang="en-US" sz="1400" b="1" dirty="0">
                <a:effectLst>
                  <a:outerShdw blurRad="38100" dist="38100" dir="2700000" algn="tl">
                    <a:srgbClr val="000000">
                      <a:alpha val="43137"/>
                    </a:srgbClr>
                  </a:outerShdw>
                </a:effectLst>
              </a:rPr>
              <a:t>〇投資診断士による公立高校の家庭科教師への授業の開催</a:t>
            </a:r>
          </a:p>
        </p:txBody>
      </p:sp>
      <p:sp>
        <p:nvSpPr>
          <p:cNvPr id="40" name="正方形/長方形 39">
            <a:extLst>
              <a:ext uri="{FF2B5EF4-FFF2-40B4-BE49-F238E27FC236}">
                <a16:creationId xmlns:a16="http://schemas.microsoft.com/office/drawing/2014/main" id="{FAD43B1B-B288-4D78-8188-84F310C8B0F6}"/>
              </a:ext>
            </a:extLst>
          </p:cNvPr>
          <p:cNvSpPr/>
          <p:nvPr/>
        </p:nvSpPr>
        <p:spPr>
          <a:xfrm>
            <a:off x="163293" y="4178395"/>
            <a:ext cx="3346241" cy="307777"/>
          </a:xfrm>
          <a:prstGeom prst="rect">
            <a:avLst/>
          </a:prstGeom>
        </p:spPr>
        <p:txBody>
          <a:bodyPr wrap="square">
            <a:spAutoFit/>
          </a:bodyPr>
          <a:lstStyle/>
          <a:p>
            <a:r>
              <a:rPr lang="ja-JP" altLang="en-US" sz="1400" dirty="0">
                <a:solidFill>
                  <a:srgbClr val="3B3B3B"/>
                </a:solidFill>
                <a:latin typeface="+mn-ea"/>
              </a:rPr>
              <a:t>④対象年齢は小学校高学年～。</a:t>
            </a:r>
            <a:endParaRPr lang="en-US" altLang="ja-JP" sz="1400" dirty="0">
              <a:solidFill>
                <a:srgbClr val="3B3B3B"/>
              </a:solidFill>
              <a:latin typeface="+mn-ea"/>
            </a:endParaRPr>
          </a:p>
        </p:txBody>
      </p:sp>
      <p:pic>
        <p:nvPicPr>
          <p:cNvPr id="47" name="図 46">
            <a:extLst>
              <a:ext uri="{FF2B5EF4-FFF2-40B4-BE49-F238E27FC236}">
                <a16:creationId xmlns:a16="http://schemas.microsoft.com/office/drawing/2014/main" id="{6C9E935E-51A7-4BE4-AD18-7FE1C7E6C9A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35426" y="4164221"/>
            <a:ext cx="353199" cy="324000"/>
          </a:xfrm>
          <a:prstGeom prst="rect">
            <a:avLst/>
          </a:prstGeom>
        </p:spPr>
      </p:pic>
      <p:pic>
        <p:nvPicPr>
          <p:cNvPr id="6" name="図 5">
            <a:extLst>
              <a:ext uri="{FF2B5EF4-FFF2-40B4-BE49-F238E27FC236}">
                <a16:creationId xmlns:a16="http://schemas.microsoft.com/office/drawing/2014/main" id="{3BDB32BA-349E-4810-9726-5BFA4C4C643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26768" y="4145171"/>
            <a:ext cx="355145" cy="324000"/>
          </a:xfrm>
          <a:prstGeom prst="rect">
            <a:avLst/>
          </a:prstGeom>
        </p:spPr>
      </p:pic>
      <p:pic>
        <p:nvPicPr>
          <p:cNvPr id="9" name="図 8">
            <a:extLst>
              <a:ext uri="{FF2B5EF4-FFF2-40B4-BE49-F238E27FC236}">
                <a16:creationId xmlns:a16="http://schemas.microsoft.com/office/drawing/2014/main" id="{E98A09D8-81CE-48C3-BDA3-DC1AEE57FD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20056" y="4164221"/>
            <a:ext cx="351408" cy="288000"/>
          </a:xfrm>
          <a:prstGeom prst="rect">
            <a:avLst/>
          </a:prstGeom>
        </p:spPr>
      </p:pic>
      <p:pic>
        <p:nvPicPr>
          <p:cNvPr id="12" name="図 11">
            <a:extLst>
              <a:ext uri="{FF2B5EF4-FFF2-40B4-BE49-F238E27FC236}">
                <a16:creationId xmlns:a16="http://schemas.microsoft.com/office/drawing/2014/main" id="{EC0A17FE-0743-4F7F-979E-1816B528EEE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9608" y="4164221"/>
            <a:ext cx="126799" cy="288000"/>
          </a:xfrm>
          <a:prstGeom prst="rect">
            <a:avLst/>
          </a:prstGeom>
        </p:spPr>
      </p:pic>
      <p:cxnSp>
        <p:nvCxnSpPr>
          <p:cNvPr id="52" name="直線コネクタ 51">
            <a:extLst>
              <a:ext uri="{FF2B5EF4-FFF2-40B4-BE49-F238E27FC236}">
                <a16:creationId xmlns:a16="http://schemas.microsoft.com/office/drawing/2014/main" id="{80D9078B-89D5-49A4-B11C-588D638DCB21}"/>
              </a:ext>
            </a:extLst>
          </p:cNvPr>
          <p:cNvCxnSpPr>
            <a:cxnSpLocks/>
          </p:cNvCxnSpPr>
          <p:nvPr/>
        </p:nvCxnSpPr>
        <p:spPr>
          <a:xfrm>
            <a:off x="266218" y="4488221"/>
            <a:ext cx="43390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楕円 13">
            <a:extLst>
              <a:ext uri="{FF2B5EF4-FFF2-40B4-BE49-F238E27FC236}">
                <a16:creationId xmlns:a16="http://schemas.microsoft.com/office/drawing/2014/main" id="{B7CF5629-3C32-4F6D-8AC1-E4A8F0595BB0}"/>
              </a:ext>
            </a:extLst>
          </p:cNvPr>
          <p:cNvSpPr/>
          <p:nvPr/>
        </p:nvSpPr>
        <p:spPr>
          <a:xfrm>
            <a:off x="5285943" y="4223531"/>
            <a:ext cx="859276" cy="10431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03DDDE01-16D5-4396-B183-A7F0F33002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26893" y="4470432"/>
            <a:ext cx="831384" cy="831384"/>
          </a:xfrm>
          <a:prstGeom prst="rect">
            <a:avLst/>
          </a:prstGeom>
        </p:spPr>
      </p:pic>
    </p:spTree>
    <p:extLst>
      <p:ext uri="{BB962C8B-B14F-4D97-AF65-F5344CB8AC3E}">
        <p14:creationId xmlns:p14="http://schemas.microsoft.com/office/powerpoint/2010/main" val="184815821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2205</TotalTime>
  <Words>856</Words>
  <Application>Microsoft Office PowerPoint</Application>
  <PresentationFormat>A4 210 x 297 mm</PresentationFormat>
  <Paragraphs>68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Hiragino Kaku Gothic ProN</vt:lpstr>
      <vt:lpstr>游ゴシック</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naitoshota1119@gmail.com</dc:creator>
  <cp:lastModifiedBy>info@toushishindan.com</cp:lastModifiedBy>
  <cp:revision>56</cp:revision>
  <cp:lastPrinted>2020-01-29T14:17:57Z</cp:lastPrinted>
  <dcterms:created xsi:type="dcterms:W3CDTF">2020-01-28T12:34:56Z</dcterms:created>
  <dcterms:modified xsi:type="dcterms:W3CDTF">2022-07-05T02:01:07Z</dcterms:modified>
</cp:coreProperties>
</file>